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Agrandir Bold" charset="1" panose="00000800000000000000"/>
      <p:regular r:id="rId19"/>
    </p:embeddedFont>
    <p:embeddedFont>
      <p:font typeface="Gagalin" charset="1" panose="00000500000000000000"/>
      <p:regular r:id="rId20"/>
    </p:embeddedFont>
    <p:embeddedFont>
      <p:font typeface="Agrandir" charset="1" panose="00000500000000000000"/>
      <p:regular r:id="rId21"/>
    </p:embeddedFont>
    <p:embeddedFont>
      <p:font typeface="Times New Roman" charset="1" panose="02030502070405020303"/>
      <p:regular r:id="rId22"/>
    </p:embeddedFont>
    <p:embeddedFont>
      <p:font typeface="Times New Roman Bold" charset="1" panose="02030802070405020303"/>
      <p:regular r:id="rId23"/>
    </p:embeddedFont>
    <p:embeddedFont>
      <p:font typeface="Canva Sans Bold" charset="1" panose="020B0803030501040103"/>
      <p:regular r:id="rId24"/>
    </p:embeddedFont>
    <p:embeddedFont>
      <p:font typeface="Canva Sans" charset="1" panose="020B0503030501040103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svg" Type="http://schemas.openxmlformats.org/officeDocument/2006/relationships/image"/><Relationship Id="rId11" Target="../media/image28.png" Type="http://schemas.openxmlformats.org/officeDocument/2006/relationships/image"/><Relationship Id="rId12" Target="../media/image29.svg" Type="http://schemas.openxmlformats.org/officeDocument/2006/relationships/image"/><Relationship Id="rId2" Target="../media/image1.pn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2.png" Type="http://schemas.openxmlformats.org/officeDocument/2006/relationships/image"/><Relationship Id="rId8" Target="../media/image3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2.png" Type="http://schemas.openxmlformats.org/officeDocument/2006/relationships/image"/><Relationship Id="rId4" Target="../media/image43.svg" Type="http://schemas.openxmlformats.org/officeDocument/2006/relationships/image"/><Relationship Id="rId5" Target="../media/image46.png" Type="http://schemas.openxmlformats.org/officeDocument/2006/relationships/image"/><Relationship Id="rId6" Target="../media/image47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svg" Type="http://schemas.openxmlformats.org/officeDocument/2006/relationships/image"/><Relationship Id="rId11" Target="../media/image52.png" Type="http://schemas.openxmlformats.org/officeDocument/2006/relationships/image"/><Relationship Id="rId12" Target="../media/image53.svg" Type="http://schemas.openxmlformats.org/officeDocument/2006/relationships/image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46.png" Type="http://schemas.openxmlformats.org/officeDocument/2006/relationships/image"/><Relationship Id="rId6" Target="../media/image47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5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4.png" Type="http://schemas.openxmlformats.org/officeDocument/2006/relationships/image"/><Relationship Id="rId4" Target="../media/image5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2" Target="../media/image1.pn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2" Target="../media/image1.png" Type="http://schemas.openxmlformats.org/officeDocument/2006/relationships/image"/><Relationship Id="rId3" Target="../media/image30.png" Type="http://schemas.openxmlformats.org/officeDocument/2006/relationships/image"/><Relationship Id="rId4" Target="../media/image31.svg" Type="http://schemas.openxmlformats.org/officeDocument/2006/relationships/image"/><Relationship Id="rId5" Target="../media/image32.png" Type="http://schemas.openxmlformats.org/officeDocument/2006/relationships/image"/><Relationship Id="rId6" Target="../media/image33.svg" Type="http://schemas.openxmlformats.org/officeDocument/2006/relationships/image"/><Relationship Id="rId7" Target="../media/image34.png" Type="http://schemas.openxmlformats.org/officeDocument/2006/relationships/image"/><Relationship Id="rId8" Target="../media/image35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6.png" Type="http://schemas.openxmlformats.org/officeDocument/2006/relationships/image"/><Relationship Id="rId4" Target="../media/image37.svg" Type="http://schemas.openxmlformats.org/officeDocument/2006/relationships/image"/><Relationship Id="rId5" Target="../media/image38.png" Type="http://schemas.openxmlformats.org/officeDocument/2006/relationships/image"/><Relationship Id="rId6" Target="../media/image3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40.png" Type="http://schemas.openxmlformats.org/officeDocument/2006/relationships/image"/><Relationship Id="rId8" Target="../media/image4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44.png" Type="http://schemas.openxmlformats.org/officeDocument/2006/relationships/image"/><Relationship Id="rId8" Target="../media/image4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6.png" Type="http://schemas.openxmlformats.org/officeDocument/2006/relationships/image"/><Relationship Id="rId4" Target="../media/image47.svg" Type="http://schemas.openxmlformats.org/officeDocument/2006/relationships/image"/><Relationship Id="rId5" Target="../media/image48.png" Type="http://schemas.openxmlformats.org/officeDocument/2006/relationships/image"/><Relationship Id="rId6" Target="../media/image4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6.png" Type="http://schemas.openxmlformats.org/officeDocument/2006/relationships/image"/><Relationship Id="rId4" Target="../media/image47.svg" Type="http://schemas.openxmlformats.org/officeDocument/2006/relationships/image"/><Relationship Id="rId5" Target="../media/image48.png" Type="http://schemas.openxmlformats.org/officeDocument/2006/relationships/image"/><Relationship Id="rId6" Target="../media/image4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6.png" Type="http://schemas.openxmlformats.org/officeDocument/2006/relationships/image"/><Relationship Id="rId4" Target="../media/image47.svg" Type="http://schemas.openxmlformats.org/officeDocument/2006/relationships/image"/><Relationship Id="rId5" Target="../media/image48.png" Type="http://schemas.openxmlformats.org/officeDocument/2006/relationships/image"/><Relationship Id="rId6" Target="../media/image4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649572">
            <a:off x="13905010" y="4377341"/>
            <a:ext cx="7530117" cy="6918465"/>
          </a:xfrm>
          <a:custGeom>
            <a:avLst/>
            <a:gdLst/>
            <a:ahLst/>
            <a:cxnLst/>
            <a:rect r="r" b="b" t="t" l="l"/>
            <a:pathLst>
              <a:path h="6918465" w="7530117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73351" y="8008712"/>
            <a:ext cx="10350710" cy="188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849"/>
              </a:lnSpc>
            </a:pPr>
            <a:r>
              <a:rPr lang="en-US" b="true" sz="3232" spc="64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Presentated by </a:t>
            </a:r>
          </a:p>
          <a:p>
            <a:pPr algn="r">
              <a:lnSpc>
                <a:spcPts val="4849"/>
              </a:lnSpc>
            </a:pPr>
            <a:r>
              <a:rPr lang="en-US" b="true" sz="3232" spc="64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Saurav Boruah </a:t>
            </a:r>
          </a:p>
          <a:p>
            <a:pPr algn="r" marL="0" indent="0" lvl="0">
              <a:lnSpc>
                <a:spcPts val="4849"/>
              </a:lnSpc>
              <a:spcBef>
                <a:spcPct val="0"/>
              </a:spcBef>
            </a:pPr>
            <a:r>
              <a:rPr lang="en-US" b="true" sz="3232" spc="64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Department of Political Science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6802992">
            <a:off x="-1245989" y="-3362067"/>
            <a:ext cx="6320685" cy="6724133"/>
          </a:xfrm>
          <a:custGeom>
            <a:avLst/>
            <a:gdLst/>
            <a:ahLst/>
            <a:cxnLst/>
            <a:rect r="r" b="b" t="t" l="l"/>
            <a:pathLst>
              <a:path h="6724133" w="6320685">
                <a:moveTo>
                  <a:pt x="0" y="0"/>
                </a:moveTo>
                <a:lnTo>
                  <a:pt x="6320685" y="0"/>
                </a:lnTo>
                <a:lnTo>
                  <a:pt x="6320685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728116" y="6015904"/>
            <a:ext cx="3941664" cy="3662164"/>
          </a:xfrm>
          <a:custGeom>
            <a:avLst/>
            <a:gdLst/>
            <a:ahLst/>
            <a:cxnLst/>
            <a:rect r="r" b="b" t="t" l="l"/>
            <a:pathLst>
              <a:path h="3662164" w="3941664">
                <a:moveTo>
                  <a:pt x="0" y="0"/>
                </a:moveTo>
                <a:lnTo>
                  <a:pt x="3941663" y="0"/>
                </a:lnTo>
                <a:lnTo>
                  <a:pt x="3941663" y="3662164"/>
                </a:lnTo>
                <a:lnTo>
                  <a:pt x="0" y="36621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505501" y="9258300"/>
            <a:ext cx="2656101" cy="2574003"/>
          </a:xfrm>
          <a:custGeom>
            <a:avLst/>
            <a:gdLst/>
            <a:ahLst/>
            <a:cxnLst/>
            <a:rect r="r" b="b" t="t" l="l"/>
            <a:pathLst>
              <a:path h="2574003" w="2656101">
                <a:moveTo>
                  <a:pt x="0" y="0"/>
                </a:moveTo>
                <a:lnTo>
                  <a:pt x="2656101" y="0"/>
                </a:lnTo>
                <a:lnTo>
                  <a:pt x="2656101" y="2574003"/>
                </a:lnTo>
                <a:lnTo>
                  <a:pt x="0" y="25740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454998" y="5279153"/>
            <a:ext cx="6249851" cy="5742191"/>
          </a:xfrm>
          <a:custGeom>
            <a:avLst/>
            <a:gdLst/>
            <a:ahLst/>
            <a:cxnLst/>
            <a:rect r="r" b="b" t="t" l="l"/>
            <a:pathLst>
              <a:path h="5742191" w="6249851">
                <a:moveTo>
                  <a:pt x="0" y="0"/>
                </a:moveTo>
                <a:lnTo>
                  <a:pt x="6249850" y="0"/>
                </a:lnTo>
                <a:lnTo>
                  <a:pt x="6249850" y="5742191"/>
                </a:lnTo>
                <a:lnTo>
                  <a:pt x="0" y="57421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237146">
            <a:off x="-315172" y="6923252"/>
            <a:ext cx="4459052" cy="3210518"/>
          </a:xfrm>
          <a:custGeom>
            <a:avLst/>
            <a:gdLst/>
            <a:ahLst/>
            <a:cxnLst/>
            <a:rect r="r" b="b" t="t" l="l"/>
            <a:pathLst>
              <a:path h="3210518" w="4459052">
                <a:moveTo>
                  <a:pt x="0" y="0"/>
                </a:moveTo>
                <a:lnTo>
                  <a:pt x="4459052" y="0"/>
                </a:lnTo>
                <a:lnTo>
                  <a:pt x="4459052" y="3210518"/>
                </a:lnTo>
                <a:lnTo>
                  <a:pt x="0" y="32105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021057" y="-1370502"/>
            <a:ext cx="2656101" cy="2574003"/>
          </a:xfrm>
          <a:custGeom>
            <a:avLst/>
            <a:gdLst/>
            <a:ahLst/>
            <a:cxnLst/>
            <a:rect r="r" b="b" t="t" l="l"/>
            <a:pathLst>
              <a:path h="2574003" w="2656101">
                <a:moveTo>
                  <a:pt x="0" y="0"/>
                </a:moveTo>
                <a:lnTo>
                  <a:pt x="2656101" y="0"/>
                </a:lnTo>
                <a:lnTo>
                  <a:pt x="2656101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7670037">
            <a:off x="13383024" y="-2542762"/>
            <a:ext cx="5974748" cy="5489435"/>
          </a:xfrm>
          <a:custGeom>
            <a:avLst/>
            <a:gdLst/>
            <a:ahLst/>
            <a:cxnLst/>
            <a:rect r="r" b="b" t="t" l="l"/>
            <a:pathLst>
              <a:path h="5489435" w="5974748">
                <a:moveTo>
                  <a:pt x="0" y="0"/>
                </a:moveTo>
                <a:lnTo>
                  <a:pt x="5974748" y="0"/>
                </a:lnTo>
                <a:lnTo>
                  <a:pt x="5974748" y="5489435"/>
                </a:lnTo>
                <a:lnTo>
                  <a:pt x="0" y="54894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767542" y="-372656"/>
            <a:ext cx="3902526" cy="3235549"/>
          </a:xfrm>
          <a:custGeom>
            <a:avLst/>
            <a:gdLst/>
            <a:ahLst/>
            <a:cxnLst/>
            <a:rect r="r" b="b" t="t" l="l"/>
            <a:pathLst>
              <a:path h="3235549" w="3902526">
                <a:moveTo>
                  <a:pt x="0" y="0"/>
                </a:moveTo>
                <a:lnTo>
                  <a:pt x="3902526" y="0"/>
                </a:lnTo>
                <a:lnTo>
                  <a:pt x="3902526" y="3235549"/>
                </a:lnTo>
                <a:lnTo>
                  <a:pt x="0" y="32355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789354">
            <a:off x="-59223" y="-595484"/>
            <a:ext cx="2725139" cy="3833315"/>
          </a:xfrm>
          <a:custGeom>
            <a:avLst/>
            <a:gdLst/>
            <a:ahLst/>
            <a:cxnLst/>
            <a:rect r="r" b="b" t="t" l="l"/>
            <a:pathLst>
              <a:path h="3833315" w="2725139">
                <a:moveTo>
                  <a:pt x="0" y="0"/>
                </a:moveTo>
                <a:lnTo>
                  <a:pt x="2725138" y="0"/>
                </a:lnTo>
                <a:lnTo>
                  <a:pt x="2725138" y="3833315"/>
                </a:lnTo>
                <a:lnTo>
                  <a:pt x="0" y="383331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833552" y="-1855444"/>
            <a:ext cx="4515556" cy="4114800"/>
          </a:xfrm>
          <a:custGeom>
            <a:avLst/>
            <a:gdLst/>
            <a:ahLst/>
            <a:cxnLst/>
            <a:rect r="r" b="b" t="t" l="l"/>
            <a:pathLst>
              <a:path h="4114800" w="4515556">
                <a:moveTo>
                  <a:pt x="0" y="0"/>
                </a:moveTo>
                <a:lnTo>
                  <a:pt x="4515555" y="0"/>
                </a:lnTo>
                <a:lnTo>
                  <a:pt x="45155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323999" y="2582858"/>
            <a:ext cx="13394807" cy="1063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28"/>
              </a:lnSpc>
              <a:spcBef>
                <a:spcPct val="0"/>
              </a:spcBef>
            </a:pPr>
            <a:r>
              <a:rPr lang="en-US" b="true" sz="5085" spc="10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Public Policy and Administration in India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304316" y="3822786"/>
            <a:ext cx="12414489" cy="4633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951"/>
              </a:lnSpc>
            </a:pPr>
            <a:r>
              <a:rPr lang="en-US" sz="12195" spc="243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RIGHT TO EDUCATION IN INDIA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173663" y="6743444"/>
            <a:ext cx="2761594" cy="1103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28"/>
              </a:lnSpc>
              <a:spcBef>
                <a:spcPct val="0"/>
              </a:spcBef>
            </a:pPr>
            <a:r>
              <a:rPr lang="en-US" sz="5285" spc="105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Texts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1677158" y="1028700"/>
            <a:ext cx="1577381" cy="1528625"/>
          </a:xfrm>
          <a:custGeom>
            <a:avLst/>
            <a:gdLst/>
            <a:ahLst/>
            <a:cxnLst/>
            <a:rect r="r" b="b" t="t" l="l"/>
            <a:pathLst>
              <a:path h="1528625" w="1577381">
                <a:moveTo>
                  <a:pt x="0" y="0"/>
                </a:moveTo>
                <a:lnTo>
                  <a:pt x="1577381" y="0"/>
                </a:lnTo>
                <a:lnTo>
                  <a:pt x="1577381" y="1528625"/>
                </a:lnTo>
                <a:lnTo>
                  <a:pt x="0" y="15286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4065037">
            <a:off x="11161663" y="9866694"/>
            <a:ext cx="2417198" cy="2342484"/>
          </a:xfrm>
          <a:custGeom>
            <a:avLst/>
            <a:gdLst/>
            <a:ahLst/>
            <a:cxnLst/>
            <a:rect r="r" b="b" t="t" l="l"/>
            <a:pathLst>
              <a:path h="2342484" w="2417198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272947">
            <a:off x="13553100" y="-2371378"/>
            <a:ext cx="8106813" cy="8725533"/>
          </a:xfrm>
          <a:custGeom>
            <a:avLst/>
            <a:gdLst/>
            <a:ahLst/>
            <a:cxnLst/>
            <a:rect r="r" b="b" t="t" l="l"/>
            <a:pathLst>
              <a:path h="8725533" w="8106813">
                <a:moveTo>
                  <a:pt x="0" y="0"/>
                </a:moveTo>
                <a:lnTo>
                  <a:pt x="8106813" y="0"/>
                </a:lnTo>
                <a:lnTo>
                  <a:pt x="8106813" y="8725533"/>
                </a:lnTo>
                <a:lnTo>
                  <a:pt x="0" y="87255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74744" y="7682326"/>
            <a:ext cx="3252480" cy="3151948"/>
          </a:xfrm>
          <a:custGeom>
            <a:avLst/>
            <a:gdLst/>
            <a:ahLst/>
            <a:cxnLst/>
            <a:rect r="r" b="b" t="t" l="l"/>
            <a:pathLst>
              <a:path h="3151948" w="3252480">
                <a:moveTo>
                  <a:pt x="0" y="0"/>
                </a:moveTo>
                <a:lnTo>
                  <a:pt x="3252479" y="0"/>
                </a:lnTo>
                <a:lnTo>
                  <a:pt x="3252479" y="3151948"/>
                </a:lnTo>
                <a:lnTo>
                  <a:pt x="0" y="31519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3649572">
            <a:off x="-3765059" y="5277923"/>
            <a:ext cx="7530117" cy="6918465"/>
          </a:xfrm>
          <a:custGeom>
            <a:avLst/>
            <a:gdLst/>
            <a:ahLst/>
            <a:cxnLst/>
            <a:rect r="r" b="b" t="t" l="l"/>
            <a:pathLst>
              <a:path h="6918465" w="7530117">
                <a:moveTo>
                  <a:pt x="0" y="0"/>
                </a:moveTo>
                <a:lnTo>
                  <a:pt x="7530118" y="0"/>
                </a:lnTo>
                <a:lnTo>
                  <a:pt x="7530118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882822">
            <a:off x="15946446" y="-55103"/>
            <a:ext cx="2112935" cy="2789354"/>
          </a:xfrm>
          <a:custGeom>
            <a:avLst/>
            <a:gdLst/>
            <a:ahLst/>
            <a:cxnLst/>
            <a:rect r="r" b="b" t="t" l="l"/>
            <a:pathLst>
              <a:path h="2789354" w="2112935">
                <a:moveTo>
                  <a:pt x="0" y="0"/>
                </a:moveTo>
                <a:lnTo>
                  <a:pt x="2112935" y="0"/>
                </a:lnTo>
                <a:lnTo>
                  <a:pt x="2112935" y="2789353"/>
                </a:lnTo>
                <a:lnTo>
                  <a:pt x="0" y="27893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772112">
            <a:off x="-1506013" y="7221829"/>
            <a:ext cx="3375450" cy="4072941"/>
          </a:xfrm>
          <a:custGeom>
            <a:avLst/>
            <a:gdLst/>
            <a:ahLst/>
            <a:cxnLst/>
            <a:rect r="r" b="b" t="t" l="l"/>
            <a:pathLst>
              <a:path h="4072941" w="3375450">
                <a:moveTo>
                  <a:pt x="0" y="0"/>
                </a:moveTo>
                <a:lnTo>
                  <a:pt x="3375450" y="0"/>
                </a:lnTo>
                <a:lnTo>
                  <a:pt x="3375450" y="4072942"/>
                </a:lnTo>
                <a:lnTo>
                  <a:pt x="0" y="40729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2603379"/>
            <a:ext cx="16577806" cy="794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The 86</a:t>
            </a:r>
            <a:r>
              <a:rPr lang="en-US" sz="25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th</a:t>
            </a:r>
            <a:r>
              <a:rPr lang="en-US" sz="25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constituional amendment in 2002 recognized elementary education as a fundamental right, providing a strong foundation for RTE act. The act is titled “ </a:t>
            </a:r>
            <a:r>
              <a:rPr lang="en-US" sz="2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the Right of Children to Free and Compulsory Education A ct”  </a:t>
            </a:r>
            <a:r>
              <a:rPr lang="en-US" sz="25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passed by parliament in </a:t>
            </a:r>
            <a:r>
              <a:rPr lang="en-US" sz="2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2009.</a:t>
            </a:r>
          </a:p>
          <a:p>
            <a:pPr algn="l">
              <a:lnSpc>
                <a:spcPts val="3500"/>
              </a:lnSpc>
            </a:pPr>
          </a:p>
          <a:p>
            <a:pPr algn="l">
              <a:lnSpc>
                <a:spcPts val="3500"/>
              </a:lnSpc>
            </a:pPr>
            <a:r>
              <a:rPr lang="en-US" sz="2500" b="true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RTE Provisions-</a:t>
            </a:r>
          </a:p>
          <a:p>
            <a:pPr algn="l" marL="539751" indent="-269876" lvl="1">
              <a:lnSpc>
                <a:spcPts val="3500"/>
              </a:lnSpc>
              <a:buFont typeface="Arial"/>
              <a:buChar char="•"/>
            </a:pPr>
            <a:r>
              <a:rPr lang="en-US" b="true" sz="2500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25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Right to free and compulsory education  till the age of 14.</a:t>
            </a:r>
          </a:p>
          <a:p>
            <a:pPr algn="l" marL="539751" indent="-269876" lvl="1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It implies an obligation on part of government to ensure admission, attendence and completion of elementary education of children between 6 to 14 years of age.</a:t>
            </a:r>
          </a:p>
          <a:p>
            <a:pPr algn="l" marL="539751" indent="-269876" lvl="1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admission of non-admitted child to a class of his/her appropriate age.</a:t>
            </a:r>
          </a:p>
          <a:p>
            <a:pPr algn="l" marL="539751" indent="-269876" lvl="1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mentions the duty of representative government, local authorities, parents in ensuring education of a child.</a:t>
            </a:r>
          </a:p>
          <a:p>
            <a:pPr algn="l" marL="539751" indent="-269876" lvl="1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Specifies sharing of financial burden between Central and State Governments.</a:t>
            </a:r>
          </a:p>
          <a:p>
            <a:pPr algn="l" marL="539751" indent="-269876" lvl="1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Specifies norms for Pupil Teacher Ratios, infrastructure, buildings, workingdays of schools and for teachers</a:t>
            </a:r>
          </a:p>
          <a:p>
            <a:pPr algn="l" marL="539751" indent="-269876" lvl="1">
              <a:lnSpc>
                <a:spcPts val="3500"/>
              </a:lnSpc>
              <a:buFont typeface="Arial"/>
              <a:buChar char="•"/>
            </a:pPr>
            <a:r>
              <a:rPr lang="en-US" sz="2500" u="none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no urban-rural inmbalance in teacher posting. prohibation of empolyment of teachers for non-educational work , except elections, disaster relief work.</a:t>
            </a:r>
          </a:p>
          <a:p>
            <a:pPr algn="l" marL="539751" indent="-269876" lvl="1">
              <a:lnSpc>
                <a:spcPts val="3500"/>
              </a:lnSpc>
              <a:buFont typeface="Arial"/>
              <a:buChar char="•"/>
            </a:pPr>
            <a:r>
              <a:rPr lang="en-US" sz="2500" u="none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Prohibits Mental harrasment ,physical punishment,capitation fees,, private tuition by teachers, running schools with no recognition</a:t>
            </a:r>
          </a:p>
          <a:p>
            <a:pPr algn="l">
              <a:lnSpc>
                <a:spcPts val="350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346745" y="66675"/>
            <a:ext cx="11381592" cy="226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 spc="16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RIGHT TO eDUCATION (RTE) ACT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159373">
            <a:off x="-2170367" y="-955735"/>
            <a:ext cx="6398134" cy="7181579"/>
          </a:xfrm>
          <a:custGeom>
            <a:avLst/>
            <a:gdLst/>
            <a:ahLst/>
            <a:cxnLst/>
            <a:rect r="r" b="b" t="t" l="l"/>
            <a:pathLst>
              <a:path h="7181579" w="6398134">
                <a:moveTo>
                  <a:pt x="0" y="0"/>
                </a:moveTo>
                <a:lnTo>
                  <a:pt x="6398134" y="0"/>
                </a:lnTo>
                <a:lnTo>
                  <a:pt x="6398134" y="7181579"/>
                </a:lnTo>
                <a:lnTo>
                  <a:pt x="0" y="71815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150108">
            <a:off x="13897761" y="4966955"/>
            <a:ext cx="6206444" cy="6602600"/>
          </a:xfrm>
          <a:custGeom>
            <a:avLst/>
            <a:gdLst/>
            <a:ahLst/>
            <a:cxnLst/>
            <a:rect r="r" b="b" t="t" l="l"/>
            <a:pathLst>
              <a:path h="6602600" w="6206444">
                <a:moveTo>
                  <a:pt x="0" y="0"/>
                </a:moveTo>
                <a:lnTo>
                  <a:pt x="6206445" y="0"/>
                </a:lnTo>
                <a:lnTo>
                  <a:pt x="6206445" y="6602600"/>
                </a:lnTo>
                <a:lnTo>
                  <a:pt x="0" y="6602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0" y="296644"/>
            <a:ext cx="18288000" cy="181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Issues and Challenges Associated with the Implementation of the RTE Act.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78717" y="2568380"/>
            <a:ext cx="17730567" cy="658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Lack of Specific penalities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Intermix of responsibilities between state government and local authorities leading to absence of accountability.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Lack of accountabilty of government schools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Issues of private reservation, eg EWS reservation in private schools can be challenged.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Conflict with other rights. Inconsistancy with minority right to administer schools under Art 30.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Regarding no detention policy</a:t>
            </a:r>
          </a:p>
          <a:p>
            <a:pPr algn="just">
              <a:lnSpc>
                <a:spcPts val="4759"/>
              </a:lnSpc>
            </a:pPr>
          </a:p>
          <a:p>
            <a:pPr algn="just">
              <a:lnSpc>
                <a:spcPts val="4759"/>
              </a:lnSpc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191312">
            <a:off x="4617629" y="8252624"/>
            <a:ext cx="3662577" cy="3549370"/>
          </a:xfrm>
          <a:custGeom>
            <a:avLst/>
            <a:gdLst/>
            <a:ahLst/>
            <a:cxnLst/>
            <a:rect r="r" b="b" t="t" l="l"/>
            <a:pathLst>
              <a:path h="3549370" w="3662577">
                <a:moveTo>
                  <a:pt x="0" y="0"/>
                </a:moveTo>
                <a:lnTo>
                  <a:pt x="3662578" y="0"/>
                </a:lnTo>
                <a:lnTo>
                  <a:pt x="3662578" y="3549370"/>
                </a:lnTo>
                <a:lnTo>
                  <a:pt x="0" y="3549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8277685">
            <a:off x="12239230" y="-2270134"/>
            <a:ext cx="6912691" cy="7353926"/>
          </a:xfrm>
          <a:custGeom>
            <a:avLst/>
            <a:gdLst/>
            <a:ahLst/>
            <a:cxnLst/>
            <a:rect r="r" b="b" t="t" l="l"/>
            <a:pathLst>
              <a:path h="7353926" w="6912691">
                <a:moveTo>
                  <a:pt x="0" y="0"/>
                </a:moveTo>
                <a:lnTo>
                  <a:pt x="6912691" y="0"/>
                </a:lnTo>
                <a:lnTo>
                  <a:pt x="6912691" y="7353926"/>
                </a:lnTo>
                <a:lnTo>
                  <a:pt x="0" y="73539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272947">
            <a:off x="-2251249" y="4207028"/>
            <a:ext cx="6559898" cy="7060555"/>
          </a:xfrm>
          <a:custGeom>
            <a:avLst/>
            <a:gdLst/>
            <a:ahLst/>
            <a:cxnLst/>
            <a:rect r="r" b="b" t="t" l="l"/>
            <a:pathLst>
              <a:path h="7060555" w="6559898">
                <a:moveTo>
                  <a:pt x="0" y="0"/>
                </a:moveTo>
                <a:lnTo>
                  <a:pt x="6559898" y="0"/>
                </a:lnTo>
                <a:lnTo>
                  <a:pt x="6559898" y="7060556"/>
                </a:lnTo>
                <a:lnTo>
                  <a:pt x="0" y="70605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855401">
            <a:off x="15298344" y="-578565"/>
            <a:ext cx="2675318" cy="3970788"/>
          </a:xfrm>
          <a:custGeom>
            <a:avLst/>
            <a:gdLst/>
            <a:ahLst/>
            <a:cxnLst/>
            <a:rect r="r" b="b" t="t" l="l"/>
            <a:pathLst>
              <a:path h="3970788" w="2675318">
                <a:moveTo>
                  <a:pt x="0" y="0"/>
                </a:moveTo>
                <a:lnTo>
                  <a:pt x="2675318" y="0"/>
                </a:lnTo>
                <a:lnTo>
                  <a:pt x="2675318" y="3970788"/>
                </a:lnTo>
                <a:lnTo>
                  <a:pt x="0" y="3970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444549" y="7282872"/>
            <a:ext cx="4259682" cy="3950855"/>
          </a:xfrm>
          <a:custGeom>
            <a:avLst/>
            <a:gdLst/>
            <a:ahLst/>
            <a:cxnLst/>
            <a:rect r="r" b="b" t="t" l="l"/>
            <a:pathLst>
              <a:path h="3950855" w="4259682">
                <a:moveTo>
                  <a:pt x="0" y="0"/>
                </a:moveTo>
                <a:lnTo>
                  <a:pt x="4259682" y="0"/>
                </a:lnTo>
                <a:lnTo>
                  <a:pt x="4259682" y="3950856"/>
                </a:lnTo>
                <a:lnTo>
                  <a:pt x="0" y="39508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184677" y="2026525"/>
            <a:ext cx="17941619" cy="773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6750" indent="-363375" lvl="1">
              <a:lnSpc>
                <a:spcPts val="4712"/>
              </a:lnSpc>
              <a:buFont typeface="Arial"/>
              <a:buChar char="•"/>
            </a:pPr>
            <a:r>
              <a:rPr lang="en-US" sz="3366" spc="16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Sarva Shiksha Abhiyan</a:t>
            </a:r>
          </a:p>
          <a:p>
            <a:pPr algn="l" marL="726750" indent="-363375" lvl="1">
              <a:lnSpc>
                <a:spcPts val="4712"/>
              </a:lnSpc>
              <a:buFont typeface="Arial"/>
              <a:buChar char="•"/>
            </a:pPr>
            <a:r>
              <a:rPr lang="en-US" sz="3366" spc="16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Mid-Day Meal Scheme</a:t>
            </a:r>
          </a:p>
          <a:p>
            <a:pPr algn="l" marL="726750" indent="-363375" lvl="1">
              <a:lnSpc>
                <a:spcPts val="4712"/>
              </a:lnSpc>
              <a:buFont typeface="Arial"/>
              <a:buChar char="•"/>
            </a:pPr>
            <a:r>
              <a:rPr lang="en-US" sz="3366" spc="16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Rashtriya Madhyamik Shikhsha Abhiyan</a:t>
            </a:r>
          </a:p>
          <a:p>
            <a:pPr algn="l" marL="726750" indent="-363375" lvl="1">
              <a:lnSpc>
                <a:spcPts val="4712"/>
              </a:lnSpc>
              <a:buFont typeface="Arial"/>
              <a:buChar char="•"/>
            </a:pPr>
            <a:r>
              <a:rPr lang="en-US" sz="3366" spc="16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Beti Bachao Beti Padhao(BBBP)</a:t>
            </a:r>
          </a:p>
          <a:p>
            <a:pPr algn="l" marL="726750" indent="-363375" lvl="1">
              <a:lnSpc>
                <a:spcPts val="4712"/>
              </a:lnSpc>
              <a:buFont typeface="Arial"/>
              <a:buChar char="•"/>
            </a:pPr>
            <a:r>
              <a:rPr lang="en-US" sz="3366" spc="16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Atal Innovation mission</a:t>
            </a:r>
          </a:p>
          <a:p>
            <a:pPr algn="l" marL="726750" indent="-363375" lvl="1">
              <a:lnSpc>
                <a:spcPts val="4712"/>
              </a:lnSpc>
              <a:buFont typeface="Arial"/>
              <a:buChar char="•"/>
            </a:pPr>
            <a:r>
              <a:rPr lang="en-US" sz="3366" spc="16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Samagra Shiksha Abhiyan</a:t>
            </a:r>
          </a:p>
          <a:p>
            <a:pPr algn="l" marL="726750" indent="-363375" lvl="1">
              <a:lnSpc>
                <a:spcPts val="4712"/>
              </a:lnSpc>
              <a:buFont typeface="Arial"/>
              <a:buChar char="•"/>
            </a:pPr>
            <a:r>
              <a:rPr lang="en-US" sz="3366" spc="16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Digital Initiatives in Education</a:t>
            </a:r>
          </a:p>
          <a:p>
            <a:pPr algn="l" marL="726750" indent="-363375" lvl="1">
              <a:lnSpc>
                <a:spcPts val="4712"/>
              </a:lnSpc>
              <a:buFont typeface="Arial"/>
              <a:buChar char="•"/>
            </a:pPr>
            <a:r>
              <a:rPr lang="en-US" sz="3366" spc="16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e-PATHSHALA </a:t>
            </a:r>
          </a:p>
          <a:p>
            <a:pPr algn="l" marL="726750" indent="-363375" lvl="1">
              <a:lnSpc>
                <a:spcPts val="4712"/>
              </a:lnSpc>
              <a:buFont typeface="Arial"/>
              <a:buChar char="•"/>
            </a:pPr>
            <a:r>
              <a:rPr lang="en-US" sz="3366" spc="16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DIKSHA</a:t>
            </a:r>
          </a:p>
          <a:p>
            <a:pPr algn="l" marL="726750" indent="-363375" lvl="1">
              <a:lnSpc>
                <a:spcPts val="4712"/>
              </a:lnSpc>
              <a:buFont typeface="Arial"/>
              <a:buChar char="•"/>
            </a:pPr>
            <a:r>
              <a:rPr lang="en-US" sz="3366" spc="16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SWAYAM</a:t>
            </a:r>
          </a:p>
          <a:p>
            <a:pPr algn="l" marL="726750" indent="-363375" lvl="1">
              <a:lnSpc>
                <a:spcPts val="4712"/>
              </a:lnSpc>
              <a:buFont typeface="Arial"/>
              <a:buChar char="•"/>
            </a:pPr>
            <a:r>
              <a:rPr lang="en-US" sz="3366" spc="16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Pradhan Mantri Vidya Lakshmi Karyakram</a:t>
            </a:r>
          </a:p>
          <a:p>
            <a:pPr algn="l" marL="726750" indent="-363375" lvl="1">
              <a:lnSpc>
                <a:spcPts val="4712"/>
              </a:lnSpc>
              <a:buFont typeface="Arial"/>
              <a:buChar char="•"/>
            </a:pPr>
            <a:r>
              <a:rPr lang="en-US" sz="3366" spc="16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NEP 2020</a:t>
            </a:r>
          </a:p>
          <a:p>
            <a:pPr algn="l" marL="726750" indent="-363375" lvl="1">
              <a:lnSpc>
                <a:spcPts val="4712"/>
              </a:lnSpc>
              <a:buFont typeface="Arial"/>
              <a:buChar char="•"/>
            </a:pPr>
            <a:r>
              <a:rPr lang="en-US" sz="3366" spc="168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Kasturba Gandhi Balika Vidyalaya(KGBV)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63006" y="232406"/>
            <a:ext cx="14894048" cy="796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270"/>
              </a:lnSpc>
              <a:spcBef>
                <a:spcPct val="0"/>
              </a:spcBef>
            </a:pPr>
            <a:r>
              <a:rPr lang="en-US" sz="5225" spc="104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Government efforts in promoting education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86400" y="4112722"/>
            <a:ext cx="7315200" cy="2061556"/>
          </a:xfrm>
          <a:custGeom>
            <a:avLst/>
            <a:gdLst/>
            <a:ahLst/>
            <a:cxnLst/>
            <a:rect r="r" b="b" t="t" l="l"/>
            <a:pathLst>
              <a:path h="2061556" w="7315200">
                <a:moveTo>
                  <a:pt x="0" y="0"/>
                </a:moveTo>
                <a:lnTo>
                  <a:pt x="7315200" y="0"/>
                </a:lnTo>
                <a:lnTo>
                  <a:pt x="7315200" y="2061556"/>
                </a:lnTo>
                <a:lnTo>
                  <a:pt x="0" y="2061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272947">
            <a:off x="13933168" y="-2612819"/>
            <a:ext cx="8106813" cy="8725533"/>
          </a:xfrm>
          <a:custGeom>
            <a:avLst/>
            <a:gdLst/>
            <a:ahLst/>
            <a:cxnLst/>
            <a:rect r="r" b="b" t="t" l="l"/>
            <a:pathLst>
              <a:path h="8725533" w="8106813">
                <a:moveTo>
                  <a:pt x="0" y="0"/>
                </a:moveTo>
                <a:lnTo>
                  <a:pt x="8106813" y="0"/>
                </a:lnTo>
                <a:lnTo>
                  <a:pt x="8106813" y="8725533"/>
                </a:lnTo>
                <a:lnTo>
                  <a:pt x="0" y="87255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74744" y="7682326"/>
            <a:ext cx="3252480" cy="3151948"/>
          </a:xfrm>
          <a:custGeom>
            <a:avLst/>
            <a:gdLst/>
            <a:ahLst/>
            <a:cxnLst/>
            <a:rect r="r" b="b" t="t" l="l"/>
            <a:pathLst>
              <a:path h="3151948" w="3252480">
                <a:moveTo>
                  <a:pt x="0" y="0"/>
                </a:moveTo>
                <a:lnTo>
                  <a:pt x="3252479" y="0"/>
                </a:lnTo>
                <a:lnTo>
                  <a:pt x="3252479" y="3151948"/>
                </a:lnTo>
                <a:lnTo>
                  <a:pt x="0" y="31519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882822">
            <a:off x="15329165" y="-215633"/>
            <a:ext cx="3343637" cy="4414042"/>
          </a:xfrm>
          <a:custGeom>
            <a:avLst/>
            <a:gdLst/>
            <a:ahLst/>
            <a:cxnLst/>
            <a:rect r="r" b="b" t="t" l="l"/>
            <a:pathLst>
              <a:path h="4414042" w="3343637">
                <a:moveTo>
                  <a:pt x="0" y="0"/>
                </a:moveTo>
                <a:lnTo>
                  <a:pt x="3343637" y="0"/>
                </a:lnTo>
                <a:lnTo>
                  <a:pt x="3343637" y="4414042"/>
                </a:lnTo>
                <a:lnTo>
                  <a:pt x="0" y="44140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772112">
            <a:off x="-1176621" y="6761333"/>
            <a:ext cx="3375450" cy="4072941"/>
          </a:xfrm>
          <a:custGeom>
            <a:avLst/>
            <a:gdLst/>
            <a:ahLst/>
            <a:cxnLst/>
            <a:rect r="r" b="b" t="t" l="l"/>
            <a:pathLst>
              <a:path h="4072941" w="3375450">
                <a:moveTo>
                  <a:pt x="0" y="0"/>
                </a:moveTo>
                <a:lnTo>
                  <a:pt x="3375451" y="0"/>
                </a:lnTo>
                <a:lnTo>
                  <a:pt x="3375451" y="4072941"/>
                </a:lnTo>
                <a:lnTo>
                  <a:pt x="0" y="40729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373818" y="2661102"/>
            <a:ext cx="15627165" cy="7065773"/>
            <a:chOff x="0" y="0"/>
            <a:chExt cx="20836220" cy="9421031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0836220" cy="9421031"/>
              <a:chOff x="0" y="0"/>
              <a:chExt cx="4115797" cy="1860944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4115797" cy="1860944"/>
              </a:xfrm>
              <a:custGeom>
                <a:avLst/>
                <a:gdLst/>
                <a:ahLst/>
                <a:cxnLst/>
                <a:rect r="r" b="b" t="t" l="l"/>
                <a:pathLst>
                  <a:path h="1860944" w="4115797">
                    <a:moveTo>
                      <a:pt x="0" y="0"/>
                    </a:moveTo>
                    <a:lnTo>
                      <a:pt x="4115797" y="0"/>
                    </a:lnTo>
                    <a:lnTo>
                      <a:pt x="4115797" y="1860944"/>
                    </a:lnTo>
                    <a:lnTo>
                      <a:pt x="0" y="186094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85725"/>
                <a:ext cx="4115797" cy="194666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0" y="0"/>
              <a:ext cx="20836220" cy="9421031"/>
              <a:chOff x="0" y="0"/>
              <a:chExt cx="4115797" cy="1860944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4115797" cy="1860944"/>
              </a:xfrm>
              <a:custGeom>
                <a:avLst/>
                <a:gdLst/>
                <a:ahLst/>
                <a:cxnLst/>
                <a:rect r="r" b="b" t="t" l="l"/>
                <a:pathLst>
                  <a:path h="1860944" w="4115797">
                    <a:moveTo>
                      <a:pt x="0" y="0"/>
                    </a:moveTo>
                    <a:lnTo>
                      <a:pt x="4115797" y="0"/>
                    </a:lnTo>
                    <a:lnTo>
                      <a:pt x="4115797" y="1860944"/>
                    </a:lnTo>
                    <a:lnTo>
                      <a:pt x="0" y="18609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85725"/>
                <a:ext cx="4115797" cy="194666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TextBox 14" id="14"/>
          <p:cNvSpPr txBox="true"/>
          <p:nvPr/>
        </p:nvSpPr>
        <p:spPr>
          <a:xfrm rot="0">
            <a:off x="511104" y="284563"/>
            <a:ext cx="11381592" cy="226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00"/>
              </a:lnSpc>
            </a:pPr>
            <a:r>
              <a:rPr lang="en-US" sz="8000" spc="16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The context of education Development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02374" y="3524479"/>
            <a:ext cx="15170053" cy="5100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71" indent="-345435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goverment of India has priortiozed Education for all ( EFA) since the constituiton was    adopted in 1950 and development planning began in 1951.</a:t>
            </a:r>
          </a:p>
          <a:p>
            <a:pPr algn="l" marL="690871" indent="-345435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Following Darker Framework of Action for EFA, attempts has been made to link national education development goals and targets with the global EFA targets.</a:t>
            </a:r>
          </a:p>
          <a:p>
            <a:pPr algn="l" marL="690871" indent="-345435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‘National Plan of Action for Education for all’ was therebyformulated in 2002 to strategize policies for achieving the EFA goals.</a:t>
            </a:r>
          </a:p>
          <a:p>
            <a:pPr algn="l" marL="690871" indent="-345435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Programme for achieving the goal of EFA  were incoporated into 10</a:t>
            </a:r>
            <a:r>
              <a:rPr lang="en-US" sz="31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31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11</a:t>
            </a:r>
            <a:r>
              <a:rPr lang="en-US" sz="31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31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12</a:t>
            </a:r>
            <a:r>
              <a:rPr lang="en-US" sz="31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31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Five Years Plan.</a:t>
            </a:r>
          </a:p>
          <a:p>
            <a:pPr algn="l" marL="0" indent="0" lvl="0">
              <a:lnSpc>
                <a:spcPts val="4479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029577">
            <a:off x="-6924757" y="-2168809"/>
            <a:ext cx="11022365" cy="10127047"/>
          </a:xfrm>
          <a:custGeom>
            <a:avLst/>
            <a:gdLst/>
            <a:ahLst/>
            <a:cxnLst/>
            <a:rect r="r" b="b" t="t" l="l"/>
            <a:pathLst>
              <a:path h="10127047" w="11022365">
                <a:moveTo>
                  <a:pt x="0" y="0"/>
                </a:moveTo>
                <a:lnTo>
                  <a:pt x="11022365" y="0"/>
                </a:lnTo>
                <a:lnTo>
                  <a:pt x="11022365" y="10127047"/>
                </a:lnTo>
                <a:lnTo>
                  <a:pt x="0" y="10127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33855" y="2134579"/>
            <a:ext cx="3545358" cy="7503789"/>
            <a:chOff x="0" y="0"/>
            <a:chExt cx="4727143" cy="10005053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2737" y="0"/>
              <a:ext cx="4724406" cy="10005053"/>
              <a:chOff x="0" y="0"/>
              <a:chExt cx="1261742" cy="2672039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261742" cy="2672039"/>
              </a:xfrm>
              <a:custGeom>
                <a:avLst/>
                <a:gdLst/>
                <a:ahLst/>
                <a:cxnLst/>
                <a:rect r="r" b="b" t="t" l="l"/>
                <a:pathLst>
                  <a:path h="2672039" w="1261742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2672039"/>
                    </a:lnTo>
                    <a:lnTo>
                      <a:pt x="0" y="2672039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8575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85725"/>
                <a:ext cx="1261742" cy="2757764"/>
              </a:xfrm>
              <a:prstGeom prst="rect">
                <a:avLst/>
              </a:prstGeom>
            </p:spPr>
            <p:txBody>
              <a:bodyPr anchor="ctr" rtlCol="false" tIns="37573" lIns="37573" bIns="37573" rIns="37573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0"/>
              <a:ext cx="4724406" cy="10005053"/>
              <a:chOff x="0" y="0"/>
              <a:chExt cx="1261742" cy="2672039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261742" cy="2672039"/>
              </a:xfrm>
              <a:custGeom>
                <a:avLst/>
                <a:gdLst/>
                <a:ahLst/>
                <a:cxnLst/>
                <a:rect r="r" b="b" t="t" l="l"/>
                <a:pathLst>
                  <a:path h="2672039" w="1261742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2672039"/>
                    </a:lnTo>
                    <a:lnTo>
                      <a:pt x="0" y="267203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85725"/>
                <a:ext cx="1261742" cy="2757764"/>
              </a:xfrm>
              <a:prstGeom prst="rect">
                <a:avLst/>
              </a:prstGeom>
            </p:spPr>
            <p:txBody>
              <a:bodyPr anchor="ctr" rtlCol="false" tIns="37573" lIns="37573" bIns="37573" rIns="37573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</p:grpSp>
      <p:grpSp>
        <p:nvGrpSpPr>
          <p:cNvPr name="Group 11" id="11"/>
          <p:cNvGrpSpPr/>
          <p:nvPr/>
        </p:nvGrpSpPr>
        <p:grpSpPr>
          <a:xfrm rot="0">
            <a:off x="5392166" y="2134579"/>
            <a:ext cx="3472536" cy="7503789"/>
            <a:chOff x="0" y="0"/>
            <a:chExt cx="1236542" cy="267203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36542" cy="2672039"/>
            </a:xfrm>
            <a:custGeom>
              <a:avLst/>
              <a:gdLst/>
              <a:ahLst/>
              <a:cxnLst/>
              <a:rect r="r" b="b" t="t" l="l"/>
              <a:pathLst>
                <a:path h="2672039" w="1236542">
                  <a:moveTo>
                    <a:pt x="0" y="0"/>
                  </a:moveTo>
                  <a:lnTo>
                    <a:pt x="1236542" y="0"/>
                  </a:lnTo>
                  <a:lnTo>
                    <a:pt x="1236542" y="2672039"/>
                  </a:lnTo>
                  <a:lnTo>
                    <a:pt x="0" y="267203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161925"/>
              <a:ext cx="1236542" cy="2833964"/>
            </a:xfrm>
            <a:prstGeom prst="rect">
              <a:avLst/>
            </a:prstGeom>
          </p:spPr>
          <p:txBody>
            <a:bodyPr anchor="ctr" rtlCol="false" tIns="37573" lIns="37573" bIns="37573" rIns="37573"/>
            <a:lstStyle/>
            <a:p>
              <a:pPr algn="ctr">
                <a:lnSpc>
                  <a:spcPts val="47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144000" y="2134579"/>
            <a:ext cx="3720399" cy="7475757"/>
            <a:chOff x="0" y="0"/>
            <a:chExt cx="1324804" cy="266205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24804" cy="2662057"/>
            </a:xfrm>
            <a:custGeom>
              <a:avLst/>
              <a:gdLst/>
              <a:ahLst/>
              <a:cxnLst/>
              <a:rect r="r" b="b" t="t" l="l"/>
              <a:pathLst>
                <a:path h="2662057" w="1324804">
                  <a:moveTo>
                    <a:pt x="0" y="0"/>
                  </a:moveTo>
                  <a:lnTo>
                    <a:pt x="1324804" y="0"/>
                  </a:lnTo>
                  <a:lnTo>
                    <a:pt x="1324804" y="2662057"/>
                  </a:lnTo>
                  <a:lnTo>
                    <a:pt x="0" y="26620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85725"/>
              <a:ext cx="1324804" cy="2747782"/>
            </a:xfrm>
            <a:prstGeom prst="rect">
              <a:avLst/>
            </a:prstGeom>
          </p:spPr>
          <p:txBody>
            <a:bodyPr anchor="ctr" rtlCol="false" tIns="37573" lIns="37573" bIns="37573" rIns="37573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-5875420">
            <a:off x="13461378" y="6233797"/>
            <a:ext cx="8151990" cy="7410900"/>
          </a:xfrm>
          <a:custGeom>
            <a:avLst/>
            <a:gdLst/>
            <a:ahLst/>
            <a:cxnLst/>
            <a:rect r="r" b="b" t="t" l="l"/>
            <a:pathLst>
              <a:path h="7410900" w="8151990">
                <a:moveTo>
                  <a:pt x="0" y="0"/>
                </a:moveTo>
                <a:lnTo>
                  <a:pt x="8151991" y="0"/>
                </a:lnTo>
                <a:lnTo>
                  <a:pt x="8151991" y="7410900"/>
                </a:lnTo>
                <a:lnTo>
                  <a:pt x="0" y="74109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2403298">
            <a:off x="15657171" y="7844421"/>
            <a:ext cx="3204258" cy="2827758"/>
          </a:xfrm>
          <a:custGeom>
            <a:avLst/>
            <a:gdLst/>
            <a:ahLst/>
            <a:cxnLst/>
            <a:rect r="r" b="b" t="t" l="l"/>
            <a:pathLst>
              <a:path h="2827758" w="3204258">
                <a:moveTo>
                  <a:pt x="0" y="0"/>
                </a:moveTo>
                <a:lnTo>
                  <a:pt x="3204258" y="0"/>
                </a:lnTo>
                <a:lnTo>
                  <a:pt x="3204258" y="2827758"/>
                </a:lnTo>
                <a:lnTo>
                  <a:pt x="0" y="28277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3305409" y="2139718"/>
            <a:ext cx="3543305" cy="7407208"/>
            <a:chOff x="0" y="0"/>
            <a:chExt cx="1261742" cy="263764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61742" cy="2637648"/>
            </a:xfrm>
            <a:custGeom>
              <a:avLst/>
              <a:gdLst/>
              <a:ahLst/>
              <a:cxnLst/>
              <a:rect r="r" b="b" t="t" l="l"/>
              <a:pathLst>
                <a:path h="2637648" w="1261742">
                  <a:moveTo>
                    <a:pt x="0" y="0"/>
                  </a:moveTo>
                  <a:lnTo>
                    <a:pt x="1261742" y="0"/>
                  </a:lnTo>
                  <a:lnTo>
                    <a:pt x="1261742" y="2637648"/>
                  </a:lnTo>
                  <a:lnTo>
                    <a:pt x="0" y="26376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85725"/>
              <a:ext cx="1261742" cy="2723372"/>
            </a:xfrm>
            <a:prstGeom prst="rect">
              <a:avLst/>
            </a:prstGeom>
          </p:spPr>
          <p:txBody>
            <a:bodyPr anchor="ctr" rtlCol="false" tIns="37573" lIns="37573" bIns="37573" rIns="37573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1086393">
            <a:off x="-1291246" y="52865"/>
            <a:ext cx="3220996" cy="4528641"/>
          </a:xfrm>
          <a:custGeom>
            <a:avLst/>
            <a:gdLst/>
            <a:ahLst/>
            <a:cxnLst/>
            <a:rect r="r" b="b" t="t" l="l"/>
            <a:pathLst>
              <a:path h="4528641" w="3220996">
                <a:moveTo>
                  <a:pt x="0" y="0"/>
                </a:moveTo>
                <a:lnTo>
                  <a:pt x="3220996" y="0"/>
                </a:lnTo>
                <a:lnTo>
                  <a:pt x="3220996" y="4528642"/>
                </a:lnTo>
                <a:lnTo>
                  <a:pt x="0" y="45286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710291" y="515006"/>
            <a:ext cx="14893360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280"/>
              </a:lnSpc>
              <a:spcBef>
                <a:spcPct val="0"/>
              </a:spcBef>
            </a:pPr>
            <a:r>
              <a:rPr lang="en-US" sz="9400" spc="188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Constitutional Provisions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92067" y="1943536"/>
            <a:ext cx="731749" cy="1127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9420"/>
              </a:lnSpc>
              <a:spcBef>
                <a:spcPct val="0"/>
              </a:spcBef>
            </a:pPr>
            <a:r>
              <a:rPr lang="en-US" sz="6000" u="none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01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423009" y="1850410"/>
            <a:ext cx="731749" cy="1127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9420"/>
              </a:lnSpc>
              <a:spcBef>
                <a:spcPct val="0"/>
              </a:spcBef>
            </a:pPr>
            <a:r>
              <a:rPr lang="en-US" sz="6000" u="none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03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426374" y="1943536"/>
            <a:ext cx="972795" cy="1127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9420"/>
              </a:lnSpc>
              <a:spcBef>
                <a:spcPct val="0"/>
              </a:spcBef>
            </a:pPr>
            <a:r>
              <a:rPr lang="en-US" sz="6000" u="none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04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392166" y="1943536"/>
            <a:ext cx="1153580" cy="1127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9420"/>
              </a:lnSpc>
              <a:spcBef>
                <a:spcPct val="0"/>
              </a:spcBef>
            </a:pPr>
            <a:r>
              <a:rPr lang="en-US" sz="6000" u="none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02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957941" y="2371428"/>
            <a:ext cx="2948450" cy="732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Article 45</a:t>
            </a:r>
            <a:r>
              <a:rPr lang="en-US" sz="37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DPSP mandates the state to endeavour to provide free and compulsory education to all children between 6 to 14 years of age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449605" y="2466678"/>
            <a:ext cx="3430479" cy="6696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6"/>
              </a:lnSpc>
            </a:pPr>
            <a:r>
              <a:rPr lang="en-US" sz="3097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Article 21-A</a:t>
            </a:r>
            <a:r>
              <a:rPr lang="en-US" sz="309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4056"/>
              </a:lnSpc>
            </a:pPr>
            <a:r>
              <a:rPr lang="en-US" sz="289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was inserted  as a fundamental right in Part 3with the adoption of the constituion( eighty sixth amendent) Act,2002 to provide free and compulsory education  to all in the age group of 6 to 12.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209465" y="2050149"/>
            <a:ext cx="3589468" cy="7519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Article 46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enjoins that the state shall promote education and economic interests of the weaker section of the people, particularly STs &amp; SCs and shall protect from social injustices and all form of social expolitation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197774" y="2718805"/>
            <a:ext cx="3720459" cy="5523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8"/>
              </a:lnSpc>
            </a:pPr>
            <a:r>
              <a:rPr lang="en-US" sz="3327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Article 30(1) </a:t>
            </a:r>
          </a:p>
          <a:p>
            <a:pPr algn="ctr">
              <a:lnSpc>
                <a:spcPts val="4938"/>
              </a:lnSpc>
            </a:pPr>
            <a:r>
              <a:rPr lang="en-US" sz="35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provides for the rights of the minorities  to establish and administer educational instituions  of their choice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455" y="393375"/>
            <a:ext cx="4662203" cy="4246843"/>
          </a:xfrm>
          <a:custGeom>
            <a:avLst/>
            <a:gdLst/>
            <a:ahLst/>
            <a:cxnLst/>
            <a:rect r="r" b="b" t="t" l="l"/>
            <a:pathLst>
              <a:path h="4246843" w="4662203">
                <a:moveTo>
                  <a:pt x="0" y="0"/>
                </a:moveTo>
                <a:lnTo>
                  <a:pt x="4662203" y="0"/>
                </a:lnTo>
                <a:lnTo>
                  <a:pt x="4662203" y="4246843"/>
                </a:lnTo>
                <a:lnTo>
                  <a:pt x="0" y="42468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977810" y="3144664"/>
            <a:ext cx="4517246" cy="4114800"/>
          </a:xfrm>
          <a:custGeom>
            <a:avLst/>
            <a:gdLst/>
            <a:ahLst/>
            <a:cxnLst/>
            <a:rect r="r" b="b" t="t" l="l"/>
            <a:pathLst>
              <a:path h="4114800" w="4517246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61916" y="393375"/>
            <a:ext cx="4517246" cy="4114800"/>
          </a:xfrm>
          <a:custGeom>
            <a:avLst/>
            <a:gdLst/>
            <a:ahLst/>
            <a:cxnLst/>
            <a:rect r="r" b="b" t="t" l="l"/>
            <a:pathLst>
              <a:path h="4114800" w="4517246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461916" y="6360089"/>
            <a:ext cx="4517246" cy="4114800"/>
          </a:xfrm>
          <a:custGeom>
            <a:avLst/>
            <a:gdLst/>
            <a:ahLst/>
            <a:cxnLst/>
            <a:rect r="r" b="b" t="t" l="l"/>
            <a:pathLst>
              <a:path h="4114800" w="4517246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156455" y="7003662"/>
            <a:ext cx="4159956" cy="3789342"/>
          </a:xfrm>
          <a:custGeom>
            <a:avLst/>
            <a:gdLst/>
            <a:ahLst/>
            <a:cxnLst/>
            <a:rect r="r" b="b" t="t" l="l"/>
            <a:pathLst>
              <a:path h="3789342" w="4159956">
                <a:moveTo>
                  <a:pt x="0" y="0"/>
                </a:moveTo>
                <a:lnTo>
                  <a:pt x="4159956" y="0"/>
                </a:lnTo>
                <a:lnTo>
                  <a:pt x="4159956" y="3789341"/>
                </a:lnTo>
                <a:lnTo>
                  <a:pt x="0" y="37893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530222" y="0"/>
            <a:ext cx="3786189" cy="3448874"/>
          </a:xfrm>
          <a:custGeom>
            <a:avLst/>
            <a:gdLst/>
            <a:ahLst/>
            <a:cxnLst/>
            <a:rect r="r" b="b" t="t" l="l"/>
            <a:pathLst>
              <a:path h="3448874" w="3786189">
                <a:moveTo>
                  <a:pt x="0" y="0"/>
                </a:moveTo>
                <a:lnTo>
                  <a:pt x="3786189" y="0"/>
                </a:lnTo>
                <a:lnTo>
                  <a:pt x="3786189" y="3448874"/>
                </a:lnTo>
                <a:lnTo>
                  <a:pt x="0" y="34488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08413" y="6146412"/>
            <a:ext cx="4517246" cy="4114800"/>
          </a:xfrm>
          <a:custGeom>
            <a:avLst/>
            <a:gdLst/>
            <a:ahLst/>
            <a:cxnLst/>
            <a:rect r="r" b="b" t="t" l="l"/>
            <a:pathLst>
              <a:path h="4114800" w="4517246">
                <a:moveTo>
                  <a:pt x="0" y="0"/>
                </a:moveTo>
                <a:lnTo>
                  <a:pt x="4517245" y="0"/>
                </a:lnTo>
                <a:lnTo>
                  <a:pt x="4517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621414">
            <a:off x="4954305" y="2215313"/>
            <a:ext cx="3500971" cy="1394023"/>
          </a:xfrm>
          <a:custGeom>
            <a:avLst/>
            <a:gdLst/>
            <a:ahLst/>
            <a:cxnLst/>
            <a:rect r="r" b="b" t="t" l="l"/>
            <a:pathLst>
              <a:path h="1394023" w="3500971">
                <a:moveTo>
                  <a:pt x="0" y="0"/>
                </a:moveTo>
                <a:lnTo>
                  <a:pt x="3500971" y="0"/>
                </a:lnTo>
                <a:lnTo>
                  <a:pt x="3500971" y="1394023"/>
                </a:lnTo>
                <a:lnTo>
                  <a:pt x="0" y="13940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421451" y="3511592"/>
            <a:ext cx="3623669" cy="263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23"/>
              </a:lnSpc>
            </a:pPr>
            <a:r>
              <a:rPr lang="en-US" sz="5016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Features</a:t>
            </a:r>
          </a:p>
          <a:p>
            <a:pPr algn="ctr">
              <a:lnSpc>
                <a:spcPts val="7023"/>
              </a:lnSpc>
            </a:pPr>
            <a:r>
              <a:rPr lang="en-US" sz="5016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of Right to Education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8950423">
            <a:off x="3995262" y="3943207"/>
            <a:ext cx="3500971" cy="1394023"/>
          </a:xfrm>
          <a:custGeom>
            <a:avLst/>
            <a:gdLst/>
            <a:ahLst/>
            <a:cxnLst/>
            <a:rect r="r" b="b" t="t" l="l"/>
            <a:pathLst>
              <a:path h="1394023" w="3500971">
                <a:moveTo>
                  <a:pt x="0" y="0"/>
                </a:moveTo>
                <a:lnTo>
                  <a:pt x="3500972" y="0"/>
                </a:lnTo>
                <a:lnTo>
                  <a:pt x="3500972" y="1394023"/>
                </a:lnTo>
                <a:lnTo>
                  <a:pt x="0" y="13940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4642923">
            <a:off x="9914064" y="6562452"/>
            <a:ext cx="3500971" cy="1394023"/>
          </a:xfrm>
          <a:custGeom>
            <a:avLst/>
            <a:gdLst/>
            <a:ahLst/>
            <a:cxnLst/>
            <a:rect r="r" b="b" t="t" l="l"/>
            <a:pathLst>
              <a:path h="1394023" w="3500971">
                <a:moveTo>
                  <a:pt x="0" y="0"/>
                </a:moveTo>
                <a:lnTo>
                  <a:pt x="3500971" y="0"/>
                </a:lnTo>
                <a:lnTo>
                  <a:pt x="3500971" y="1394024"/>
                </a:lnTo>
                <a:lnTo>
                  <a:pt x="0" y="13940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16411" y="4701982"/>
            <a:ext cx="3500971" cy="1394023"/>
          </a:xfrm>
          <a:custGeom>
            <a:avLst/>
            <a:gdLst/>
            <a:ahLst/>
            <a:cxnLst/>
            <a:rect r="r" b="b" t="t" l="l"/>
            <a:pathLst>
              <a:path h="1394023" w="3500971">
                <a:moveTo>
                  <a:pt x="0" y="0"/>
                </a:moveTo>
                <a:lnTo>
                  <a:pt x="3500972" y="0"/>
                </a:lnTo>
                <a:lnTo>
                  <a:pt x="3500972" y="1394024"/>
                </a:lnTo>
                <a:lnTo>
                  <a:pt x="0" y="13940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3820398">
            <a:off x="10310393" y="2447652"/>
            <a:ext cx="3500971" cy="1394023"/>
          </a:xfrm>
          <a:custGeom>
            <a:avLst/>
            <a:gdLst/>
            <a:ahLst/>
            <a:cxnLst/>
            <a:rect r="r" b="b" t="t" l="l"/>
            <a:pathLst>
              <a:path h="1394023" w="3500971">
                <a:moveTo>
                  <a:pt x="0" y="0"/>
                </a:moveTo>
                <a:lnTo>
                  <a:pt x="3500971" y="0"/>
                </a:lnTo>
                <a:lnTo>
                  <a:pt x="3500971" y="1394024"/>
                </a:lnTo>
                <a:lnTo>
                  <a:pt x="0" y="13940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8161643">
            <a:off x="4276957" y="6306650"/>
            <a:ext cx="3500971" cy="1394023"/>
          </a:xfrm>
          <a:custGeom>
            <a:avLst/>
            <a:gdLst/>
            <a:ahLst/>
            <a:cxnLst/>
            <a:rect r="r" b="b" t="t" l="l"/>
            <a:pathLst>
              <a:path h="1394023" w="3500971">
                <a:moveTo>
                  <a:pt x="0" y="0"/>
                </a:moveTo>
                <a:lnTo>
                  <a:pt x="3500971" y="0"/>
                </a:lnTo>
                <a:lnTo>
                  <a:pt x="3500971" y="1394023"/>
                </a:lnTo>
                <a:lnTo>
                  <a:pt x="0" y="13940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81583" y="962025"/>
            <a:ext cx="4281203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Early Childhood care and education(ECCE)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7301057" y="550855"/>
            <a:ext cx="3744064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Universalisation of Elementary Education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71284" y="6936987"/>
            <a:ext cx="3991502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Learning and Life Skills for Young People and Adults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745748" y="8137137"/>
            <a:ext cx="698137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Adult Literacy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133481" y="1499852"/>
            <a:ext cx="358609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Gender parity and Equality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984215" y="7537062"/>
            <a:ext cx="3472648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Quality of Education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180099">
            <a:off x="-2121109" y="-1728229"/>
            <a:ext cx="5404659" cy="4965653"/>
          </a:xfrm>
          <a:custGeom>
            <a:avLst/>
            <a:gdLst/>
            <a:ahLst/>
            <a:cxnLst/>
            <a:rect r="r" b="b" t="t" l="l"/>
            <a:pathLst>
              <a:path h="4965653" w="5404659">
                <a:moveTo>
                  <a:pt x="0" y="0"/>
                </a:moveTo>
                <a:lnTo>
                  <a:pt x="5404659" y="0"/>
                </a:lnTo>
                <a:lnTo>
                  <a:pt x="5404659" y="4965653"/>
                </a:lnTo>
                <a:lnTo>
                  <a:pt x="0" y="49656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91634" y="97373"/>
            <a:ext cx="18726099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98"/>
              </a:lnSpc>
              <a:spcBef>
                <a:spcPct val="0"/>
              </a:spcBef>
            </a:pPr>
            <a:r>
              <a:rPr lang="en-US" sz="4748" spc="94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eSSENTIAL Programmes for Universalisation of elementary education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259300" y="2421473"/>
            <a:ext cx="2677253" cy="2594501"/>
          </a:xfrm>
          <a:custGeom>
            <a:avLst/>
            <a:gdLst/>
            <a:ahLst/>
            <a:cxnLst/>
            <a:rect r="r" b="b" t="t" l="l"/>
            <a:pathLst>
              <a:path h="2594501" w="2677253">
                <a:moveTo>
                  <a:pt x="0" y="0"/>
                </a:moveTo>
                <a:lnTo>
                  <a:pt x="2677253" y="0"/>
                </a:lnTo>
                <a:lnTo>
                  <a:pt x="2677253" y="2594501"/>
                </a:lnTo>
                <a:lnTo>
                  <a:pt x="0" y="25945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14834" y="1472148"/>
            <a:ext cx="16230600" cy="179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spc="12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 Development of in the education sector in India in past few years has been the establishment of constitutional and legal underpinnings for achieving universal elementary education. </a:t>
            </a:r>
            <a:r>
              <a:rPr lang="en-US" b="true" sz="2500" spc="125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The Right of Children</a:t>
            </a:r>
            <a:r>
              <a:rPr lang="en-US" sz="2500" spc="12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</a:t>
            </a:r>
            <a:r>
              <a:rPr lang="en-US" b="true" sz="2500" spc="125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 Free and Compulsory Education (RTE) Act,2009</a:t>
            </a:r>
            <a:r>
              <a:rPr lang="en-US" sz="2500" spc="125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has laid solid foundation on which future policies of elementatary education could be built.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233362" y="3610110"/>
            <a:ext cx="5870370" cy="6610043"/>
            <a:chOff x="0" y="0"/>
            <a:chExt cx="7827159" cy="8813390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7827159" cy="8813390"/>
              <a:chOff x="0" y="0"/>
              <a:chExt cx="1546106" cy="1740917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546106" cy="1740917"/>
              </a:xfrm>
              <a:custGeom>
                <a:avLst/>
                <a:gdLst/>
                <a:ahLst/>
                <a:cxnLst/>
                <a:rect r="r" b="b" t="t" l="l"/>
                <a:pathLst>
                  <a:path h="1740917" w="1546106">
                    <a:moveTo>
                      <a:pt x="0" y="0"/>
                    </a:moveTo>
                    <a:lnTo>
                      <a:pt x="1546106" y="0"/>
                    </a:lnTo>
                    <a:lnTo>
                      <a:pt x="1546106" y="1740917"/>
                    </a:lnTo>
                    <a:lnTo>
                      <a:pt x="0" y="1740917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85725"/>
                <a:ext cx="1546106" cy="182664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0" y="0"/>
              <a:ext cx="7827159" cy="8813390"/>
              <a:chOff x="0" y="0"/>
              <a:chExt cx="1546106" cy="174091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546106" cy="1740917"/>
              </a:xfrm>
              <a:custGeom>
                <a:avLst/>
                <a:gdLst/>
                <a:ahLst/>
                <a:cxnLst/>
                <a:rect r="r" b="b" t="t" l="l"/>
                <a:pathLst>
                  <a:path h="1740917" w="1546106">
                    <a:moveTo>
                      <a:pt x="0" y="0"/>
                    </a:moveTo>
                    <a:lnTo>
                      <a:pt x="1546106" y="0"/>
                    </a:lnTo>
                    <a:lnTo>
                      <a:pt x="1546106" y="1740917"/>
                    </a:lnTo>
                    <a:lnTo>
                      <a:pt x="0" y="174091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85725"/>
                <a:ext cx="1546106" cy="182664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4" id="14"/>
          <p:cNvSpPr/>
          <p:nvPr/>
        </p:nvSpPr>
        <p:spPr>
          <a:xfrm flipH="false" flipV="false" rot="-10675024">
            <a:off x="12627981" y="5394758"/>
            <a:ext cx="7260384" cy="7233983"/>
          </a:xfrm>
          <a:custGeom>
            <a:avLst/>
            <a:gdLst/>
            <a:ahLst/>
            <a:cxnLst/>
            <a:rect r="r" b="b" t="t" l="l"/>
            <a:pathLst>
              <a:path h="7233983" w="7260384">
                <a:moveTo>
                  <a:pt x="0" y="0"/>
                </a:moveTo>
                <a:lnTo>
                  <a:pt x="7260385" y="0"/>
                </a:lnTo>
                <a:lnTo>
                  <a:pt x="7260385" y="7233982"/>
                </a:lnTo>
                <a:lnTo>
                  <a:pt x="0" y="72339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6338649" y="3610110"/>
            <a:ext cx="11853277" cy="6484339"/>
            <a:chOff x="0" y="0"/>
            <a:chExt cx="15804370" cy="8645786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15804370" cy="8645786"/>
              <a:chOff x="0" y="0"/>
              <a:chExt cx="2681800" cy="1467079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681800" cy="1467079"/>
              </a:xfrm>
              <a:custGeom>
                <a:avLst/>
                <a:gdLst/>
                <a:ahLst/>
                <a:cxnLst/>
                <a:rect r="r" b="b" t="t" l="l"/>
                <a:pathLst>
                  <a:path h="1467079" w="2681800">
                    <a:moveTo>
                      <a:pt x="0" y="0"/>
                    </a:moveTo>
                    <a:lnTo>
                      <a:pt x="2681800" y="0"/>
                    </a:lnTo>
                    <a:lnTo>
                      <a:pt x="2681800" y="1467079"/>
                    </a:lnTo>
                    <a:lnTo>
                      <a:pt x="0" y="1467079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85725"/>
                <a:ext cx="2681800" cy="155280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0" y="0"/>
              <a:ext cx="15804370" cy="8645786"/>
              <a:chOff x="0" y="0"/>
              <a:chExt cx="2681800" cy="1467079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681800" cy="1467079"/>
              </a:xfrm>
              <a:custGeom>
                <a:avLst/>
                <a:gdLst/>
                <a:ahLst/>
                <a:cxnLst/>
                <a:rect r="r" b="b" t="t" l="l"/>
                <a:pathLst>
                  <a:path h="1467079" w="2681800">
                    <a:moveTo>
                      <a:pt x="0" y="0"/>
                    </a:moveTo>
                    <a:lnTo>
                      <a:pt x="2681800" y="0"/>
                    </a:lnTo>
                    <a:lnTo>
                      <a:pt x="2681800" y="1467079"/>
                    </a:lnTo>
                    <a:lnTo>
                      <a:pt x="0" y="146707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85725"/>
                <a:ext cx="2681800" cy="155280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TextBox 22" id="22"/>
          <p:cNvSpPr txBox="true"/>
          <p:nvPr/>
        </p:nvSpPr>
        <p:spPr>
          <a:xfrm rot="0">
            <a:off x="359689" y="4446590"/>
            <a:ext cx="5744043" cy="5647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0690" indent="-285345" lvl="1">
              <a:lnSpc>
                <a:spcPts val="3700"/>
              </a:lnSpc>
              <a:buFont typeface="Arial"/>
              <a:buChar char="•"/>
            </a:pPr>
            <a:r>
              <a:rPr lang="en-US" sz="2643" spc="13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centrally sponsored scheme to universalise primary education in partnership with State/UT government. It has been operationalised since 2000-01.</a:t>
            </a:r>
          </a:p>
          <a:p>
            <a:pPr algn="l" marL="570690" indent="-285345" lvl="1">
              <a:lnSpc>
                <a:spcPts val="3700"/>
              </a:lnSpc>
              <a:buFont typeface="Arial"/>
              <a:buChar char="•"/>
            </a:pPr>
            <a:r>
              <a:rPr lang="en-US" sz="2643" spc="13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.Goals - a.  all childrens in school.</a:t>
            </a:r>
          </a:p>
          <a:p>
            <a:pPr algn="l">
              <a:lnSpc>
                <a:spcPts val="3700"/>
              </a:lnSpc>
            </a:pPr>
            <a:r>
              <a:rPr lang="en-US" sz="2643" spc="13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b.Bridge gender and social category gapsat primary and upper primary stages of education.</a:t>
            </a:r>
          </a:p>
          <a:p>
            <a:pPr algn="l">
              <a:lnSpc>
                <a:spcPts val="3700"/>
              </a:lnSpc>
            </a:pPr>
            <a:r>
              <a:rPr lang="en-US" sz="2643" spc="13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c. Elementary education of satisfactory quality.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566690" y="4675675"/>
            <a:ext cx="11466075" cy="506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 spc="13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enhance enrolment, retention and attendence and simultaneously to imorove nutrinational levels among primary and upper primary school children.</a:t>
            </a:r>
          </a:p>
          <a:p>
            <a:pPr algn="l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 spc="13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national programme of Nutritional support to primary education,launched in 1995 was renamed as NP-MDMS in 2008-09.</a:t>
            </a:r>
          </a:p>
          <a:p>
            <a:pPr algn="l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 spc="13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Goals-  a. to improve nutritional status of children in classes I-VIII</a:t>
            </a:r>
          </a:p>
          <a:p>
            <a:pPr algn="l">
              <a:lnSpc>
                <a:spcPts val="3640"/>
              </a:lnSpc>
            </a:pPr>
            <a:r>
              <a:rPr lang="en-US" sz="2600" spc="13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b. to encourage poor children of disadvantaged sections  to attend schools more regularly and help them to concentrate on classroom activities.</a:t>
            </a:r>
          </a:p>
          <a:p>
            <a:pPr algn="l">
              <a:lnSpc>
                <a:spcPts val="3640"/>
              </a:lnSpc>
            </a:pPr>
            <a:r>
              <a:rPr lang="en-US" sz="2600" spc="13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c. to provide neutritional support to children of elementary education in drough affected areas during summer vacation.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-256157" y="3652048"/>
            <a:ext cx="6975734" cy="563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165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sarva shiksha abhiyan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338649" y="3543435"/>
            <a:ext cx="11853277" cy="1144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165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national programme of mid-day meal in schools</a:t>
            </a:r>
          </a:p>
          <a:p>
            <a:pPr algn="ctr">
              <a:lnSpc>
                <a:spcPts val="4620"/>
              </a:lnSpc>
            </a:pPr>
            <a:r>
              <a:rPr lang="en-US" sz="3300" spc="165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(np-mdms)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546898" y="151073"/>
            <a:ext cx="12546250" cy="3084122"/>
            <a:chOff x="0" y="0"/>
            <a:chExt cx="3304362" cy="81227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04362" cy="812279"/>
            </a:xfrm>
            <a:custGeom>
              <a:avLst/>
              <a:gdLst/>
              <a:ahLst/>
              <a:cxnLst/>
              <a:rect r="r" b="b" t="t" l="l"/>
              <a:pathLst>
                <a:path h="812279" w="3304362">
                  <a:moveTo>
                    <a:pt x="0" y="0"/>
                  </a:moveTo>
                  <a:lnTo>
                    <a:pt x="3304362" y="0"/>
                  </a:lnTo>
                  <a:lnTo>
                    <a:pt x="3304362" y="812279"/>
                  </a:lnTo>
                  <a:lnTo>
                    <a:pt x="0" y="812279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38100" cap="sq">
              <a:solidFill>
                <a:srgbClr val="000000">
                  <a:alpha val="40000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3304362" cy="8980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4029577">
            <a:off x="11748117" y="3238424"/>
            <a:ext cx="11022365" cy="10127047"/>
          </a:xfrm>
          <a:custGeom>
            <a:avLst/>
            <a:gdLst/>
            <a:ahLst/>
            <a:cxnLst/>
            <a:rect r="r" b="b" t="t" l="l"/>
            <a:pathLst>
              <a:path h="10127047" w="11022365">
                <a:moveTo>
                  <a:pt x="0" y="0"/>
                </a:moveTo>
                <a:lnTo>
                  <a:pt x="11022366" y="0"/>
                </a:lnTo>
                <a:lnTo>
                  <a:pt x="11022366" y="10127047"/>
                </a:lnTo>
                <a:lnTo>
                  <a:pt x="0" y="10127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5318857" y="3573247"/>
            <a:ext cx="13002332" cy="3140505"/>
            <a:chOff x="0" y="0"/>
            <a:chExt cx="17336442" cy="4187340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7336442" cy="4187340"/>
              <a:chOff x="0" y="0"/>
              <a:chExt cx="2447655" cy="591192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447655" cy="591192"/>
              </a:xfrm>
              <a:custGeom>
                <a:avLst/>
                <a:gdLst/>
                <a:ahLst/>
                <a:cxnLst/>
                <a:rect r="r" b="b" t="t" l="l"/>
                <a:pathLst>
                  <a:path h="591192" w="2447655">
                    <a:moveTo>
                      <a:pt x="0" y="0"/>
                    </a:moveTo>
                    <a:lnTo>
                      <a:pt x="2447655" y="0"/>
                    </a:lnTo>
                    <a:lnTo>
                      <a:pt x="2447655" y="591192"/>
                    </a:lnTo>
                    <a:lnTo>
                      <a:pt x="0" y="591192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85725"/>
                <a:ext cx="2447655" cy="67691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0" y="0"/>
              <a:ext cx="17336442" cy="4187340"/>
              <a:chOff x="0" y="0"/>
              <a:chExt cx="2447655" cy="591192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2447655" cy="591192"/>
              </a:xfrm>
              <a:custGeom>
                <a:avLst/>
                <a:gdLst/>
                <a:ahLst/>
                <a:cxnLst/>
                <a:rect r="r" b="b" t="t" l="l"/>
                <a:pathLst>
                  <a:path h="591192" w="2447655">
                    <a:moveTo>
                      <a:pt x="0" y="0"/>
                    </a:moveTo>
                    <a:lnTo>
                      <a:pt x="2447655" y="0"/>
                    </a:lnTo>
                    <a:lnTo>
                      <a:pt x="2447655" y="591192"/>
                    </a:lnTo>
                    <a:lnTo>
                      <a:pt x="0" y="59119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85725"/>
                <a:ext cx="2447655" cy="67691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</p:grpSp>
      <p:grpSp>
        <p:nvGrpSpPr>
          <p:cNvPr name="Group 14" id="14"/>
          <p:cNvGrpSpPr/>
          <p:nvPr/>
        </p:nvGrpSpPr>
        <p:grpSpPr>
          <a:xfrm rot="0">
            <a:off x="5318857" y="6915432"/>
            <a:ext cx="12969143" cy="1186810"/>
            <a:chOff x="0" y="0"/>
            <a:chExt cx="17292191" cy="1582413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7292191" cy="1582413"/>
              <a:chOff x="0" y="0"/>
              <a:chExt cx="3415741" cy="31257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3415742" cy="312575"/>
              </a:xfrm>
              <a:custGeom>
                <a:avLst/>
                <a:gdLst/>
                <a:ahLst/>
                <a:cxnLst/>
                <a:rect r="r" b="b" t="t" l="l"/>
                <a:pathLst>
                  <a:path h="312575" w="3415742">
                    <a:moveTo>
                      <a:pt x="0" y="0"/>
                    </a:moveTo>
                    <a:lnTo>
                      <a:pt x="3415742" y="0"/>
                    </a:lnTo>
                    <a:lnTo>
                      <a:pt x="3415742" y="312575"/>
                    </a:lnTo>
                    <a:lnTo>
                      <a:pt x="0" y="312575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85725"/>
                <a:ext cx="3415741" cy="39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0" y="0"/>
              <a:ext cx="17292191" cy="1582413"/>
              <a:chOff x="0" y="0"/>
              <a:chExt cx="3415741" cy="31257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3415742" cy="312575"/>
              </a:xfrm>
              <a:custGeom>
                <a:avLst/>
                <a:gdLst/>
                <a:ahLst/>
                <a:cxnLst/>
                <a:rect r="r" b="b" t="t" l="l"/>
                <a:pathLst>
                  <a:path h="312575" w="3415742">
                    <a:moveTo>
                      <a:pt x="0" y="0"/>
                    </a:moveTo>
                    <a:lnTo>
                      <a:pt x="3415742" y="0"/>
                    </a:lnTo>
                    <a:lnTo>
                      <a:pt x="3415742" y="312575"/>
                    </a:lnTo>
                    <a:lnTo>
                      <a:pt x="0" y="31257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85725"/>
                <a:ext cx="3415741" cy="3983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21" id="21"/>
          <p:cNvSpPr/>
          <p:nvPr/>
        </p:nvSpPr>
        <p:spPr>
          <a:xfrm flipH="false" flipV="false" rot="-3853104">
            <a:off x="-963412" y="-4129713"/>
            <a:ext cx="8022190" cy="9004499"/>
          </a:xfrm>
          <a:custGeom>
            <a:avLst/>
            <a:gdLst/>
            <a:ahLst/>
            <a:cxnLst/>
            <a:rect r="r" b="b" t="t" l="l"/>
            <a:pathLst>
              <a:path h="9004499" w="8022190">
                <a:moveTo>
                  <a:pt x="0" y="0"/>
                </a:moveTo>
                <a:lnTo>
                  <a:pt x="8022190" y="0"/>
                </a:lnTo>
                <a:lnTo>
                  <a:pt x="8022190" y="9004499"/>
                </a:lnTo>
                <a:lnTo>
                  <a:pt x="0" y="9004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-270655" y="-1786376"/>
            <a:ext cx="4621267" cy="4883770"/>
          </a:xfrm>
          <a:custGeom>
            <a:avLst/>
            <a:gdLst/>
            <a:ahLst/>
            <a:cxnLst/>
            <a:rect r="r" b="b" t="t" l="l"/>
            <a:pathLst>
              <a:path h="4883770" w="4621267">
                <a:moveTo>
                  <a:pt x="0" y="0"/>
                </a:moveTo>
                <a:lnTo>
                  <a:pt x="4621267" y="0"/>
                </a:lnTo>
                <a:lnTo>
                  <a:pt x="4621267" y="4883770"/>
                </a:lnTo>
                <a:lnTo>
                  <a:pt x="0" y="48837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278717" y="151073"/>
            <a:ext cx="5015521" cy="481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89"/>
              </a:lnSpc>
              <a:spcBef>
                <a:spcPct val="0"/>
              </a:spcBef>
            </a:pPr>
            <a:r>
              <a:rPr lang="en-US" sz="6324" spc="126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programmes for imparting learning and life skills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200700" y="267762"/>
            <a:ext cx="12892448" cy="5087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2"/>
              </a:lnSpc>
            </a:pPr>
            <a:r>
              <a:rPr lang="en-US" sz="267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2673" b="tru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astriya Madhyamik Shiksha Abhiyan( RMSA)</a:t>
            </a:r>
          </a:p>
          <a:p>
            <a:pPr algn="l" marL="577123" indent="-288562" lvl="1">
              <a:lnSpc>
                <a:spcPts val="3742"/>
              </a:lnSpc>
              <a:buFont typeface="Arial"/>
              <a:buChar char="•"/>
            </a:pPr>
            <a:r>
              <a:rPr lang="en-US" b="true" sz="2673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launch in 2009 to make secondary education of good quality available, accessible and effordable for children in the age group of 14-15 years.</a:t>
            </a:r>
          </a:p>
          <a:p>
            <a:pPr algn="l" marL="577123" indent="-288562" lvl="1">
              <a:lnSpc>
                <a:spcPts val="3742"/>
              </a:lnSpc>
              <a:buFont typeface="Arial"/>
              <a:buChar char="•"/>
            </a:pPr>
            <a:r>
              <a:rPr lang="en-US" b="true" sz="2673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to enhance enrolment in classes ix-x by providing secondary school within a reasonable distance of every habitation.to improve quality of education through making of all schools conforms to prescribed norms  and removing gender, socio-economic and disability barriers.</a:t>
            </a:r>
          </a:p>
          <a:p>
            <a:pPr algn="l">
              <a:lnSpc>
                <a:spcPts val="3742"/>
              </a:lnSpc>
            </a:pPr>
          </a:p>
          <a:p>
            <a:pPr algn="l">
              <a:lnSpc>
                <a:spcPts val="3485"/>
              </a:lnSpc>
            </a:pPr>
          </a:p>
          <a:p>
            <a:pPr algn="l">
              <a:lnSpc>
                <a:spcPts val="3485"/>
              </a:lnSpc>
            </a:pPr>
          </a:p>
          <a:p>
            <a:pPr algn="l">
              <a:lnSpc>
                <a:spcPts val="3485"/>
              </a:lnSpc>
            </a:pPr>
          </a:p>
        </p:txBody>
      </p:sp>
      <p:sp>
        <p:nvSpPr>
          <p:cNvPr name="TextBox 25" id="25"/>
          <p:cNvSpPr txBox="true"/>
          <p:nvPr/>
        </p:nvSpPr>
        <p:spPr>
          <a:xfrm rot="0">
            <a:off x="5546898" y="3783273"/>
            <a:ext cx="12798911" cy="2519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Scheme of Vocationalisation of secondary education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b="true" sz="2799" u="non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Launched in 1988 to diversify educational opportunities so as to enhance individual employability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b="true" sz="2799" u="non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to reduce mismatch between demand and supply of skilled manpower.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b="true" sz="2799" u="non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to prepare students for identified occupations spanning several areas of activities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318857" y="6942353"/>
            <a:ext cx="7215136" cy="1391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b="true" sz="27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National skill development Mission</a:t>
            </a:r>
          </a:p>
          <a:p>
            <a:pPr algn="l">
              <a:lnSpc>
                <a:spcPts val="3500"/>
              </a:lnSpc>
            </a:pPr>
          </a:p>
          <a:p>
            <a:pPr algn="l">
              <a:lnSpc>
                <a:spcPts val="3500"/>
              </a:lnSpc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5878385" y="7361453"/>
            <a:ext cx="11125235" cy="498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b="true" sz="2500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To create a pool of skilled personnell in adequate number.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5318857" y="8298077"/>
            <a:ext cx="13026952" cy="1988923"/>
            <a:chOff x="0" y="0"/>
            <a:chExt cx="17369269" cy="2651897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0" y="0"/>
              <a:ext cx="17369269" cy="2651897"/>
              <a:chOff x="0" y="0"/>
              <a:chExt cx="3430967" cy="523831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3430967" cy="523831"/>
              </a:xfrm>
              <a:custGeom>
                <a:avLst/>
                <a:gdLst/>
                <a:ahLst/>
                <a:cxnLst/>
                <a:rect r="r" b="b" t="t" l="l"/>
                <a:pathLst>
                  <a:path h="523831" w="3430967">
                    <a:moveTo>
                      <a:pt x="0" y="0"/>
                    </a:moveTo>
                    <a:lnTo>
                      <a:pt x="3430967" y="0"/>
                    </a:lnTo>
                    <a:lnTo>
                      <a:pt x="3430967" y="523831"/>
                    </a:lnTo>
                    <a:lnTo>
                      <a:pt x="0" y="52383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85725"/>
                <a:ext cx="3430967" cy="60955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0" y="0"/>
              <a:ext cx="17369269" cy="2651897"/>
              <a:chOff x="0" y="0"/>
              <a:chExt cx="3430967" cy="523831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3430967" cy="523831"/>
              </a:xfrm>
              <a:custGeom>
                <a:avLst/>
                <a:gdLst/>
                <a:ahLst/>
                <a:cxnLst/>
                <a:rect r="r" b="b" t="t" l="l"/>
                <a:pathLst>
                  <a:path h="523831" w="3430967">
                    <a:moveTo>
                      <a:pt x="0" y="0"/>
                    </a:moveTo>
                    <a:lnTo>
                      <a:pt x="3430967" y="0"/>
                    </a:lnTo>
                    <a:lnTo>
                      <a:pt x="3430967" y="523831"/>
                    </a:lnTo>
                    <a:lnTo>
                      <a:pt x="0" y="52383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85725"/>
                <a:ext cx="3430967" cy="60955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TextBox 35" id="35"/>
          <p:cNvSpPr txBox="true"/>
          <p:nvPr/>
        </p:nvSpPr>
        <p:spPr>
          <a:xfrm rot="0">
            <a:off x="5546898" y="8231402"/>
            <a:ext cx="12774291" cy="185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Programmes offered under Saakshar Bharat Mission</a:t>
            </a:r>
          </a:p>
          <a:p>
            <a:pPr algn="l">
              <a:lnSpc>
                <a:spcPts val="3360"/>
              </a:lnSpc>
            </a:pPr>
            <a:r>
              <a:rPr lang="en-US" sz="24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 support the efforts designed to meet the learning needs out of schools adolescents and youth include functional literacy, basic education programme , vocational skill development programme and continuing education programme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001677">
            <a:off x="-3456345" y="5990278"/>
            <a:ext cx="6912691" cy="7353926"/>
          </a:xfrm>
          <a:custGeom>
            <a:avLst/>
            <a:gdLst/>
            <a:ahLst/>
            <a:cxnLst/>
            <a:rect r="r" b="b" t="t" l="l"/>
            <a:pathLst>
              <a:path h="7353926" w="6912691">
                <a:moveTo>
                  <a:pt x="0" y="0"/>
                </a:moveTo>
                <a:lnTo>
                  <a:pt x="6912690" y="0"/>
                </a:lnTo>
                <a:lnTo>
                  <a:pt x="6912690" y="7353927"/>
                </a:lnTo>
                <a:lnTo>
                  <a:pt x="0" y="73539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3244473"/>
            <a:ext cx="7829166" cy="6013827"/>
            <a:chOff x="0" y="0"/>
            <a:chExt cx="10438888" cy="8018436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0438888" cy="8018436"/>
              <a:chOff x="0" y="0"/>
              <a:chExt cx="2062002" cy="1583889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2062002" cy="1583889"/>
              </a:xfrm>
              <a:custGeom>
                <a:avLst/>
                <a:gdLst/>
                <a:ahLst/>
                <a:cxnLst/>
                <a:rect r="r" b="b" t="t" l="l"/>
                <a:pathLst>
                  <a:path h="1583889" w="2062002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1583889"/>
                    </a:lnTo>
                    <a:lnTo>
                      <a:pt x="0" y="1583889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85725"/>
                <a:ext cx="2062002" cy="16696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0"/>
              <a:ext cx="10438888" cy="8018436"/>
              <a:chOff x="0" y="0"/>
              <a:chExt cx="2062002" cy="1583889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062002" cy="1583889"/>
              </a:xfrm>
              <a:custGeom>
                <a:avLst/>
                <a:gdLst/>
                <a:ahLst/>
                <a:cxnLst/>
                <a:rect r="r" b="b" t="t" l="l"/>
                <a:pathLst>
                  <a:path h="1583889" w="2062002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1583889"/>
                    </a:lnTo>
                    <a:lnTo>
                      <a:pt x="0" y="158388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85725"/>
                <a:ext cx="2062002" cy="16696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1" id="11"/>
          <p:cNvSpPr/>
          <p:nvPr/>
        </p:nvSpPr>
        <p:spPr>
          <a:xfrm flipH="false" flipV="false" rot="0">
            <a:off x="13145969" y="-2716135"/>
            <a:ext cx="9738642" cy="9384510"/>
          </a:xfrm>
          <a:custGeom>
            <a:avLst/>
            <a:gdLst/>
            <a:ahLst/>
            <a:cxnLst/>
            <a:rect r="r" b="b" t="t" l="l"/>
            <a:pathLst>
              <a:path h="9384510" w="9738642">
                <a:moveTo>
                  <a:pt x="0" y="0"/>
                </a:moveTo>
                <a:lnTo>
                  <a:pt x="9738642" y="0"/>
                </a:lnTo>
                <a:lnTo>
                  <a:pt x="9738642" y="9384510"/>
                </a:lnTo>
                <a:lnTo>
                  <a:pt x="0" y="93845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9430134" y="3244473"/>
            <a:ext cx="7829166" cy="6013827"/>
            <a:chOff x="0" y="0"/>
            <a:chExt cx="10438888" cy="8018436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0438888" cy="8018436"/>
              <a:chOff x="0" y="0"/>
              <a:chExt cx="2062002" cy="1583889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062002" cy="1583889"/>
              </a:xfrm>
              <a:custGeom>
                <a:avLst/>
                <a:gdLst/>
                <a:ahLst/>
                <a:cxnLst/>
                <a:rect r="r" b="b" t="t" l="l"/>
                <a:pathLst>
                  <a:path h="1583889" w="2062002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1583889"/>
                    </a:lnTo>
                    <a:lnTo>
                      <a:pt x="0" y="1583889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85725"/>
                <a:ext cx="2062002" cy="16696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0" y="0"/>
              <a:ext cx="10438888" cy="8018436"/>
              <a:chOff x="0" y="0"/>
              <a:chExt cx="2062002" cy="1583889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062002" cy="1583889"/>
              </a:xfrm>
              <a:custGeom>
                <a:avLst/>
                <a:gdLst/>
                <a:ahLst/>
                <a:cxnLst/>
                <a:rect r="r" b="b" t="t" l="l"/>
                <a:pathLst>
                  <a:path h="1583889" w="2062002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1583889"/>
                    </a:lnTo>
                    <a:lnTo>
                      <a:pt x="0" y="158388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85725"/>
                <a:ext cx="2062002" cy="16696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TextBox 19" id="19"/>
          <p:cNvSpPr txBox="true"/>
          <p:nvPr/>
        </p:nvSpPr>
        <p:spPr>
          <a:xfrm rot="0">
            <a:off x="496644" y="329823"/>
            <a:ext cx="16230600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 spc="16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programmes for improving adult literacy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80702" y="3273167"/>
            <a:ext cx="8125161" cy="1348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spc="195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national literacy mission(nlm) (1988-2008)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80702" y="4631464"/>
            <a:ext cx="7731242" cy="291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7" indent="-291463" lvl="1">
              <a:lnSpc>
                <a:spcPts val="3779"/>
              </a:lnSpc>
              <a:buFont typeface="Arial"/>
              <a:buChar char="•"/>
            </a:pPr>
            <a:r>
              <a:rPr lang="en-US" sz="2699" spc="13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To impart functional literacy to non-literates in the age group of 15-35.</a:t>
            </a:r>
          </a:p>
          <a:p>
            <a:pPr algn="l" marL="582927" indent="-291463" lvl="1">
              <a:lnSpc>
                <a:spcPts val="3779"/>
              </a:lnSpc>
              <a:buFont typeface="Arial"/>
              <a:buChar char="•"/>
            </a:pPr>
            <a:r>
              <a:rPr lang="en-US" sz="2699" spc="13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its mass campaign approach known as the Total Literacy Campaigs(tlc)</a:t>
            </a:r>
          </a:p>
          <a:p>
            <a:pPr algn="l" marL="582927" indent="-291463" lvl="1">
              <a:lnSpc>
                <a:spcPts val="3779"/>
              </a:lnSpc>
              <a:buFont typeface="Arial"/>
              <a:buChar char="•"/>
            </a:pPr>
            <a:r>
              <a:rPr lang="en-US" sz="2699" spc="13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to continue education which provides opportunitied for life-long learning.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147654" y="3168273"/>
            <a:ext cx="6394127" cy="1348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spc="195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saakshar bharat’ Mission (2009 onwards)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430134" y="4498082"/>
            <a:ext cx="7829166" cy="4341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7" indent="-291463" lvl="1">
              <a:lnSpc>
                <a:spcPts val="3779"/>
              </a:lnSpc>
              <a:buFont typeface="Arial"/>
              <a:buChar char="•"/>
            </a:pPr>
            <a:r>
              <a:rPr lang="en-US" sz="2699" spc="13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NLM was recast with renewed focus on female literacy .</a:t>
            </a:r>
          </a:p>
          <a:p>
            <a:pPr algn="l" marL="582927" indent="-291463" lvl="1">
              <a:lnSpc>
                <a:spcPts val="3779"/>
              </a:lnSpc>
              <a:buFont typeface="Arial"/>
              <a:buChar char="•"/>
            </a:pPr>
            <a:r>
              <a:rPr lang="en-US" sz="2699" spc="13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goals- a. to raise literacy level to 80% from 73% in 2011.</a:t>
            </a:r>
          </a:p>
          <a:p>
            <a:pPr algn="l">
              <a:lnSpc>
                <a:spcPts val="3779"/>
              </a:lnSpc>
            </a:pPr>
            <a:r>
              <a:rPr lang="en-US" sz="2699" spc="13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                b. Reducing gender gap in literacy rate to 10 percentage points (from over 16% points in 2011)</a:t>
            </a:r>
          </a:p>
          <a:p>
            <a:pPr algn="l">
              <a:lnSpc>
                <a:spcPts val="3779"/>
              </a:lnSpc>
            </a:pPr>
            <a:r>
              <a:rPr lang="en-US" sz="2699" spc="13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                c. </a:t>
            </a:r>
            <a:r>
              <a:rPr lang="en-US" sz="2699" spc="13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to bridge urban-rural and social group disparities in literacy level.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001677">
            <a:off x="-3456345" y="5990278"/>
            <a:ext cx="6912691" cy="7353926"/>
          </a:xfrm>
          <a:custGeom>
            <a:avLst/>
            <a:gdLst/>
            <a:ahLst/>
            <a:cxnLst/>
            <a:rect r="r" b="b" t="t" l="l"/>
            <a:pathLst>
              <a:path h="7353926" w="6912691">
                <a:moveTo>
                  <a:pt x="0" y="0"/>
                </a:moveTo>
                <a:lnTo>
                  <a:pt x="6912690" y="0"/>
                </a:lnTo>
                <a:lnTo>
                  <a:pt x="6912690" y="7353927"/>
                </a:lnTo>
                <a:lnTo>
                  <a:pt x="0" y="73539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2940419"/>
            <a:ext cx="7829166" cy="7154031"/>
            <a:chOff x="0" y="0"/>
            <a:chExt cx="10438888" cy="9538708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0438888" cy="9538708"/>
              <a:chOff x="0" y="0"/>
              <a:chExt cx="2062002" cy="1884189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2062002" cy="1884189"/>
              </a:xfrm>
              <a:custGeom>
                <a:avLst/>
                <a:gdLst/>
                <a:ahLst/>
                <a:cxnLst/>
                <a:rect r="r" b="b" t="t" l="l"/>
                <a:pathLst>
                  <a:path h="1884189" w="2062002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1884189"/>
                    </a:lnTo>
                    <a:lnTo>
                      <a:pt x="0" y="1884189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85725"/>
                <a:ext cx="2062002" cy="19699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0"/>
              <a:ext cx="10438888" cy="9538708"/>
              <a:chOff x="0" y="0"/>
              <a:chExt cx="2062002" cy="1884189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062002" cy="1884189"/>
              </a:xfrm>
              <a:custGeom>
                <a:avLst/>
                <a:gdLst/>
                <a:ahLst/>
                <a:cxnLst/>
                <a:rect r="r" b="b" t="t" l="l"/>
                <a:pathLst>
                  <a:path h="1884189" w="2062002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1884189"/>
                    </a:lnTo>
                    <a:lnTo>
                      <a:pt x="0" y="188418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85725"/>
                <a:ext cx="2062002" cy="19699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1" id="11"/>
          <p:cNvSpPr/>
          <p:nvPr/>
        </p:nvSpPr>
        <p:spPr>
          <a:xfrm flipH="false" flipV="false" rot="0">
            <a:off x="13145969" y="-2716135"/>
            <a:ext cx="9738642" cy="9384510"/>
          </a:xfrm>
          <a:custGeom>
            <a:avLst/>
            <a:gdLst/>
            <a:ahLst/>
            <a:cxnLst/>
            <a:rect r="r" b="b" t="t" l="l"/>
            <a:pathLst>
              <a:path h="9384510" w="9738642">
                <a:moveTo>
                  <a:pt x="0" y="0"/>
                </a:moveTo>
                <a:lnTo>
                  <a:pt x="9738642" y="0"/>
                </a:lnTo>
                <a:lnTo>
                  <a:pt x="9738642" y="9384510"/>
                </a:lnTo>
                <a:lnTo>
                  <a:pt x="0" y="93845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9005863" y="2940419"/>
            <a:ext cx="9009427" cy="7154031"/>
            <a:chOff x="0" y="0"/>
            <a:chExt cx="12012569" cy="9538708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2012569" cy="9538708"/>
              <a:chOff x="0" y="0"/>
              <a:chExt cx="2372853" cy="1884189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372853" cy="1884189"/>
              </a:xfrm>
              <a:custGeom>
                <a:avLst/>
                <a:gdLst/>
                <a:ahLst/>
                <a:cxnLst/>
                <a:rect r="r" b="b" t="t" l="l"/>
                <a:pathLst>
                  <a:path h="1884189" w="2372853">
                    <a:moveTo>
                      <a:pt x="0" y="0"/>
                    </a:moveTo>
                    <a:lnTo>
                      <a:pt x="2372853" y="0"/>
                    </a:lnTo>
                    <a:lnTo>
                      <a:pt x="2372853" y="1884189"/>
                    </a:lnTo>
                    <a:lnTo>
                      <a:pt x="0" y="1884189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85725"/>
                <a:ext cx="2372853" cy="19699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0" y="0"/>
              <a:ext cx="12012569" cy="9538708"/>
              <a:chOff x="0" y="0"/>
              <a:chExt cx="2372853" cy="1884189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372853" cy="1884189"/>
              </a:xfrm>
              <a:custGeom>
                <a:avLst/>
                <a:gdLst/>
                <a:ahLst/>
                <a:cxnLst/>
                <a:rect r="r" b="b" t="t" l="l"/>
                <a:pathLst>
                  <a:path h="1884189" w="2372853">
                    <a:moveTo>
                      <a:pt x="0" y="0"/>
                    </a:moveTo>
                    <a:lnTo>
                      <a:pt x="2372853" y="0"/>
                    </a:lnTo>
                    <a:lnTo>
                      <a:pt x="2372853" y="1884189"/>
                    </a:lnTo>
                    <a:lnTo>
                      <a:pt x="0" y="188418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85725"/>
                <a:ext cx="2372853" cy="19699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TextBox 19" id="19"/>
          <p:cNvSpPr txBox="true"/>
          <p:nvPr/>
        </p:nvSpPr>
        <p:spPr>
          <a:xfrm rot="0">
            <a:off x="1077662" y="4324204"/>
            <a:ext cx="7731242" cy="5770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spc="13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Girls education is pursued through 2 special  schemes-</a:t>
            </a:r>
          </a:p>
          <a:p>
            <a:pPr algn="l" marL="582927" indent="-291463" lvl="1">
              <a:lnSpc>
                <a:spcPts val="3779"/>
              </a:lnSpc>
              <a:buFont typeface="Arial"/>
              <a:buChar char="•"/>
            </a:pPr>
            <a:r>
              <a:rPr lang="en-US" sz="2699" spc="13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National Programmes for Education of Girls at Elementary Level(NPEGEL), implemented to educationally backward blocks to reach the ‘hardest-to-reach’ girls specially those not in school.</a:t>
            </a:r>
          </a:p>
          <a:p>
            <a:pPr algn="l" marL="582927" indent="-291463" lvl="1">
              <a:lnSpc>
                <a:spcPts val="3779"/>
              </a:lnSpc>
              <a:buFont typeface="Arial"/>
              <a:buChar char="•"/>
            </a:pPr>
            <a:r>
              <a:rPr lang="en-US" sz="2699" spc="13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Kasturba Gandhi Balika Vidyalaya(KGBV) to set up residential schools at upper primary levels for girls  belonging predominantly to SCs, STs ,OBCs and minorities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857866" y="4251058"/>
            <a:ext cx="9009427" cy="6246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 spc="135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to promote education and empowerment of women in rural areas, particularly those from socailly and economically marginalised groups.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 spc="135" u="none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bring education in empowering women to achieve equality and to bring about change in womens’ perceptions about themselves and perception of society with regard to women’s traditional roles.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 spc="135" u="none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to develop capacities of poor women to address gender and social barriers to education and for realisation of womens right at family and community levels</a:t>
            </a:r>
          </a:p>
          <a:p>
            <a:pPr algn="l">
              <a:lnSpc>
                <a:spcPts val="3779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496644" y="329823"/>
            <a:ext cx="16230600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 spc="16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programmes for bringing gender gaps in education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80702" y="2864219"/>
            <a:ext cx="8125161" cy="1348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spc="195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interventions supported under ssa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005863" y="2864219"/>
            <a:ext cx="9009427" cy="1348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spc="195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mahila samakhya(ms) programmes 1989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001677">
            <a:off x="-3456345" y="5990278"/>
            <a:ext cx="6912691" cy="7353926"/>
          </a:xfrm>
          <a:custGeom>
            <a:avLst/>
            <a:gdLst/>
            <a:ahLst/>
            <a:cxnLst/>
            <a:rect r="r" b="b" t="t" l="l"/>
            <a:pathLst>
              <a:path h="7353926" w="6912691">
                <a:moveTo>
                  <a:pt x="0" y="0"/>
                </a:moveTo>
                <a:lnTo>
                  <a:pt x="6912690" y="0"/>
                </a:lnTo>
                <a:lnTo>
                  <a:pt x="6912690" y="7353927"/>
                </a:lnTo>
                <a:lnTo>
                  <a:pt x="0" y="73539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2940419"/>
            <a:ext cx="7829166" cy="7154031"/>
            <a:chOff x="0" y="0"/>
            <a:chExt cx="10438888" cy="9538708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10438888" cy="9538708"/>
              <a:chOff x="0" y="0"/>
              <a:chExt cx="2062002" cy="1884189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2062002" cy="1884189"/>
              </a:xfrm>
              <a:custGeom>
                <a:avLst/>
                <a:gdLst/>
                <a:ahLst/>
                <a:cxnLst/>
                <a:rect r="r" b="b" t="t" l="l"/>
                <a:pathLst>
                  <a:path h="1884189" w="2062002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1884189"/>
                    </a:lnTo>
                    <a:lnTo>
                      <a:pt x="0" y="1884189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85725"/>
                <a:ext cx="2062002" cy="19699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0"/>
              <a:ext cx="10438888" cy="9538708"/>
              <a:chOff x="0" y="0"/>
              <a:chExt cx="2062002" cy="1884189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062002" cy="1884189"/>
              </a:xfrm>
              <a:custGeom>
                <a:avLst/>
                <a:gdLst/>
                <a:ahLst/>
                <a:cxnLst/>
                <a:rect r="r" b="b" t="t" l="l"/>
                <a:pathLst>
                  <a:path h="1884189" w="2062002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1884189"/>
                    </a:lnTo>
                    <a:lnTo>
                      <a:pt x="0" y="188418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85725"/>
                <a:ext cx="2062002" cy="19699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1" id="11"/>
          <p:cNvSpPr/>
          <p:nvPr/>
        </p:nvSpPr>
        <p:spPr>
          <a:xfrm flipH="false" flipV="false" rot="0">
            <a:off x="13145969" y="-2716135"/>
            <a:ext cx="9738642" cy="9384510"/>
          </a:xfrm>
          <a:custGeom>
            <a:avLst/>
            <a:gdLst/>
            <a:ahLst/>
            <a:cxnLst/>
            <a:rect r="r" b="b" t="t" l="l"/>
            <a:pathLst>
              <a:path h="9384510" w="9738642">
                <a:moveTo>
                  <a:pt x="0" y="0"/>
                </a:moveTo>
                <a:lnTo>
                  <a:pt x="9738642" y="0"/>
                </a:lnTo>
                <a:lnTo>
                  <a:pt x="9738642" y="9384510"/>
                </a:lnTo>
                <a:lnTo>
                  <a:pt x="0" y="93845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9005863" y="2940419"/>
            <a:ext cx="9009427" cy="7154031"/>
            <a:chOff x="0" y="0"/>
            <a:chExt cx="12012569" cy="9538708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2012569" cy="9538708"/>
              <a:chOff x="0" y="0"/>
              <a:chExt cx="2372853" cy="1884189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372853" cy="1884189"/>
              </a:xfrm>
              <a:custGeom>
                <a:avLst/>
                <a:gdLst/>
                <a:ahLst/>
                <a:cxnLst/>
                <a:rect r="r" b="b" t="t" l="l"/>
                <a:pathLst>
                  <a:path h="1884189" w="2372853">
                    <a:moveTo>
                      <a:pt x="0" y="0"/>
                    </a:moveTo>
                    <a:lnTo>
                      <a:pt x="2372853" y="0"/>
                    </a:lnTo>
                    <a:lnTo>
                      <a:pt x="2372853" y="1884189"/>
                    </a:lnTo>
                    <a:lnTo>
                      <a:pt x="0" y="1884189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85725"/>
                <a:ext cx="2372853" cy="19699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0" y="0"/>
              <a:ext cx="12012569" cy="9538708"/>
              <a:chOff x="0" y="0"/>
              <a:chExt cx="2372853" cy="1884189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372853" cy="1884189"/>
              </a:xfrm>
              <a:custGeom>
                <a:avLst/>
                <a:gdLst/>
                <a:ahLst/>
                <a:cxnLst/>
                <a:rect r="r" b="b" t="t" l="l"/>
                <a:pathLst>
                  <a:path h="1884189" w="2372853">
                    <a:moveTo>
                      <a:pt x="0" y="0"/>
                    </a:moveTo>
                    <a:lnTo>
                      <a:pt x="2372853" y="0"/>
                    </a:lnTo>
                    <a:lnTo>
                      <a:pt x="2372853" y="1884189"/>
                    </a:lnTo>
                    <a:lnTo>
                      <a:pt x="0" y="188418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85725"/>
                <a:ext cx="2372853" cy="19699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TextBox 19" id="19"/>
          <p:cNvSpPr txBox="true"/>
          <p:nvPr/>
        </p:nvSpPr>
        <p:spPr>
          <a:xfrm rot="0">
            <a:off x="1077662" y="4324204"/>
            <a:ext cx="7731242" cy="5293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spc="13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It includes-</a:t>
            </a:r>
          </a:p>
          <a:p>
            <a:pPr algn="l" marL="582927" indent="-291463" lvl="1">
              <a:lnSpc>
                <a:spcPts val="3779"/>
              </a:lnSpc>
              <a:buFont typeface="Arial"/>
              <a:buChar char="•"/>
            </a:pPr>
            <a:r>
              <a:rPr lang="en-US" sz="2699" spc="13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renewal of curriculam based on National Curriculam Framework,2005</a:t>
            </a:r>
          </a:p>
          <a:p>
            <a:pPr algn="l" marL="582927" indent="-291463" lvl="1">
              <a:lnSpc>
                <a:spcPts val="3779"/>
              </a:lnSpc>
              <a:buFont typeface="Arial"/>
              <a:buChar char="•"/>
            </a:pPr>
            <a:r>
              <a:rPr lang="en-US" sz="2699" spc="13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provision of free textbooks for pupils in class i-viii</a:t>
            </a:r>
          </a:p>
          <a:p>
            <a:pPr algn="l" marL="582927" indent="-291463" lvl="1">
              <a:lnSpc>
                <a:spcPts val="3779"/>
              </a:lnSpc>
              <a:buFont typeface="Arial"/>
              <a:buChar char="•"/>
            </a:pPr>
            <a:r>
              <a:rPr lang="en-US" sz="2699" spc="13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introduction of continuous and comprehensive evaluation</a:t>
            </a:r>
          </a:p>
          <a:p>
            <a:pPr algn="l" marL="582927" indent="-291463" lvl="1">
              <a:lnSpc>
                <a:spcPts val="3779"/>
              </a:lnSpc>
              <a:buFont typeface="Arial"/>
              <a:buChar char="•"/>
            </a:pPr>
            <a:r>
              <a:rPr lang="en-US" sz="2699" spc="13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increasing teacher availability</a:t>
            </a:r>
          </a:p>
          <a:p>
            <a:pPr algn="l" marL="582927" indent="-291463" lvl="1">
              <a:lnSpc>
                <a:spcPts val="3779"/>
              </a:lnSpc>
              <a:buFont typeface="Arial"/>
              <a:buChar char="•"/>
            </a:pPr>
            <a:r>
              <a:rPr lang="en-US" sz="2699" spc="13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in-service teacher trainning to upgrade pedagogical competence of teachers orientation etc.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808904" y="4916805"/>
            <a:ext cx="9009427" cy="4341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spc="135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   It emphasised the need for-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 spc="135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a decentralised system for the professional preparation of teachers, 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 spc="135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envisaged the establishment of District Institutes of Education and Trainning(DIETs)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 spc="135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Colleges of teacher Education(CTEs) and INstitutes of Advanced Study in Education(IASEs) </a:t>
            </a:r>
          </a:p>
          <a:p>
            <a:pPr algn="l">
              <a:lnSpc>
                <a:spcPts val="3779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496644" y="329823"/>
            <a:ext cx="16230600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 spc="16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programmes for fostering quality education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80702" y="2864219"/>
            <a:ext cx="8125161" cy="1348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spc="195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interventions supported under ssa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005863" y="2864219"/>
            <a:ext cx="9009427" cy="1348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spc="195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restructuring and reorganisation of teacher education 1987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DAGkN7unKds</dc:identifier>
  <dcterms:modified xsi:type="dcterms:W3CDTF">2011-08-01T06:04:30Z</dcterms:modified>
  <cp:revision>1</cp:revision>
  <dc:title>education: right</dc:title>
</cp:coreProperties>
</file>