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18288000" cy="10287000"/>
  <p:notesSz cx="6858000" cy="9144000"/>
  <p:embeddedFontLst>
    <p:embeddedFont>
      <p:font typeface="Lilita One" charset="1" panose="02000000000000000000"/>
      <p:regular r:id="rId19"/>
    </p:embeddedFont>
    <p:embeddedFont>
      <p:font typeface="Canva Sans Bold" charset="1" panose="020B0803030501040103"/>
      <p:regular r:id="rId20"/>
    </p:embeddedFont>
    <p:embeddedFont>
      <p:font typeface="Canva Sans" charset="1" panose="020B0503030501040103"/>
      <p:regular r:id="rId21"/>
    </p:embeddedFont>
    <p:embeddedFont>
      <p:font typeface="Quicksand Bold" charset="1" panose="00000000000000000000"/>
      <p:regular r:id="rId22"/>
    </p:embeddedFont>
    <p:embeddedFont>
      <p:font typeface="Times New Roman" charset="1" panose="02030502070405020303"/>
      <p:regular r:id="rId23"/>
    </p:embeddedFont>
    <p:embeddedFont>
      <p:font typeface="Times New Roman Bold" charset="1" panose="02030802070405020303"/>
      <p:regular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22" Target="fonts/font22.fntdata" Type="http://schemas.openxmlformats.org/officeDocument/2006/relationships/font"/><Relationship Id="rId23" Target="fonts/font23.fntdata" Type="http://schemas.openxmlformats.org/officeDocument/2006/relationships/font"/><Relationship Id="rId24" Target="fonts/font24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25.png" Type="http://schemas.openxmlformats.org/officeDocument/2006/relationships/image"/><Relationship Id="rId7" Target="../media/image26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7.png" Type="http://schemas.openxmlformats.org/officeDocument/2006/relationships/image"/><Relationship Id="rId3" Target="../media/image2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14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11.png" Type="http://schemas.openxmlformats.org/officeDocument/2006/relationships/image"/><Relationship Id="rId7" Target="../media/image12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5.png" Type="http://schemas.openxmlformats.org/officeDocument/2006/relationships/image"/><Relationship Id="rId3" Target="../media/image16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17.png" Type="http://schemas.openxmlformats.org/officeDocument/2006/relationships/image"/><Relationship Id="rId7" Target="../media/image18.svg" Type="http://schemas.openxmlformats.org/officeDocument/2006/relationships/image"/><Relationship Id="rId8" Target="../media/image19.png" Type="http://schemas.openxmlformats.org/officeDocument/2006/relationships/image"/><Relationship Id="rId9" Target="../media/image20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3.png" Type="http://schemas.openxmlformats.org/officeDocument/2006/relationships/image"/><Relationship Id="rId11" Target="../media/image24.svg" Type="http://schemas.openxmlformats.org/officeDocument/2006/relationships/image"/><Relationship Id="rId2" Target="../media/image7.png" Type="http://schemas.openxmlformats.org/officeDocument/2006/relationships/image"/><Relationship Id="rId3" Target="../media/image8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9.png" Type="http://schemas.openxmlformats.org/officeDocument/2006/relationships/image"/><Relationship Id="rId7" Target="../media/image10.svg" Type="http://schemas.openxmlformats.org/officeDocument/2006/relationships/image"/><Relationship Id="rId8" Target="../media/image21.png" Type="http://schemas.openxmlformats.org/officeDocument/2006/relationships/image"/><Relationship Id="rId9" Target="../media/image22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5EE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625344">
            <a:off x="895682" y="6062661"/>
            <a:ext cx="3875377" cy="5396094"/>
          </a:xfrm>
          <a:custGeom>
            <a:avLst/>
            <a:gdLst/>
            <a:ahLst/>
            <a:cxnLst/>
            <a:rect r="r" b="b" t="t" l="l"/>
            <a:pathLst>
              <a:path h="5396094" w="3875377">
                <a:moveTo>
                  <a:pt x="0" y="0"/>
                </a:moveTo>
                <a:lnTo>
                  <a:pt x="3875377" y="0"/>
                </a:lnTo>
                <a:lnTo>
                  <a:pt x="3875377" y="5396094"/>
                </a:lnTo>
                <a:lnTo>
                  <a:pt x="0" y="53960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470882">
            <a:off x="13853414" y="1540985"/>
            <a:ext cx="2939345" cy="3417843"/>
          </a:xfrm>
          <a:custGeom>
            <a:avLst/>
            <a:gdLst/>
            <a:ahLst/>
            <a:cxnLst/>
            <a:rect r="r" b="b" t="t" l="l"/>
            <a:pathLst>
              <a:path h="3417843" w="2939345">
                <a:moveTo>
                  <a:pt x="0" y="0"/>
                </a:moveTo>
                <a:lnTo>
                  <a:pt x="2939345" y="0"/>
                </a:lnTo>
                <a:lnTo>
                  <a:pt x="2939345" y="3417843"/>
                </a:lnTo>
                <a:lnTo>
                  <a:pt x="0" y="341784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285486">
            <a:off x="5853887" y="6622087"/>
            <a:ext cx="3123399" cy="4149443"/>
          </a:xfrm>
          <a:custGeom>
            <a:avLst/>
            <a:gdLst/>
            <a:ahLst/>
            <a:cxnLst/>
            <a:rect r="r" b="b" t="t" l="l"/>
            <a:pathLst>
              <a:path h="4149443" w="3123399">
                <a:moveTo>
                  <a:pt x="0" y="0"/>
                </a:moveTo>
                <a:lnTo>
                  <a:pt x="3123399" y="0"/>
                </a:lnTo>
                <a:lnTo>
                  <a:pt x="3123399" y="4149442"/>
                </a:lnTo>
                <a:lnTo>
                  <a:pt x="0" y="41494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2146079">
            <a:off x="8957516" y="-2968291"/>
            <a:ext cx="5700605" cy="4114800"/>
          </a:xfrm>
          <a:custGeom>
            <a:avLst/>
            <a:gdLst/>
            <a:ahLst/>
            <a:cxnLst/>
            <a:rect r="r" b="b" t="t" l="l"/>
            <a:pathLst>
              <a:path h="4114800" w="5700605">
                <a:moveTo>
                  <a:pt x="0" y="0"/>
                </a:moveTo>
                <a:lnTo>
                  <a:pt x="5700605" y="0"/>
                </a:lnTo>
                <a:lnTo>
                  <a:pt x="5700605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250352" y="3729880"/>
            <a:ext cx="17787296" cy="11325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454"/>
              </a:lnSpc>
            </a:pPr>
            <a:r>
              <a:rPr lang="en-US" sz="8454">
                <a:solidFill>
                  <a:srgbClr val="414370"/>
                </a:solidFill>
                <a:latin typeface="Lilita One"/>
                <a:ea typeface="Lilita One"/>
                <a:cs typeface="Lilita One"/>
                <a:sym typeface="Lilita One"/>
              </a:rPr>
              <a:t>HEALTH: NATIONAL HEALTH MISSION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17259300" y="4452097"/>
            <a:ext cx="2533190" cy="2609090"/>
          </a:xfrm>
          <a:custGeom>
            <a:avLst/>
            <a:gdLst/>
            <a:ahLst/>
            <a:cxnLst/>
            <a:rect r="r" b="b" t="t" l="l"/>
            <a:pathLst>
              <a:path h="2609090" w="2533190">
                <a:moveTo>
                  <a:pt x="0" y="0"/>
                </a:moveTo>
                <a:lnTo>
                  <a:pt x="2533190" y="0"/>
                </a:lnTo>
                <a:lnTo>
                  <a:pt x="2533190" y="2609090"/>
                </a:lnTo>
                <a:lnTo>
                  <a:pt x="0" y="260909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-2410737" y="8229600"/>
            <a:ext cx="5700605" cy="4114800"/>
          </a:xfrm>
          <a:custGeom>
            <a:avLst/>
            <a:gdLst/>
            <a:ahLst/>
            <a:cxnLst/>
            <a:rect r="r" b="b" t="t" l="l"/>
            <a:pathLst>
              <a:path h="4114800" w="5700605">
                <a:moveTo>
                  <a:pt x="0" y="0"/>
                </a:moveTo>
                <a:lnTo>
                  <a:pt x="5700605" y="0"/>
                </a:lnTo>
                <a:lnTo>
                  <a:pt x="5700605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525537">
            <a:off x="1537217" y="8762218"/>
            <a:ext cx="929498" cy="919358"/>
          </a:xfrm>
          <a:custGeom>
            <a:avLst/>
            <a:gdLst/>
            <a:ahLst/>
            <a:cxnLst/>
            <a:rect r="r" b="b" t="t" l="l"/>
            <a:pathLst>
              <a:path h="919358" w="929498">
                <a:moveTo>
                  <a:pt x="0" y="0"/>
                </a:moveTo>
                <a:lnTo>
                  <a:pt x="929498" y="0"/>
                </a:lnTo>
                <a:lnTo>
                  <a:pt x="929498" y="919358"/>
                </a:lnTo>
                <a:lnTo>
                  <a:pt x="0" y="91935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-421283">
            <a:off x="16810643" y="4843840"/>
            <a:ext cx="742602" cy="734501"/>
          </a:xfrm>
          <a:custGeom>
            <a:avLst/>
            <a:gdLst/>
            <a:ahLst/>
            <a:cxnLst/>
            <a:rect r="r" b="b" t="t" l="l"/>
            <a:pathLst>
              <a:path h="734501" w="742602">
                <a:moveTo>
                  <a:pt x="0" y="0"/>
                </a:moveTo>
                <a:lnTo>
                  <a:pt x="742602" y="0"/>
                </a:lnTo>
                <a:lnTo>
                  <a:pt x="742602" y="734501"/>
                </a:lnTo>
                <a:lnTo>
                  <a:pt x="0" y="73450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-421283">
            <a:off x="7993782" y="-674323"/>
            <a:ext cx="1769388" cy="1750085"/>
          </a:xfrm>
          <a:custGeom>
            <a:avLst/>
            <a:gdLst/>
            <a:ahLst/>
            <a:cxnLst/>
            <a:rect r="r" b="b" t="t" l="l"/>
            <a:pathLst>
              <a:path h="1750085" w="1769388">
                <a:moveTo>
                  <a:pt x="0" y="0"/>
                </a:moveTo>
                <a:lnTo>
                  <a:pt x="1769387" y="0"/>
                </a:lnTo>
                <a:lnTo>
                  <a:pt x="1769387" y="1750085"/>
                </a:lnTo>
                <a:lnTo>
                  <a:pt x="0" y="175008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2001194" y="2509807"/>
            <a:ext cx="14285613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5E17EB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Public Policy and Administration in India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1077073" y="8394687"/>
            <a:ext cx="6692503" cy="1180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b="true">
                <a:solidFill>
                  <a:srgbClr val="5D2EBB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Presented by Saurav Boruah</a:t>
            </a:r>
          </a:p>
          <a:p>
            <a:pPr algn="ctr">
              <a:lnSpc>
                <a:spcPts val="4759"/>
              </a:lnSpc>
            </a:pPr>
            <a:r>
              <a:rPr lang="en-US" sz="3399" b="true">
                <a:solidFill>
                  <a:srgbClr val="5D2EBB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Department of Political Science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>
  <p:cSld>
    <p:bg>
      <p:bgPr>
        <a:solidFill>
          <a:srgbClr val="E5EE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94235" y="561655"/>
            <a:ext cx="17699530" cy="10674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00"/>
              </a:lnSpc>
            </a:pPr>
            <a:r>
              <a:rPr lang="en-US" sz="7900">
                <a:solidFill>
                  <a:srgbClr val="414370"/>
                </a:solidFill>
                <a:latin typeface="Lilita One"/>
                <a:ea typeface="Lilita One"/>
                <a:cs typeface="Lilita One"/>
                <a:sym typeface="Lilita One"/>
              </a:rPr>
              <a:t>Issues and Challenges of NUHM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414047" y="2180424"/>
            <a:ext cx="17873953" cy="7241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26112" indent="-313056" lvl="1">
              <a:lnSpc>
                <a:spcPts val="4060"/>
              </a:lnSpc>
              <a:buFont typeface="Arial"/>
              <a:buChar char="•"/>
            </a:pPr>
            <a:r>
              <a:rPr lang="en-US" b="true" sz="2900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Urban focus gaps: </a:t>
            </a:r>
            <a:r>
              <a:rPr lang="en-US" sz="29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Lack of proper health needs assessment for urban poor, complex urban governance hampers planning.</a:t>
            </a:r>
          </a:p>
          <a:p>
            <a:pPr algn="l" marL="626112" indent="-313056" lvl="1">
              <a:lnSpc>
                <a:spcPts val="4060"/>
              </a:lnSpc>
              <a:buFont typeface="Arial"/>
              <a:buChar char="•"/>
            </a:pPr>
            <a:r>
              <a:rPr lang="en-US" b="true" sz="2900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Health Insurance: </a:t>
            </a:r>
            <a:r>
              <a:rPr lang="en-US" sz="29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Absense of health insurance coverage despite high out-of-pocket expenses in urban areas.</a:t>
            </a:r>
          </a:p>
          <a:p>
            <a:pPr algn="l" marL="626112" indent="-313056" lvl="1">
              <a:lnSpc>
                <a:spcPts val="4060"/>
              </a:lnSpc>
              <a:buFont typeface="Arial"/>
              <a:buChar char="•"/>
            </a:pPr>
            <a:r>
              <a:rPr lang="en-US" b="true" sz="2900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Gender Imbalance: </a:t>
            </a:r>
            <a:r>
              <a:rPr lang="en-US" sz="29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 reliance on female workers; limited male involvement affeacts services like substance abuse and family planning.</a:t>
            </a:r>
          </a:p>
          <a:p>
            <a:pPr algn="l" marL="626112" indent="-313056" lvl="1">
              <a:lnSpc>
                <a:spcPts val="4060"/>
              </a:lnSpc>
              <a:buFont typeface="Arial"/>
              <a:buChar char="•"/>
            </a:pPr>
            <a:r>
              <a:rPr lang="en-US" b="true" sz="2900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Vulnerable groups: </a:t>
            </a:r>
            <a:r>
              <a:rPr lang="en-US" sz="29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Inadequate outreach strategy for marginalized populations( rag pickers, rickshaw pullers)</a:t>
            </a:r>
          </a:p>
          <a:p>
            <a:pPr algn="l" marL="626112" indent="-313056" lvl="1">
              <a:lnSpc>
                <a:spcPts val="4060"/>
              </a:lnSpc>
              <a:buFont typeface="Arial"/>
              <a:buChar char="•"/>
            </a:pPr>
            <a:r>
              <a:rPr lang="en-US" b="true" sz="2900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Quality Concerns in Partnerships: </a:t>
            </a:r>
            <a:r>
              <a:rPr lang="en-US" sz="29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Limited quality monitoring in services delivery by NGOs and private partners.</a:t>
            </a:r>
          </a:p>
          <a:p>
            <a:pPr algn="l" marL="626112" indent="-313056" lvl="1">
              <a:lnSpc>
                <a:spcPts val="4060"/>
              </a:lnSpc>
              <a:buFont typeface="Arial"/>
              <a:buChar char="•"/>
            </a:pPr>
            <a:r>
              <a:rPr lang="en-US" b="true" sz="2900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Ambiguous Proverty Criteria: </a:t>
            </a:r>
            <a:r>
              <a:rPr lang="en-US" sz="29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consistent beneficiary identification mechanism based on proverty measures.</a:t>
            </a:r>
          </a:p>
          <a:p>
            <a:pPr algn="l" marL="626112" indent="-313056" lvl="1">
              <a:lnSpc>
                <a:spcPts val="4060"/>
              </a:lnSpc>
              <a:buFont typeface="Arial"/>
              <a:buChar char="•"/>
            </a:pPr>
            <a:r>
              <a:rPr lang="en-US" b="true" sz="2900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Neglected Health Issues: </a:t>
            </a:r>
            <a:r>
              <a:rPr lang="en-US" sz="29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limited focus on non-communicable diseases, mental health, and lifestyle disorders.</a:t>
            </a:r>
          </a:p>
          <a:p>
            <a:pPr algn="l" marL="626112" indent="-313056" lvl="1">
              <a:lnSpc>
                <a:spcPts val="4060"/>
              </a:lnSpc>
              <a:buFont typeface="Arial"/>
              <a:buChar char="•"/>
            </a:pPr>
            <a:r>
              <a:rPr lang="en-US" b="true" sz="2900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Infrastructure Gaps: </a:t>
            </a:r>
            <a:r>
              <a:rPr lang="en-US" sz="29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provision for sub-centres in urban areas; limited access to UPHCs for vulnerable groups.</a:t>
            </a:r>
          </a:p>
          <a:p>
            <a:pPr algn="l" marL="626112" indent="-313056" lvl="1">
              <a:lnSpc>
                <a:spcPts val="4060"/>
              </a:lnSpc>
              <a:buFont typeface="Arial"/>
              <a:buChar char="•"/>
            </a:pPr>
            <a:r>
              <a:rPr lang="en-US" b="true" sz="2900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Human Resources: </a:t>
            </a:r>
            <a:r>
              <a:rPr lang="en-US" sz="29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Shortage of government doctors; low incentive for private practitioners to join public sector.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>
  <p:cSld>
    <p:bg>
      <p:bgPr>
        <a:solidFill>
          <a:srgbClr val="E5EE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94235" y="561655"/>
            <a:ext cx="17699530" cy="10674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00"/>
              </a:lnSpc>
            </a:pPr>
            <a:r>
              <a:rPr lang="en-US" sz="7900">
                <a:solidFill>
                  <a:srgbClr val="414370"/>
                </a:solidFill>
                <a:latin typeface="Lilita One"/>
                <a:ea typeface="Lilita One"/>
                <a:cs typeface="Lilita One"/>
                <a:sym typeface="Lilita One"/>
              </a:rPr>
              <a:t>NHM Implementation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294235" y="2079210"/>
            <a:ext cx="17401029" cy="63247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646769" indent="-323384" lvl="1">
              <a:lnSpc>
                <a:spcPts val="4193"/>
              </a:lnSpc>
              <a:buFont typeface="Arial"/>
              <a:buChar char="•"/>
            </a:pPr>
            <a:r>
              <a:rPr lang="en-US" b="true" sz="2995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State Health Mission: </a:t>
            </a:r>
            <a:r>
              <a:rPr lang="en-US" sz="2995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Each states has State Health Mission to oversee implementation of NHM activities and coordinates with various stakeholder, including goverment departments, NGOs, and development partners.</a:t>
            </a:r>
          </a:p>
          <a:p>
            <a:pPr algn="just" marL="646769" indent="-323384" lvl="1">
              <a:lnSpc>
                <a:spcPts val="4193"/>
              </a:lnSpc>
              <a:buFont typeface="Arial"/>
              <a:buChar char="•"/>
            </a:pPr>
            <a:r>
              <a:rPr lang="en-US" b="true" sz="2995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District health Mission:</a:t>
            </a:r>
            <a:r>
              <a:rPr lang="en-US" sz="2995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At the district level, District Health Missions are formed to ensure efficient delivery of health services,monitors health indicators, address local health challenges.</a:t>
            </a:r>
          </a:p>
          <a:p>
            <a:pPr algn="just" marL="646769" indent="-323384" lvl="1">
              <a:lnSpc>
                <a:spcPts val="4193"/>
              </a:lnSpc>
              <a:buFont typeface="Arial"/>
              <a:buChar char="•"/>
            </a:pPr>
            <a:r>
              <a:rPr lang="en-US" b="true" sz="2995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Community Participation</a:t>
            </a:r>
            <a:r>
              <a:rPr lang="en-US" sz="2995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It emphasises on community participation in healthcare decision making and implementation.</a:t>
            </a:r>
          </a:p>
          <a:p>
            <a:pPr algn="just" marL="646769" indent="-323384" lvl="1">
              <a:lnSpc>
                <a:spcPts val="4193"/>
              </a:lnSpc>
              <a:buFont typeface="Arial"/>
              <a:buChar char="•"/>
            </a:pPr>
            <a:r>
              <a:rPr lang="en-US" b="true" sz="2995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Public-Private Partnership</a:t>
            </a:r>
            <a:r>
              <a:rPr lang="en-US" sz="2995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It encourages partnership with private sector to leverage their resources and expertise in healthcare service delivery, infrastructure development and technology innovation.</a:t>
            </a:r>
          </a:p>
          <a:p>
            <a:pPr algn="just" marL="646769" indent="-323384" lvl="1">
              <a:lnSpc>
                <a:spcPts val="4193"/>
              </a:lnSpc>
              <a:buFont typeface="Arial"/>
              <a:buChar char="•"/>
            </a:pPr>
            <a:r>
              <a:rPr lang="en-US" b="true" sz="2995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Monitoring and Evaluation:</a:t>
            </a:r>
            <a:r>
              <a:rPr lang="en-US" sz="2995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These two mechanism are in place to track progress of NHM activities, assess the impact of interventions, and make data driven decisions for continuous improvement.</a:t>
            </a:r>
          </a:p>
          <a:p>
            <a:pPr algn="just">
              <a:lnSpc>
                <a:spcPts val="4193"/>
              </a:lnSpc>
            </a:pP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5EE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308448">
            <a:off x="15437698" y="-649539"/>
            <a:ext cx="5700605" cy="4114800"/>
          </a:xfrm>
          <a:custGeom>
            <a:avLst/>
            <a:gdLst/>
            <a:ahLst/>
            <a:cxnLst/>
            <a:rect r="r" b="b" t="t" l="l"/>
            <a:pathLst>
              <a:path h="4114800" w="5700605">
                <a:moveTo>
                  <a:pt x="0" y="0"/>
                </a:moveTo>
                <a:lnTo>
                  <a:pt x="5700604" y="0"/>
                </a:lnTo>
                <a:lnTo>
                  <a:pt x="570060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5598179" y="1407861"/>
            <a:ext cx="1432440" cy="1416813"/>
          </a:xfrm>
          <a:custGeom>
            <a:avLst/>
            <a:gdLst/>
            <a:ahLst/>
            <a:cxnLst/>
            <a:rect r="r" b="b" t="t" l="l"/>
            <a:pathLst>
              <a:path h="1416813" w="1432440">
                <a:moveTo>
                  <a:pt x="0" y="0"/>
                </a:moveTo>
                <a:lnTo>
                  <a:pt x="1432440" y="0"/>
                </a:lnTo>
                <a:lnTo>
                  <a:pt x="1432440" y="1416813"/>
                </a:lnTo>
                <a:lnTo>
                  <a:pt x="0" y="141681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1308448">
            <a:off x="-3315360" y="7911663"/>
            <a:ext cx="5700605" cy="4114800"/>
          </a:xfrm>
          <a:custGeom>
            <a:avLst/>
            <a:gdLst/>
            <a:ahLst/>
            <a:cxnLst/>
            <a:rect r="r" b="b" t="t" l="l"/>
            <a:pathLst>
              <a:path h="4114800" w="5700605">
                <a:moveTo>
                  <a:pt x="0" y="0"/>
                </a:moveTo>
                <a:lnTo>
                  <a:pt x="5700604" y="0"/>
                </a:lnTo>
                <a:lnTo>
                  <a:pt x="570060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640084" y="6153016"/>
            <a:ext cx="856366" cy="847024"/>
          </a:xfrm>
          <a:custGeom>
            <a:avLst/>
            <a:gdLst/>
            <a:ahLst/>
            <a:cxnLst/>
            <a:rect r="r" b="b" t="t" l="l"/>
            <a:pathLst>
              <a:path h="847024" w="856366">
                <a:moveTo>
                  <a:pt x="0" y="0"/>
                </a:moveTo>
                <a:lnTo>
                  <a:pt x="856367" y="0"/>
                </a:lnTo>
                <a:lnTo>
                  <a:pt x="856367" y="847024"/>
                </a:lnTo>
                <a:lnTo>
                  <a:pt x="0" y="8470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6739261" y="112339"/>
            <a:ext cx="5065228" cy="5037600"/>
          </a:xfrm>
          <a:custGeom>
            <a:avLst/>
            <a:gdLst/>
            <a:ahLst/>
            <a:cxnLst/>
            <a:rect r="r" b="b" t="t" l="l"/>
            <a:pathLst>
              <a:path h="5037600" w="5065228">
                <a:moveTo>
                  <a:pt x="0" y="0"/>
                </a:moveTo>
                <a:lnTo>
                  <a:pt x="5065228" y="0"/>
                </a:lnTo>
                <a:lnTo>
                  <a:pt x="5065228" y="5037600"/>
                </a:lnTo>
                <a:lnTo>
                  <a:pt x="0" y="50376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7076809" y="743441"/>
            <a:ext cx="4390132" cy="24855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999"/>
              </a:lnSpc>
            </a:pPr>
            <a:r>
              <a:rPr lang="en-US" sz="7142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Major </a:t>
            </a:r>
          </a:p>
          <a:p>
            <a:pPr algn="ctr">
              <a:lnSpc>
                <a:spcPts val="9999"/>
              </a:lnSpc>
            </a:pPr>
            <a:r>
              <a:rPr lang="en-US" sz="7142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initiatives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22855" y="335727"/>
            <a:ext cx="3255552" cy="1780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Accredited Social Health Activist(ASHA)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0" y="7623643"/>
            <a:ext cx="4404443" cy="1780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Rogi Kalyan 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Samiti/ Hospital 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Management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289871" y="2596344"/>
            <a:ext cx="2373064" cy="1780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United 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Grants to 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Subcentres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2885309" y="45664"/>
            <a:ext cx="4145310" cy="23806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viillage Health 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Sanitation and 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Nurition Committee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(VHSNC)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410822" y="5396063"/>
            <a:ext cx="3466356" cy="1180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Janani Suraksha 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Yojana(JSY)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3809018" y="7983141"/>
            <a:ext cx="3450282" cy="1780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Janani Shishu 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Suraksha 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karyakram(JSSY)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2885309" y="3672706"/>
            <a:ext cx="4489549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National Mobile Units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474022" y="5048952"/>
            <a:ext cx="4322564" cy="1180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National Ambulance 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Service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4009111" y="5529446"/>
            <a:ext cx="3021509" cy="1180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Infrastructure 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Development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584759" y="7623643"/>
            <a:ext cx="3374231" cy="1780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Comprehensive 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primary 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health care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5EE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5486400" y="4112722"/>
            <a:ext cx="7315200" cy="2061556"/>
          </a:xfrm>
          <a:custGeom>
            <a:avLst/>
            <a:gdLst/>
            <a:ahLst/>
            <a:cxnLst/>
            <a:rect r="r" b="b" t="t" l="l"/>
            <a:pathLst>
              <a:path h="2061556" w="7315200">
                <a:moveTo>
                  <a:pt x="0" y="0"/>
                </a:moveTo>
                <a:lnTo>
                  <a:pt x="7315200" y="0"/>
                </a:lnTo>
                <a:lnTo>
                  <a:pt x="7315200" y="2061556"/>
                </a:lnTo>
                <a:lnTo>
                  <a:pt x="0" y="20615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5EE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564600">
            <a:off x="14290056" y="7199787"/>
            <a:ext cx="3482031" cy="3482031"/>
          </a:xfrm>
          <a:custGeom>
            <a:avLst/>
            <a:gdLst/>
            <a:ahLst/>
            <a:cxnLst/>
            <a:rect r="r" b="b" t="t" l="l"/>
            <a:pathLst>
              <a:path h="3482031" w="3482031">
                <a:moveTo>
                  <a:pt x="0" y="0"/>
                </a:moveTo>
                <a:lnTo>
                  <a:pt x="3482031" y="0"/>
                </a:lnTo>
                <a:lnTo>
                  <a:pt x="3482031" y="3482031"/>
                </a:lnTo>
                <a:lnTo>
                  <a:pt x="0" y="34820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233427" y="470721"/>
            <a:ext cx="13080972" cy="11664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799"/>
              </a:lnSpc>
            </a:pPr>
            <a:r>
              <a:rPr lang="en-US" sz="8799">
                <a:solidFill>
                  <a:srgbClr val="414370"/>
                </a:solidFill>
                <a:latin typeface="Lilita One"/>
                <a:ea typeface="Lilita One"/>
                <a:cs typeface="Lilita One"/>
                <a:sym typeface="Lilita One"/>
              </a:rPr>
              <a:t>National Health Mission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1308448">
            <a:off x="15437698" y="-649539"/>
            <a:ext cx="5700605" cy="4114800"/>
          </a:xfrm>
          <a:custGeom>
            <a:avLst/>
            <a:gdLst/>
            <a:ahLst/>
            <a:cxnLst/>
            <a:rect r="r" b="b" t="t" l="l"/>
            <a:pathLst>
              <a:path h="4114800" w="5700605">
                <a:moveTo>
                  <a:pt x="0" y="0"/>
                </a:moveTo>
                <a:lnTo>
                  <a:pt x="5700604" y="0"/>
                </a:lnTo>
                <a:lnTo>
                  <a:pt x="570060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5598179" y="1407861"/>
            <a:ext cx="1432440" cy="1416813"/>
          </a:xfrm>
          <a:custGeom>
            <a:avLst/>
            <a:gdLst/>
            <a:ahLst/>
            <a:cxnLst/>
            <a:rect r="r" b="b" t="t" l="l"/>
            <a:pathLst>
              <a:path h="1416813" w="1432440">
                <a:moveTo>
                  <a:pt x="0" y="0"/>
                </a:moveTo>
                <a:lnTo>
                  <a:pt x="1432440" y="0"/>
                </a:lnTo>
                <a:lnTo>
                  <a:pt x="1432440" y="1416813"/>
                </a:lnTo>
                <a:lnTo>
                  <a:pt x="0" y="141681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1308448">
            <a:off x="-3315360" y="7911663"/>
            <a:ext cx="5700605" cy="4114800"/>
          </a:xfrm>
          <a:custGeom>
            <a:avLst/>
            <a:gdLst/>
            <a:ahLst/>
            <a:cxnLst/>
            <a:rect r="r" b="b" t="t" l="l"/>
            <a:pathLst>
              <a:path h="4114800" w="5700605">
                <a:moveTo>
                  <a:pt x="0" y="0"/>
                </a:moveTo>
                <a:lnTo>
                  <a:pt x="5700604" y="0"/>
                </a:lnTo>
                <a:lnTo>
                  <a:pt x="570060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640084" y="6153016"/>
            <a:ext cx="856366" cy="847024"/>
          </a:xfrm>
          <a:custGeom>
            <a:avLst/>
            <a:gdLst/>
            <a:ahLst/>
            <a:cxnLst/>
            <a:rect r="r" b="b" t="t" l="l"/>
            <a:pathLst>
              <a:path h="847024" w="856366">
                <a:moveTo>
                  <a:pt x="0" y="0"/>
                </a:moveTo>
                <a:lnTo>
                  <a:pt x="856367" y="0"/>
                </a:lnTo>
                <a:lnTo>
                  <a:pt x="856367" y="847024"/>
                </a:lnTo>
                <a:lnTo>
                  <a:pt x="0" y="84702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640084" y="1858782"/>
            <a:ext cx="15254075" cy="88666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75354" indent="-337677" lvl="1">
              <a:lnSpc>
                <a:spcPts val="4379"/>
              </a:lnSpc>
              <a:buFont typeface="Arial"/>
              <a:buChar char="•"/>
            </a:pPr>
            <a:r>
              <a:rPr lang="en-US" sz="3128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Launched by Government of India,NHM is a comprehensive initiative aimed at strengthening India’s public health system.</a:t>
            </a:r>
          </a:p>
          <a:p>
            <a:pPr algn="l">
              <a:lnSpc>
                <a:spcPts val="4379"/>
              </a:lnSpc>
            </a:pPr>
          </a:p>
          <a:p>
            <a:pPr algn="l" marL="675354" indent="-337677" lvl="1">
              <a:lnSpc>
                <a:spcPts val="4379"/>
              </a:lnSpc>
              <a:buFont typeface="Arial"/>
              <a:buChar char="•"/>
            </a:pPr>
            <a:r>
              <a:rPr lang="en-US" sz="3128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It focuses on improving healthcare delivery by adressing gaps through innovation, decentralization, and community participation.</a:t>
            </a:r>
          </a:p>
          <a:p>
            <a:pPr algn="l">
              <a:lnSpc>
                <a:spcPts val="4379"/>
              </a:lnSpc>
            </a:pPr>
          </a:p>
          <a:p>
            <a:pPr algn="l" marL="675354" indent="-337677" lvl="1">
              <a:lnSpc>
                <a:spcPts val="4379"/>
              </a:lnSpc>
              <a:buFont typeface="Arial"/>
              <a:buChar char="•"/>
            </a:pPr>
            <a:r>
              <a:rPr lang="en-US" sz="3128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The mission integrates key health determinates like nutrition, water, and sanitation to improve overall health outcomes, particularly in rural and urban populations.</a:t>
            </a:r>
          </a:p>
          <a:p>
            <a:pPr algn="l">
              <a:lnSpc>
                <a:spcPts val="4379"/>
              </a:lnSpc>
            </a:pPr>
          </a:p>
          <a:p>
            <a:pPr algn="l" marL="675354" indent="-337677" lvl="1">
              <a:lnSpc>
                <a:spcPts val="4379"/>
              </a:lnSpc>
              <a:buFont typeface="Arial"/>
              <a:buChar char="•"/>
            </a:pPr>
            <a:r>
              <a:rPr lang="en-US" sz="3128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It encompasses:  National Rural Health Mission(NRHM)</a:t>
            </a:r>
          </a:p>
          <a:p>
            <a:pPr algn="l">
              <a:lnSpc>
                <a:spcPts val="4379"/>
              </a:lnSpc>
            </a:pPr>
            <a:r>
              <a:rPr lang="en-US" sz="3128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                                         National Urban Health Mission(NUHM)</a:t>
            </a:r>
          </a:p>
          <a:p>
            <a:pPr algn="l">
              <a:lnSpc>
                <a:spcPts val="4379"/>
              </a:lnSpc>
            </a:pPr>
          </a:p>
          <a:p>
            <a:pPr algn="l">
              <a:lnSpc>
                <a:spcPts val="4379"/>
              </a:lnSpc>
            </a:pPr>
          </a:p>
          <a:p>
            <a:pPr algn="l">
              <a:lnSpc>
                <a:spcPts val="4379"/>
              </a:lnSpc>
            </a:pPr>
          </a:p>
          <a:p>
            <a:pPr algn="l">
              <a:lnSpc>
                <a:spcPts val="4379"/>
              </a:lnSpc>
            </a:pPr>
            <a:r>
              <a:rPr lang="en-US" sz="3128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I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5EE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115386">
            <a:off x="253730" y="1572009"/>
            <a:ext cx="4002951" cy="1301958"/>
          </a:xfrm>
          <a:custGeom>
            <a:avLst/>
            <a:gdLst/>
            <a:ahLst/>
            <a:cxnLst/>
            <a:rect r="r" b="b" t="t" l="l"/>
            <a:pathLst>
              <a:path h="1301958" w="4002951">
                <a:moveTo>
                  <a:pt x="0" y="0"/>
                </a:moveTo>
                <a:lnTo>
                  <a:pt x="4002950" y="0"/>
                </a:lnTo>
                <a:lnTo>
                  <a:pt x="4002950" y="1301958"/>
                </a:lnTo>
                <a:lnTo>
                  <a:pt x="0" y="130195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945260" y="4236166"/>
            <a:ext cx="1890520" cy="1869897"/>
          </a:xfrm>
          <a:custGeom>
            <a:avLst/>
            <a:gdLst/>
            <a:ahLst/>
            <a:cxnLst/>
            <a:rect r="r" b="b" t="t" l="l"/>
            <a:pathLst>
              <a:path h="1869897" w="1890520">
                <a:moveTo>
                  <a:pt x="0" y="0"/>
                </a:moveTo>
                <a:lnTo>
                  <a:pt x="1890520" y="0"/>
                </a:lnTo>
                <a:lnTo>
                  <a:pt x="1890520" y="1869897"/>
                </a:lnTo>
                <a:lnTo>
                  <a:pt x="0" y="186989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15386">
            <a:off x="253730" y="2867409"/>
            <a:ext cx="4002951" cy="1301958"/>
          </a:xfrm>
          <a:custGeom>
            <a:avLst/>
            <a:gdLst/>
            <a:ahLst/>
            <a:cxnLst/>
            <a:rect r="r" b="b" t="t" l="l"/>
            <a:pathLst>
              <a:path h="1301958" w="4002951">
                <a:moveTo>
                  <a:pt x="0" y="0"/>
                </a:moveTo>
                <a:lnTo>
                  <a:pt x="4002950" y="0"/>
                </a:lnTo>
                <a:lnTo>
                  <a:pt x="4002950" y="1301958"/>
                </a:lnTo>
                <a:lnTo>
                  <a:pt x="0" y="130195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115386">
            <a:off x="253730" y="4136596"/>
            <a:ext cx="4002951" cy="1301958"/>
          </a:xfrm>
          <a:custGeom>
            <a:avLst/>
            <a:gdLst/>
            <a:ahLst/>
            <a:cxnLst/>
            <a:rect r="r" b="b" t="t" l="l"/>
            <a:pathLst>
              <a:path h="1301958" w="4002951">
                <a:moveTo>
                  <a:pt x="0" y="0"/>
                </a:moveTo>
                <a:lnTo>
                  <a:pt x="4002950" y="0"/>
                </a:lnTo>
                <a:lnTo>
                  <a:pt x="4002950" y="1301958"/>
                </a:lnTo>
                <a:lnTo>
                  <a:pt x="0" y="130195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-115386">
            <a:off x="253730" y="5572152"/>
            <a:ext cx="4002951" cy="1301958"/>
          </a:xfrm>
          <a:custGeom>
            <a:avLst/>
            <a:gdLst/>
            <a:ahLst/>
            <a:cxnLst/>
            <a:rect r="r" b="b" t="t" l="l"/>
            <a:pathLst>
              <a:path h="1301958" w="4002951">
                <a:moveTo>
                  <a:pt x="0" y="0"/>
                </a:moveTo>
                <a:lnTo>
                  <a:pt x="4002950" y="0"/>
                </a:lnTo>
                <a:lnTo>
                  <a:pt x="4002950" y="1301958"/>
                </a:lnTo>
                <a:lnTo>
                  <a:pt x="0" y="130195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225005">
            <a:off x="14682398" y="252263"/>
            <a:ext cx="3470302" cy="4250927"/>
          </a:xfrm>
          <a:custGeom>
            <a:avLst/>
            <a:gdLst/>
            <a:ahLst/>
            <a:cxnLst/>
            <a:rect r="r" b="b" t="t" l="l"/>
            <a:pathLst>
              <a:path h="4250927" w="3470302">
                <a:moveTo>
                  <a:pt x="0" y="0"/>
                </a:moveTo>
                <a:lnTo>
                  <a:pt x="3470302" y="0"/>
                </a:lnTo>
                <a:lnTo>
                  <a:pt x="3470302" y="4250927"/>
                </a:lnTo>
                <a:lnTo>
                  <a:pt x="0" y="42509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705371">
            <a:off x="15686339" y="6681038"/>
            <a:ext cx="2556542" cy="2570563"/>
          </a:xfrm>
          <a:custGeom>
            <a:avLst/>
            <a:gdLst/>
            <a:ahLst/>
            <a:cxnLst/>
            <a:rect r="r" b="b" t="t" l="l"/>
            <a:pathLst>
              <a:path h="2570563" w="2556542">
                <a:moveTo>
                  <a:pt x="0" y="0"/>
                </a:moveTo>
                <a:lnTo>
                  <a:pt x="2556541" y="0"/>
                </a:lnTo>
                <a:lnTo>
                  <a:pt x="2556541" y="2570562"/>
                </a:lnTo>
                <a:lnTo>
                  <a:pt x="0" y="257056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233011" y="322008"/>
            <a:ext cx="13116461" cy="10795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000"/>
              </a:lnSpc>
            </a:pPr>
            <a:r>
              <a:rPr lang="en-US" sz="8000">
                <a:solidFill>
                  <a:srgbClr val="414370"/>
                </a:solidFill>
                <a:latin typeface="Lilita One"/>
                <a:ea typeface="Lilita One"/>
                <a:cs typeface="Lilita One"/>
                <a:sym typeface="Lilita One"/>
              </a:rPr>
              <a:t>Objectives of NHM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431964" y="1782298"/>
            <a:ext cx="10333615" cy="7975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799" b="true">
                <a:solidFill>
                  <a:srgbClr val="414370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to ensure equitable access to healthcare services for all, irrespective of socio-economic status and location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462502" y="1696573"/>
            <a:ext cx="3312974" cy="986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</a:pPr>
            <a:r>
              <a:rPr lang="en-US" sz="2799" b="true">
                <a:solidFill>
                  <a:srgbClr val="FFFFFF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Universal Healthcare Access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5431964" y="3116026"/>
            <a:ext cx="9437781" cy="7975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799" b="true">
                <a:solidFill>
                  <a:srgbClr val="414370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to strengthen healthcare infrastructure,including hospitals, PHCs, CHCs to enhance service delivery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598718" y="2978866"/>
            <a:ext cx="3312974" cy="986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</a:pPr>
            <a:r>
              <a:rPr lang="en-US" sz="2799" b="true">
                <a:solidFill>
                  <a:srgbClr val="FFFFFF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Improving Health Infrastructure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5431964" y="4222871"/>
            <a:ext cx="10333615" cy="7975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799" b="true">
                <a:solidFill>
                  <a:srgbClr val="414370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To develop skilled workforce of healthcare professional to address healthcare needs effectively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98718" y="4283791"/>
            <a:ext cx="3312974" cy="986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</a:pPr>
            <a:r>
              <a:rPr lang="en-US" sz="2799" b="true">
                <a:solidFill>
                  <a:srgbClr val="FFFFFF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Human Resource Development 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5431964" y="7168759"/>
            <a:ext cx="8284141" cy="7975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799" b="true">
                <a:solidFill>
                  <a:srgbClr val="414370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to reach all corner of the country to reduce maternal and infant mortality rate.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598718" y="5579648"/>
            <a:ext cx="3312974" cy="986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</a:pPr>
            <a:r>
              <a:rPr lang="en-US" sz="2799" b="true">
                <a:solidFill>
                  <a:srgbClr val="FFFFFF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Preventive Healthcare</a:t>
            </a:r>
          </a:p>
        </p:txBody>
      </p:sp>
      <p:sp>
        <p:nvSpPr>
          <p:cNvPr name="Freeform 18" id="18"/>
          <p:cNvSpPr/>
          <p:nvPr/>
        </p:nvSpPr>
        <p:spPr>
          <a:xfrm flipH="false" flipV="false" rot="0">
            <a:off x="16715832" y="5404160"/>
            <a:ext cx="910987" cy="901049"/>
          </a:xfrm>
          <a:custGeom>
            <a:avLst/>
            <a:gdLst/>
            <a:ahLst/>
            <a:cxnLst/>
            <a:rect r="r" b="b" t="t" l="l"/>
            <a:pathLst>
              <a:path h="901049" w="910987">
                <a:moveTo>
                  <a:pt x="0" y="0"/>
                </a:moveTo>
                <a:lnTo>
                  <a:pt x="910987" y="0"/>
                </a:lnTo>
                <a:lnTo>
                  <a:pt x="910987" y="901049"/>
                </a:lnTo>
                <a:lnTo>
                  <a:pt x="0" y="9010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-2146079">
            <a:off x="15938880" y="-1981486"/>
            <a:ext cx="5700605" cy="4114800"/>
          </a:xfrm>
          <a:custGeom>
            <a:avLst/>
            <a:gdLst/>
            <a:ahLst/>
            <a:cxnLst/>
            <a:rect r="r" b="b" t="t" l="l"/>
            <a:pathLst>
              <a:path h="4114800" w="5700605">
                <a:moveTo>
                  <a:pt x="0" y="0"/>
                </a:moveTo>
                <a:lnTo>
                  <a:pt x="5700604" y="0"/>
                </a:lnTo>
                <a:lnTo>
                  <a:pt x="570060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8287664">
            <a:off x="10763701" y="9223350"/>
            <a:ext cx="3376533" cy="3477703"/>
          </a:xfrm>
          <a:custGeom>
            <a:avLst/>
            <a:gdLst/>
            <a:ahLst/>
            <a:cxnLst/>
            <a:rect r="r" b="b" t="t" l="l"/>
            <a:pathLst>
              <a:path h="3477703" w="3376533">
                <a:moveTo>
                  <a:pt x="0" y="0"/>
                </a:moveTo>
                <a:lnTo>
                  <a:pt x="3376533" y="0"/>
                </a:lnTo>
                <a:lnTo>
                  <a:pt x="3376533" y="3477703"/>
                </a:lnTo>
                <a:lnTo>
                  <a:pt x="0" y="347770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5431964" y="5837799"/>
            <a:ext cx="10739021" cy="7975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799" b="true">
                <a:solidFill>
                  <a:srgbClr val="414370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Including immunization, maternal and child health services and disease control programs to reduce preventable illness.</a:t>
            </a:r>
          </a:p>
        </p:txBody>
      </p:sp>
      <p:sp>
        <p:nvSpPr>
          <p:cNvPr name="Freeform 22" id="22"/>
          <p:cNvSpPr/>
          <p:nvPr/>
        </p:nvSpPr>
        <p:spPr>
          <a:xfrm flipH="false" flipV="false" rot="-115386">
            <a:off x="332739" y="6780499"/>
            <a:ext cx="4303914" cy="1399847"/>
          </a:xfrm>
          <a:custGeom>
            <a:avLst/>
            <a:gdLst/>
            <a:ahLst/>
            <a:cxnLst/>
            <a:rect r="r" b="b" t="t" l="l"/>
            <a:pathLst>
              <a:path h="1399847" w="4303914">
                <a:moveTo>
                  <a:pt x="0" y="0"/>
                </a:moveTo>
                <a:lnTo>
                  <a:pt x="4303914" y="0"/>
                </a:lnTo>
                <a:lnTo>
                  <a:pt x="4303914" y="1399847"/>
                </a:lnTo>
                <a:lnTo>
                  <a:pt x="0" y="139984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3" id="23"/>
          <p:cNvSpPr txBox="true"/>
          <p:nvPr/>
        </p:nvSpPr>
        <p:spPr>
          <a:xfrm rot="0">
            <a:off x="462502" y="7112360"/>
            <a:ext cx="4044387" cy="986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</a:pPr>
            <a:r>
              <a:rPr lang="en-US" sz="2799" b="true">
                <a:solidFill>
                  <a:srgbClr val="FFFFFF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Promotion of Maternal and child Health</a:t>
            </a:r>
          </a:p>
        </p:txBody>
      </p:sp>
      <p:sp>
        <p:nvSpPr>
          <p:cNvPr name="Freeform 24" id="24"/>
          <p:cNvSpPr/>
          <p:nvPr/>
        </p:nvSpPr>
        <p:spPr>
          <a:xfrm flipH="false" flipV="false" rot="-115386">
            <a:off x="-35667" y="8325507"/>
            <a:ext cx="5040726" cy="1639494"/>
          </a:xfrm>
          <a:custGeom>
            <a:avLst/>
            <a:gdLst/>
            <a:ahLst/>
            <a:cxnLst/>
            <a:rect r="r" b="b" t="t" l="l"/>
            <a:pathLst>
              <a:path h="1639494" w="5040726">
                <a:moveTo>
                  <a:pt x="0" y="0"/>
                </a:moveTo>
                <a:lnTo>
                  <a:pt x="5040726" y="0"/>
                </a:lnTo>
                <a:lnTo>
                  <a:pt x="5040726" y="1639494"/>
                </a:lnTo>
                <a:lnTo>
                  <a:pt x="0" y="16394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5" id="25"/>
          <p:cNvSpPr txBox="true"/>
          <p:nvPr/>
        </p:nvSpPr>
        <p:spPr>
          <a:xfrm rot="0">
            <a:off x="310463" y="8371189"/>
            <a:ext cx="4044387" cy="1481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</a:pPr>
            <a:r>
              <a:rPr lang="en-US" sz="2799" b="true">
                <a:solidFill>
                  <a:srgbClr val="FFFFFF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communicable and non-communicable desease management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5254972" y="8499719"/>
            <a:ext cx="11162577" cy="11880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799" b="true">
                <a:solidFill>
                  <a:srgbClr val="414370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to implement strategies to control communicable desease like HIV, tuberculosis,maleria, and to proper management of non-communicable desease like diabetes, cancer, hypertension.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5EE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-8986468">
            <a:off x="-3088550" y="-1378845"/>
            <a:ext cx="5700605" cy="4114800"/>
          </a:xfrm>
          <a:custGeom>
            <a:avLst/>
            <a:gdLst/>
            <a:ahLst/>
            <a:cxnLst/>
            <a:rect r="r" b="b" t="t" l="l"/>
            <a:pathLst>
              <a:path h="4114800" w="5700605">
                <a:moveTo>
                  <a:pt x="5700605" y="0"/>
                </a:moveTo>
                <a:lnTo>
                  <a:pt x="0" y="0"/>
                </a:lnTo>
                <a:lnTo>
                  <a:pt x="0" y="4114800"/>
                </a:lnTo>
                <a:lnTo>
                  <a:pt x="5700605" y="4114800"/>
                </a:lnTo>
                <a:lnTo>
                  <a:pt x="5700605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340862" y="1269242"/>
            <a:ext cx="1044664" cy="1033267"/>
          </a:xfrm>
          <a:custGeom>
            <a:avLst/>
            <a:gdLst/>
            <a:ahLst/>
            <a:cxnLst/>
            <a:rect r="r" b="b" t="t" l="l"/>
            <a:pathLst>
              <a:path h="1033267" w="1044664">
                <a:moveTo>
                  <a:pt x="0" y="0"/>
                </a:moveTo>
                <a:lnTo>
                  <a:pt x="1044663" y="0"/>
                </a:lnTo>
                <a:lnTo>
                  <a:pt x="1044663" y="1033268"/>
                </a:lnTo>
                <a:lnTo>
                  <a:pt x="0" y="10332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6579783" y="1767793"/>
            <a:ext cx="2533190" cy="2609090"/>
          </a:xfrm>
          <a:custGeom>
            <a:avLst/>
            <a:gdLst/>
            <a:ahLst/>
            <a:cxnLst/>
            <a:rect r="r" b="b" t="t" l="l"/>
            <a:pathLst>
              <a:path h="2609090" w="2533190">
                <a:moveTo>
                  <a:pt x="0" y="0"/>
                </a:moveTo>
                <a:lnTo>
                  <a:pt x="2533189" y="0"/>
                </a:lnTo>
                <a:lnTo>
                  <a:pt x="2533189" y="2609091"/>
                </a:lnTo>
                <a:lnTo>
                  <a:pt x="0" y="260909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5400000">
            <a:off x="16164974" y="2708128"/>
            <a:ext cx="829617" cy="820566"/>
          </a:xfrm>
          <a:custGeom>
            <a:avLst/>
            <a:gdLst/>
            <a:ahLst/>
            <a:cxnLst/>
            <a:rect r="r" b="b" t="t" l="l"/>
            <a:pathLst>
              <a:path h="820566" w="829617">
                <a:moveTo>
                  <a:pt x="0" y="0"/>
                </a:moveTo>
                <a:lnTo>
                  <a:pt x="829617" y="0"/>
                </a:lnTo>
                <a:lnTo>
                  <a:pt x="829617" y="820566"/>
                </a:lnTo>
                <a:lnTo>
                  <a:pt x="0" y="8205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5400000">
            <a:off x="11845925" y="9269142"/>
            <a:ext cx="1987785" cy="1966101"/>
          </a:xfrm>
          <a:custGeom>
            <a:avLst/>
            <a:gdLst/>
            <a:ahLst/>
            <a:cxnLst/>
            <a:rect r="r" b="b" t="t" l="l"/>
            <a:pathLst>
              <a:path h="1966101" w="1987785">
                <a:moveTo>
                  <a:pt x="0" y="0"/>
                </a:moveTo>
                <a:lnTo>
                  <a:pt x="1987785" y="0"/>
                </a:lnTo>
                <a:lnTo>
                  <a:pt x="1987785" y="1966101"/>
                </a:lnTo>
                <a:lnTo>
                  <a:pt x="0" y="196610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3260263" y="9258300"/>
            <a:ext cx="4469372" cy="4603286"/>
          </a:xfrm>
          <a:custGeom>
            <a:avLst/>
            <a:gdLst/>
            <a:ahLst/>
            <a:cxnLst/>
            <a:rect r="r" b="b" t="t" l="l"/>
            <a:pathLst>
              <a:path h="4603286" w="4469372">
                <a:moveTo>
                  <a:pt x="0" y="0"/>
                </a:moveTo>
                <a:lnTo>
                  <a:pt x="4469372" y="0"/>
                </a:lnTo>
                <a:lnTo>
                  <a:pt x="4469372" y="4603286"/>
                </a:lnTo>
                <a:lnTo>
                  <a:pt x="0" y="460328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5003348" y="1269242"/>
            <a:ext cx="7541831" cy="7782377"/>
          </a:xfrm>
          <a:custGeom>
            <a:avLst/>
            <a:gdLst/>
            <a:ahLst/>
            <a:cxnLst/>
            <a:rect r="r" b="b" t="t" l="l"/>
            <a:pathLst>
              <a:path h="7782377" w="7541831">
                <a:moveTo>
                  <a:pt x="0" y="0"/>
                </a:moveTo>
                <a:lnTo>
                  <a:pt x="7541831" y="0"/>
                </a:lnTo>
                <a:lnTo>
                  <a:pt x="7541831" y="7782377"/>
                </a:lnTo>
                <a:lnTo>
                  <a:pt x="0" y="778237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5945553" y="4243534"/>
            <a:ext cx="5911214" cy="25676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365"/>
              </a:lnSpc>
            </a:pPr>
            <a:r>
              <a:rPr lang="en-US" sz="7404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Components</a:t>
            </a:r>
          </a:p>
          <a:p>
            <a:pPr algn="ctr">
              <a:lnSpc>
                <a:spcPts val="10365"/>
              </a:lnSpc>
            </a:pPr>
            <a:r>
              <a:rPr lang="en-US" sz="7404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of NHM</a:t>
            </a:r>
          </a:p>
        </p:txBody>
      </p:sp>
      <p:sp>
        <p:nvSpPr>
          <p:cNvPr name="Freeform 10" id="10"/>
          <p:cNvSpPr/>
          <p:nvPr/>
        </p:nvSpPr>
        <p:spPr>
          <a:xfrm flipH="false" flipV="true" rot="0">
            <a:off x="579558" y="6266645"/>
            <a:ext cx="5301048" cy="1089124"/>
          </a:xfrm>
          <a:custGeom>
            <a:avLst/>
            <a:gdLst/>
            <a:ahLst/>
            <a:cxnLst/>
            <a:rect r="r" b="b" t="t" l="l"/>
            <a:pathLst>
              <a:path h="1089124" w="5301048">
                <a:moveTo>
                  <a:pt x="0" y="1089125"/>
                </a:moveTo>
                <a:lnTo>
                  <a:pt x="5301048" y="1089125"/>
                </a:lnTo>
                <a:lnTo>
                  <a:pt x="5301048" y="0"/>
                </a:lnTo>
                <a:lnTo>
                  <a:pt x="0" y="0"/>
                </a:lnTo>
                <a:lnTo>
                  <a:pt x="0" y="1089125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401771" y="678555"/>
            <a:ext cx="6627490" cy="1361648"/>
          </a:xfrm>
          <a:custGeom>
            <a:avLst/>
            <a:gdLst/>
            <a:ahLst/>
            <a:cxnLst/>
            <a:rect r="r" b="b" t="t" l="l"/>
            <a:pathLst>
              <a:path h="1361648" w="6627490">
                <a:moveTo>
                  <a:pt x="0" y="0"/>
                </a:moveTo>
                <a:lnTo>
                  <a:pt x="6627490" y="0"/>
                </a:lnTo>
                <a:lnTo>
                  <a:pt x="6627490" y="1361648"/>
                </a:lnTo>
                <a:lnTo>
                  <a:pt x="0" y="136164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0" y="8054517"/>
            <a:ext cx="7311531" cy="1502187"/>
          </a:xfrm>
          <a:custGeom>
            <a:avLst/>
            <a:gdLst/>
            <a:ahLst/>
            <a:cxnLst/>
            <a:rect r="r" b="b" t="t" l="l"/>
            <a:pathLst>
              <a:path h="1502187" w="7311531">
                <a:moveTo>
                  <a:pt x="0" y="0"/>
                </a:moveTo>
                <a:lnTo>
                  <a:pt x="7311531" y="0"/>
                </a:lnTo>
                <a:lnTo>
                  <a:pt x="7311531" y="1502187"/>
                </a:lnTo>
                <a:lnTo>
                  <a:pt x="0" y="150218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2094892" y="4615869"/>
            <a:ext cx="6627490" cy="1361648"/>
          </a:xfrm>
          <a:custGeom>
            <a:avLst/>
            <a:gdLst/>
            <a:ahLst/>
            <a:cxnLst/>
            <a:rect r="r" b="b" t="t" l="l"/>
            <a:pathLst>
              <a:path h="1361648" w="6627490">
                <a:moveTo>
                  <a:pt x="0" y="0"/>
                </a:moveTo>
                <a:lnTo>
                  <a:pt x="6627491" y="0"/>
                </a:lnTo>
                <a:lnTo>
                  <a:pt x="6627491" y="1361648"/>
                </a:lnTo>
                <a:lnTo>
                  <a:pt x="0" y="136164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0943441" y="8227368"/>
            <a:ext cx="7173180" cy="1473762"/>
          </a:xfrm>
          <a:custGeom>
            <a:avLst/>
            <a:gdLst/>
            <a:ahLst/>
            <a:cxnLst/>
            <a:rect r="r" b="b" t="t" l="l"/>
            <a:pathLst>
              <a:path h="1473762" w="7173180">
                <a:moveTo>
                  <a:pt x="0" y="0"/>
                </a:moveTo>
                <a:lnTo>
                  <a:pt x="7173179" y="0"/>
                </a:lnTo>
                <a:lnTo>
                  <a:pt x="7173179" y="1473762"/>
                </a:lnTo>
                <a:lnTo>
                  <a:pt x="0" y="147376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10918740" y="678555"/>
            <a:ext cx="7369260" cy="1514048"/>
          </a:xfrm>
          <a:custGeom>
            <a:avLst/>
            <a:gdLst/>
            <a:ahLst/>
            <a:cxnLst/>
            <a:rect r="r" b="b" t="t" l="l"/>
            <a:pathLst>
              <a:path h="1514048" w="7369260">
                <a:moveTo>
                  <a:pt x="0" y="0"/>
                </a:moveTo>
                <a:lnTo>
                  <a:pt x="7369260" y="0"/>
                </a:lnTo>
                <a:lnTo>
                  <a:pt x="7369260" y="1514048"/>
                </a:lnTo>
                <a:lnTo>
                  <a:pt x="0" y="151404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579558" y="1021933"/>
            <a:ext cx="6271915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National Rural Health Mission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68434" y="6187638"/>
            <a:ext cx="4934384" cy="1180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National Health Programs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401771" y="8284622"/>
            <a:ext cx="6627490" cy="1180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National Urban Health Mission(NUHM)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1266319" y="883129"/>
            <a:ext cx="6674101" cy="10642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40"/>
              </a:lnSpc>
            </a:pPr>
            <a:r>
              <a:rPr lang="en-US" sz="3100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Ayushman Bharat- Pradhan Mantri Jan Arogya Yojana(PMJAY)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0637924" y="8350204"/>
            <a:ext cx="7650076" cy="1206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99"/>
              </a:lnSpc>
            </a:pPr>
            <a:r>
              <a:rPr lang="en-US" sz="349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Rashtriya Swathya Bima Yojana(RSBY)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2285392" y="4973160"/>
            <a:ext cx="6028432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Janani Suraksha Yojana(JSY)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071952" y="6199970"/>
            <a:ext cx="9525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</a:p>
        </p:txBody>
      </p:sp>
      <p:sp>
        <p:nvSpPr>
          <p:cNvPr name="Freeform 23" id="23"/>
          <p:cNvSpPr/>
          <p:nvPr/>
        </p:nvSpPr>
        <p:spPr>
          <a:xfrm flipH="false" flipV="false" rot="0">
            <a:off x="15528" y="2673051"/>
            <a:ext cx="6489470" cy="1333291"/>
          </a:xfrm>
          <a:custGeom>
            <a:avLst/>
            <a:gdLst/>
            <a:ahLst/>
            <a:cxnLst/>
            <a:rect r="r" b="b" t="t" l="l"/>
            <a:pathLst>
              <a:path h="1333291" w="6489470">
                <a:moveTo>
                  <a:pt x="0" y="0"/>
                </a:moveTo>
                <a:lnTo>
                  <a:pt x="6489470" y="0"/>
                </a:lnTo>
                <a:lnTo>
                  <a:pt x="6489470" y="1333291"/>
                </a:lnTo>
                <a:lnTo>
                  <a:pt x="0" y="133329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4" id="24"/>
          <p:cNvSpPr txBox="true"/>
          <p:nvPr/>
        </p:nvSpPr>
        <p:spPr>
          <a:xfrm rot="0">
            <a:off x="0" y="2636928"/>
            <a:ext cx="6520526" cy="1180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</a:t>
            </a:r>
            <a:r>
              <a:rPr lang="en-US" b="true" sz="339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ational Disease Control Programs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5EE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100975" y="455092"/>
            <a:ext cx="11795808" cy="10674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00"/>
              </a:lnSpc>
            </a:pPr>
            <a:r>
              <a:rPr lang="en-US" sz="7900">
                <a:solidFill>
                  <a:srgbClr val="414370"/>
                </a:solidFill>
                <a:latin typeface="Lilita One"/>
                <a:ea typeface="Lilita One"/>
                <a:cs typeface="Lilita One"/>
                <a:sym typeface="Lilita One"/>
              </a:rPr>
              <a:t>KEY FEATURES OF NHM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1308448">
            <a:off x="15437698" y="-649539"/>
            <a:ext cx="5700605" cy="4114800"/>
          </a:xfrm>
          <a:custGeom>
            <a:avLst/>
            <a:gdLst/>
            <a:ahLst/>
            <a:cxnLst/>
            <a:rect r="r" b="b" t="t" l="l"/>
            <a:pathLst>
              <a:path h="4114800" w="5700605">
                <a:moveTo>
                  <a:pt x="0" y="0"/>
                </a:moveTo>
                <a:lnTo>
                  <a:pt x="5700604" y="0"/>
                </a:lnTo>
                <a:lnTo>
                  <a:pt x="570060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1308448">
            <a:off x="-3315360" y="7911663"/>
            <a:ext cx="5700605" cy="4114800"/>
          </a:xfrm>
          <a:custGeom>
            <a:avLst/>
            <a:gdLst/>
            <a:ahLst/>
            <a:cxnLst/>
            <a:rect r="r" b="b" t="t" l="l"/>
            <a:pathLst>
              <a:path h="4114800" w="5700605">
                <a:moveTo>
                  <a:pt x="0" y="0"/>
                </a:moveTo>
                <a:lnTo>
                  <a:pt x="5700604" y="0"/>
                </a:lnTo>
                <a:lnTo>
                  <a:pt x="570060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640084" y="6153016"/>
            <a:ext cx="856366" cy="847024"/>
          </a:xfrm>
          <a:custGeom>
            <a:avLst/>
            <a:gdLst/>
            <a:ahLst/>
            <a:cxnLst/>
            <a:rect r="r" b="b" t="t" l="l"/>
            <a:pathLst>
              <a:path h="847024" w="856366">
                <a:moveTo>
                  <a:pt x="0" y="0"/>
                </a:moveTo>
                <a:lnTo>
                  <a:pt x="856367" y="0"/>
                </a:lnTo>
                <a:lnTo>
                  <a:pt x="856367" y="847024"/>
                </a:lnTo>
                <a:lnTo>
                  <a:pt x="0" y="8470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028700" y="1732082"/>
            <a:ext cx="16467595" cy="17926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33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NHM envisages attainment of universal access to equitable, affordable and quality health care services, accountable and responsive to people’s needs.Therefore NHM would seeks to-</a:t>
            </a:r>
          </a:p>
          <a:p>
            <a:pPr algn="l">
              <a:lnSpc>
                <a:spcPts val="4620"/>
              </a:lnSpc>
            </a:pPr>
          </a:p>
        </p:txBody>
      </p:sp>
      <p:grpSp>
        <p:nvGrpSpPr>
          <p:cNvPr name="Group 7" id="7"/>
          <p:cNvGrpSpPr/>
          <p:nvPr/>
        </p:nvGrpSpPr>
        <p:grpSpPr>
          <a:xfrm rot="0">
            <a:off x="2945571" y="4202138"/>
            <a:ext cx="4083080" cy="1882723"/>
            <a:chOff x="0" y="0"/>
            <a:chExt cx="1075379" cy="495861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075379" cy="495861"/>
            </a:xfrm>
            <a:custGeom>
              <a:avLst/>
              <a:gdLst/>
              <a:ahLst/>
              <a:cxnLst/>
              <a:rect r="r" b="b" t="t" l="l"/>
              <a:pathLst>
                <a:path h="495861" w="1075379">
                  <a:moveTo>
                    <a:pt x="96701" y="0"/>
                  </a:moveTo>
                  <a:lnTo>
                    <a:pt x="978678" y="0"/>
                  </a:lnTo>
                  <a:cubicBezTo>
                    <a:pt x="1032085" y="0"/>
                    <a:pt x="1075379" y="43295"/>
                    <a:pt x="1075379" y="96701"/>
                  </a:cubicBezTo>
                  <a:lnTo>
                    <a:pt x="1075379" y="399160"/>
                  </a:lnTo>
                  <a:cubicBezTo>
                    <a:pt x="1075379" y="424807"/>
                    <a:pt x="1065191" y="449403"/>
                    <a:pt x="1047056" y="467538"/>
                  </a:cubicBezTo>
                  <a:cubicBezTo>
                    <a:pt x="1028921" y="485673"/>
                    <a:pt x="1004325" y="495861"/>
                    <a:pt x="978678" y="495861"/>
                  </a:cubicBezTo>
                  <a:lnTo>
                    <a:pt x="96701" y="495861"/>
                  </a:lnTo>
                  <a:cubicBezTo>
                    <a:pt x="43295" y="495861"/>
                    <a:pt x="0" y="452567"/>
                    <a:pt x="0" y="399160"/>
                  </a:cubicBezTo>
                  <a:lnTo>
                    <a:pt x="0" y="96701"/>
                  </a:lnTo>
                  <a:cubicBezTo>
                    <a:pt x="0" y="43295"/>
                    <a:pt x="43295" y="0"/>
                    <a:pt x="96701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1075379" cy="53396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10855243" y="4202138"/>
            <a:ext cx="4248098" cy="1882723"/>
            <a:chOff x="0" y="0"/>
            <a:chExt cx="1118841" cy="495861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118841" cy="495861"/>
            </a:xfrm>
            <a:custGeom>
              <a:avLst/>
              <a:gdLst/>
              <a:ahLst/>
              <a:cxnLst/>
              <a:rect r="r" b="b" t="t" l="l"/>
              <a:pathLst>
                <a:path h="495861" w="1118841">
                  <a:moveTo>
                    <a:pt x="92945" y="0"/>
                  </a:moveTo>
                  <a:lnTo>
                    <a:pt x="1025896" y="0"/>
                  </a:lnTo>
                  <a:cubicBezTo>
                    <a:pt x="1077228" y="0"/>
                    <a:pt x="1118841" y="41613"/>
                    <a:pt x="1118841" y="92945"/>
                  </a:cubicBezTo>
                  <a:lnTo>
                    <a:pt x="1118841" y="402917"/>
                  </a:lnTo>
                  <a:cubicBezTo>
                    <a:pt x="1118841" y="454249"/>
                    <a:pt x="1077228" y="495861"/>
                    <a:pt x="1025896" y="495861"/>
                  </a:cubicBezTo>
                  <a:lnTo>
                    <a:pt x="92945" y="495861"/>
                  </a:lnTo>
                  <a:cubicBezTo>
                    <a:pt x="41613" y="495861"/>
                    <a:pt x="0" y="454249"/>
                    <a:pt x="0" y="402917"/>
                  </a:cubicBezTo>
                  <a:lnTo>
                    <a:pt x="0" y="92945"/>
                  </a:lnTo>
                  <a:cubicBezTo>
                    <a:pt x="0" y="41613"/>
                    <a:pt x="41613" y="0"/>
                    <a:pt x="92945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1118841" cy="53396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2945571" y="6761137"/>
            <a:ext cx="4083080" cy="1882723"/>
            <a:chOff x="0" y="0"/>
            <a:chExt cx="1075379" cy="495861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075379" cy="495861"/>
            </a:xfrm>
            <a:custGeom>
              <a:avLst/>
              <a:gdLst/>
              <a:ahLst/>
              <a:cxnLst/>
              <a:rect r="r" b="b" t="t" l="l"/>
              <a:pathLst>
                <a:path h="495861" w="1075379">
                  <a:moveTo>
                    <a:pt x="96701" y="0"/>
                  </a:moveTo>
                  <a:lnTo>
                    <a:pt x="978678" y="0"/>
                  </a:lnTo>
                  <a:cubicBezTo>
                    <a:pt x="1032085" y="0"/>
                    <a:pt x="1075379" y="43295"/>
                    <a:pt x="1075379" y="96701"/>
                  </a:cubicBezTo>
                  <a:lnTo>
                    <a:pt x="1075379" y="399160"/>
                  </a:lnTo>
                  <a:cubicBezTo>
                    <a:pt x="1075379" y="424807"/>
                    <a:pt x="1065191" y="449403"/>
                    <a:pt x="1047056" y="467538"/>
                  </a:cubicBezTo>
                  <a:cubicBezTo>
                    <a:pt x="1028921" y="485673"/>
                    <a:pt x="1004325" y="495861"/>
                    <a:pt x="978678" y="495861"/>
                  </a:cubicBezTo>
                  <a:lnTo>
                    <a:pt x="96701" y="495861"/>
                  </a:lnTo>
                  <a:cubicBezTo>
                    <a:pt x="43295" y="495861"/>
                    <a:pt x="0" y="452567"/>
                    <a:pt x="0" y="399160"/>
                  </a:cubicBezTo>
                  <a:lnTo>
                    <a:pt x="0" y="96701"/>
                  </a:lnTo>
                  <a:cubicBezTo>
                    <a:pt x="0" y="43295"/>
                    <a:pt x="43295" y="0"/>
                    <a:pt x="96701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38100"/>
              <a:ext cx="1075379" cy="53396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10855243" y="7000040"/>
            <a:ext cx="4083080" cy="1882723"/>
            <a:chOff x="0" y="0"/>
            <a:chExt cx="1075379" cy="495861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075379" cy="495861"/>
            </a:xfrm>
            <a:custGeom>
              <a:avLst/>
              <a:gdLst/>
              <a:ahLst/>
              <a:cxnLst/>
              <a:rect r="r" b="b" t="t" l="l"/>
              <a:pathLst>
                <a:path h="495861" w="1075379">
                  <a:moveTo>
                    <a:pt x="96701" y="0"/>
                  </a:moveTo>
                  <a:lnTo>
                    <a:pt x="978678" y="0"/>
                  </a:lnTo>
                  <a:cubicBezTo>
                    <a:pt x="1032085" y="0"/>
                    <a:pt x="1075379" y="43295"/>
                    <a:pt x="1075379" y="96701"/>
                  </a:cubicBezTo>
                  <a:lnTo>
                    <a:pt x="1075379" y="399160"/>
                  </a:lnTo>
                  <a:cubicBezTo>
                    <a:pt x="1075379" y="424807"/>
                    <a:pt x="1065191" y="449403"/>
                    <a:pt x="1047056" y="467538"/>
                  </a:cubicBezTo>
                  <a:cubicBezTo>
                    <a:pt x="1028921" y="485673"/>
                    <a:pt x="1004325" y="495861"/>
                    <a:pt x="978678" y="495861"/>
                  </a:cubicBezTo>
                  <a:lnTo>
                    <a:pt x="96701" y="495861"/>
                  </a:lnTo>
                  <a:cubicBezTo>
                    <a:pt x="43295" y="495861"/>
                    <a:pt x="0" y="452567"/>
                    <a:pt x="0" y="399160"/>
                  </a:cubicBezTo>
                  <a:lnTo>
                    <a:pt x="0" y="96701"/>
                  </a:lnTo>
                  <a:cubicBezTo>
                    <a:pt x="0" y="43295"/>
                    <a:pt x="43295" y="0"/>
                    <a:pt x="96701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38100"/>
              <a:ext cx="1075379" cy="53396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9" id="19"/>
          <p:cNvSpPr txBox="true"/>
          <p:nvPr/>
        </p:nvSpPr>
        <p:spPr>
          <a:xfrm rot="0">
            <a:off x="2496451" y="6789368"/>
            <a:ext cx="5068215" cy="15055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40"/>
              </a:lnSpc>
            </a:pPr>
            <a:r>
              <a:rPr lang="en-US" sz="4100" b="true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Health System Strengthening 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0505830" y="7138275"/>
            <a:ext cx="4371542" cy="15055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40"/>
              </a:lnSpc>
            </a:pPr>
            <a:r>
              <a:rPr lang="en-US" sz="4100" b="true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Program Management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945571" y="4309157"/>
            <a:ext cx="4178471" cy="15055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40"/>
              </a:lnSpc>
            </a:pPr>
            <a:r>
              <a:rPr lang="en-US" sz="4100" b="true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Range and Delivery Services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1970231" y="4671107"/>
            <a:ext cx="1442740" cy="7816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40"/>
              </a:lnSpc>
            </a:pPr>
            <a:r>
              <a:rPr lang="en-US" sz="4100" b="true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Equity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5EE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4423" y="133350"/>
            <a:ext cx="11795808" cy="10674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00"/>
              </a:lnSpc>
            </a:pPr>
            <a:r>
              <a:rPr lang="en-US" sz="7900">
                <a:solidFill>
                  <a:srgbClr val="414370"/>
                </a:solidFill>
                <a:latin typeface="Lilita One"/>
                <a:ea typeface="Lilita One"/>
                <a:cs typeface="Lilita One"/>
                <a:sym typeface="Lilita One"/>
              </a:rPr>
              <a:t>KEY FEATURES OF NHM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1308448">
            <a:off x="15437698" y="-649539"/>
            <a:ext cx="5700605" cy="4114800"/>
          </a:xfrm>
          <a:custGeom>
            <a:avLst/>
            <a:gdLst/>
            <a:ahLst/>
            <a:cxnLst/>
            <a:rect r="r" b="b" t="t" l="l"/>
            <a:pathLst>
              <a:path h="4114800" w="5700605">
                <a:moveTo>
                  <a:pt x="0" y="0"/>
                </a:moveTo>
                <a:lnTo>
                  <a:pt x="5700604" y="0"/>
                </a:lnTo>
                <a:lnTo>
                  <a:pt x="570060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1308448">
            <a:off x="-3315360" y="7911663"/>
            <a:ext cx="5700605" cy="4114800"/>
          </a:xfrm>
          <a:custGeom>
            <a:avLst/>
            <a:gdLst/>
            <a:ahLst/>
            <a:cxnLst/>
            <a:rect r="r" b="b" t="t" l="l"/>
            <a:pathLst>
              <a:path h="4114800" w="5700605">
                <a:moveTo>
                  <a:pt x="0" y="0"/>
                </a:moveTo>
                <a:lnTo>
                  <a:pt x="5700604" y="0"/>
                </a:lnTo>
                <a:lnTo>
                  <a:pt x="570060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640084" y="6153016"/>
            <a:ext cx="856366" cy="847024"/>
          </a:xfrm>
          <a:custGeom>
            <a:avLst/>
            <a:gdLst/>
            <a:ahLst/>
            <a:cxnLst/>
            <a:rect r="r" b="b" t="t" l="l"/>
            <a:pathLst>
              <a:path h="847024" w="856366">
                <a:moveTo>
                  <a:pt x="0" y="0"/>
                </a:moveTo>
                <a:lnTo>
                  <a:pt x="856367" y="0"/>
                </a:lnTo>
                <a:lnTo>
                  <a:pt x="856367" y="847024"/>
                </a:lnTo>
                <a:lnTo>
                  <a:pt x="0" y="8470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454911" y="1407861"/>
            <a:ext cx="2490660" cy="2337091"/>
            <a:chOff x="0" y="0"/>
            <a:chExt cx="655976" cy="61553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655976" cy="615530"/>
            </a:xfrm>
            <a:custGeom>
              <a:avLst/>
              <a:gdLst/>
              <a:ahLst/>
              <a:cxnLst/>
              <a:rect r="r" b="b" t="t" l="l"/>
              <a:pathLst>
                <a:path h="615530" w="655976">
                  <a:moveTo>
                    <a:pt x="158527" y="0"/>
                  </a:moveTo>
                  <a:lnTo>
                    <a:pt x="497449" y="0"/>
                  </a:lnTo>
                  <a:cubicBezTo>
                    <a:pt x="585001" y="0"/>
                    <a:pt x="655976" y="70975"/>
                    <a:pt x="655976" y="158527"/>
                  </a:cubicBezTo>
                  <a:lnTo>
                    <a:pt x="655976" y="457003"/>
                  </a:lnTo>
                  <a:cubicBezTo>
                    <a:pt x="655976" y="544555"/>
                    <a:pt x="585001" y="615530"/>
                    <a:pt x="497449" y="615530"/>
                  </a:cubicBezTo>
                  <a:lnTo>
                    <a:pt x="158527" y="615530"/>
                  </a:lnTo>
                  <a:cubicBezTo>
                    <a:pt x="70975" y="615530"/>
                    <a:pt x="0" y="544555"/>
                    <a:pt x="0" y="457003"/>
                  </a:cubicBezTo>
                  <a:lnTo>
                    <a:pt x="0" y="158527"/>
                  </a:lnTo>
                  <a:cubicBezTo>
                    <a:pt x="0" y="70975"/>
                    <a:pt x="70975" y="0"/>
                    <a:pt x="158527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655976" cy="6536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454911" y="5211655"/>
            <a:ext cx="2219440" cy="1882723"/>
            <a:chOff x="0" y="0"/>
            <a:chExt cx="584544" cy="495861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584544" cy="495861"/>
            </a:xfrm>
            <a:custGeom>
              <a:avLst/>
              <a:gdLst/>
              <a:ahLst/>
              <a:cxnLst/>
              <a:rect r="r" b="b" t="t" l="l"/>
              <a:pathLst>
                <a:path h="495861" w="584544">
                  <a:moveTo>
                    <a:pt x="177900" y="0"/>
                  </a:moveTo>
                  <a:lnTo>
                    <a:pt x="406644" y="0"/>
                  </a:lnTo>
                  <a:cubicBezTo>
                    <a:pt x="453826" y="0"/>
                    <a:pt x="499075" y="18743"/>
                    <a:pt x="532438" y="52106"/>
                  </a:cubicBezTo>
                  <a:cubicBezTo>
                    <a:pt x="565801" y="85468"/>
                    <a:pt x="584544" y="130718"/>
                    <a:pt x="584544" y="177900"/>
                  </a:cubicBezTo>
                  <a:lnTo>
                    <a:pt x="584544" y="317961"/>
                  </a:lnTo>
                  <a:cubicBezTo>
                    <a:pt x="584544" y="365143"/>
                    <a:pt x="565801" y="410393"/>
                    <a:pt x="532438" y="443756"/>
                  </a:cubicBezTo>
                  <a:cubicBezTo>
                    <a:pt x="499075" y="477118"/>
                    <a:pt x="453826" y="495861"/>
                    <a:pt x="406644" y="495861"/>
                  </a:cubicBezTo>
                  <a:lnTo>
                    <a:pt x="177900" y="495861"/>
                  </a:lnTo>
                  <a:cubicBezTo>
                    <a:pt x="130718" y="495861"/>
                    <a:pt x="85468" y="477118"/>
                    <a:pt x="52106" y="443756"/>
                  </a:cubicBezTo>
                  <a:cubicBezTo>
                    <a:pt x="18743" y="410393"/>
                    <a:pt x="0" y="365143"/>
                    <a:pt x="0" y="317961"/>
                  </a:cubicBezTo>
                  <a:lnTo>
                    <a:pt x="0" y="177900"/>
                  </a:lnTo>
                  <a:cubicBezTo>
                    <a:pt x="0" y="130718"/>
                    <a:pt x="18743" y="85468"/>
                    <a:pt x="52106" y="52106"/>
                  </a:cubicBezTo>
                  <a:cubicBezTo>
                    <a:pt x="85468" y="18743"/>
                    <a:pt x="130718" y="0"/>
                    <a:pt x="1779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38100"/>
              <a:ext cx="584544" cy="53396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359520" y="1515468"/>
            <a:ext cx="2586051" cy="22294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40"/>
              </a:lnSpc>
            </a:pPr>
            <a:r>
              <a:rPr lang="en-US" sz="4100" b="true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Range and Delivery Services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843261" y="5681212"/>
            <a:ext cx="1442740" cy="7816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40"/>
              </a:lnSpc>
            </a:pPr>
            <a:r>
              <a:rPr lang="en-US" sz="4100" b="true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Equity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945571" y="1553568"/>
            <a:ext cx="15342429" cy="43786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47702" indent="-323851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 coverage for RMNCH+A and desease programs.</a:t>
            </a:r>
          </a:p>
          <a:p>
            <a:pPr algn="l" marL="647702" indent="-323851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Focus on quality of life for women and children.</a:t>
            </a:r>
          </a:p>
          <a:p>
            <a:pPr algn="l" marL="647702" indent="-323851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Integrated primary to teritary care with strong referral systems.</a:t>
            </a:r>
          </a:p>
          <a:p>
            <a:pPr algn="l" marL="647702" indent="-323851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Strengthened care in urban slums and unreserved areas.</a:t>
            </a:r>
          </a:p>
          <a:p>
            <a:pPr algn="l" marL="647702" indent="-323851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Address non-communicable diseases and undernutrition through inter-sectoral convergence.</a:t>
            </a: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 marL="647702" indent="-323851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Prioritized support to vulnerable and remote regions.</a:t>
            </a:r>
          </a:p>
          <a:p>
            <a:pPr algn="l" marL="647702" indent="-323851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Reduce health disparitiesbase based on gender, caste  and poverty</a:t>
            </a:r>
          </a:p>
          <a:p>
            <a:pPr algn="l" marL="647702" indent="-323851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Incentives to address workforce shortages in underserved areas.</a:t>
            </a:r>
          </a:p>
          <a:p>
            <a:pPr algn="l" marL="647702" indent="-323851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promote cashless services to reduce out of pocket health expenses.</a:t>
            </a: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  <a:p>
            <a:pPr algn="l">
              <a:lnSpc>
                <a:spcPts val="4200"/>
              </a:lnSpc>
            </a:pP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5EE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4423" y="340421"/>
            <a:ext cx="11795808" cy="10674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00"/>
              </a:lnSpc>
            </a:pPr>
            <a:r>
              <a:rPr lang="en-US" sz="7900">
                <a:solidFill>
                  <a:srgbClr val="414370"/>
                </a:solidFill>
                <a:latin typeface="Lilita One"/>
                <a:ea typeface="Lilita One"/>
                <a:cs typeface="Lilita One"/>
                <a:sym typeface="Lilita One"/>
              </a:rPr>
              <a:t>KEY FEATURES OF NHM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1308448">
            <a:off x="15437698" y="-649539"/>
            <a:ext cx="5700605" cy="4114800"/>
          </a:xfrm>
          <a:custGeom>
            <a:avLst/>
            <a:gdLst/>
            <a:ahLst/>
            <a:cxnLst/>
            <a:rect r="r" b="b" t="t" l="l"/>
            <a:pathLst>
              <a:path h="4114800" w="5700605">
                <a:moveTo>
                  <a:pt x="0" y="0"/>
                </a:moveTo>
                <a:lnTo>
                  <a:pt x="5700604" y="0"/>
                </a:lnTo>
                <a:lnTo>
                  <a:pt x="570060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1308448">
            <a:off x="-3315360" y="7911663"/>
            <a:ext cx="5700605" cy="4114800"/>
          </a:xfrm>
          <a:custGeom>
            <a:avLst/>
            <a:gdLst/>
            <a:ahLst/>
            <a:cxnLst/>
            <a:rect r="r" b="b" t="t" l="l"/>
            <a:pathLst>
              <a:path h="4114800" w="5700605">
                <a:moveTo>
                  <a:pt x="0" y="0"/>
                </a:moveTo>
                <a:lnTo>
                  <a:pt x="5700604" y="0"/>
                </a:lnTo>
                <a:lnTo>
                  <a:pt x="570060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640084" y="6153016"/>
            <a:ext cx="856366" cy="847024"/>
          </a:xfrm>
          <a:custGeom>
            <a:avLst/>
            <a:gdLst/>
            <a:ahLst/>
            <a:cxnLst/>
            <a:rect r="r" b="b" t="t" l="l"/>
            <a:pathLst>
              <a:path h="847024" w="856366">
                <a:moveTo>
                  <a:pt x="0" y="0"/>
                </a:moveTo>
                <a:lnTo>
                  <a:pt x="856367" y="0"/>
                </a:lnTo>
                <a:lnTo>
                  <a:pt x="856367" y="847024"/>
                </a:lnTo>
                <a:lnTo>
                  <a:pt x="0" y="8470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201853" y="1512837"/>
            <a:ext cx="4083080" cy="1882723"/>
            <a:chOff x="0" y="0"/>
            <a:chExt cx="1075379" cy="49586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075379" cy="495861"/>
            </a:xfrm>
            <a:custGeom>
              <a:avLst/>
              <a:gdLst/>
              <a:ahLst/>
              <a:cxnLst/>
              <a:rect r="r" b="b" t="t" l="l"/>
              <a:pathLst>
                <a:path h="495861" w="1075379">
                  <a:moveTo>
                    <a:pt x="96701" y="0"/>
                  </a:moveTo>
                  <a:lnTo>
                    <a:pt x="978678" y="0"/>
                  </a:lnTo>
                  <a:cubicBezTo>
                    <a:pt x="1032085" y="0"/>
                    <a:pt x="1075379" y="43295"/>
                    <a:pt x="1075379" y="96701"/>
                  </a:cubicBezTo>
                  <a:lnTo>
                    <a:pt x="1075379" y="399160"/>
                  </a:lnTo>
                  <a:cubicBezTo>
                    <a:pt x="1075379" y="424807"/>
                    <a:pt x="1065191" y="449403"/>
                    <a:pt x="1047056" y="467538"/>
                  </a:cubicBezTo>
                  <a:cubicBezTo>
                    <a:pt x="1028921" y="485673"/>
                    <a:pt x="1004325" y="495861"/>
                    <a:pt x="978678" y="495861"/>
                  </a:cubicBezTo>
                  <a:lnTo>
                    <a:pt x="96701" y="495861"/>
                  </a:lnTo>
                  <a:cubicBezTo>
                    <a:pt x="43295" y="495861"/>
                    <a:pt x="0" y="452567"/>
                    <a:pt x="0" y="399160"/>
                  </a:cubicBezTo>
                  <a:lnTo>
                    <a:pt x="0" y="96701"/>
                  </a:lnTo>
                  <a:cubicBezTo>
                    <a:pt x="0" y="43295"/>
                    <a:pt x="43295" y="0"/>
                    <a:pt x="96701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1075379" cy="53396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174423" y="5896534"/>
            <a:ext cx="4083080" cy="1882723"/>
            <a:chOff x="0" y="0"/>
            <a:chExt cx="1075379" cy="495861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075379" cy="495861"/>
            </a:xfrm>
            <a:custGeom>
              <a:avLst/>
              <a:gdLst/>
              <a:ahLst/>
              <a:cxnLst/>
              <a:rect r="r" b="b" t="t" l="l"/>
              <a:pathLst>
                <a:path h="495861" w="1075379">
                  <a:moveTo>
                    <a:pt x="96701" y="0"/>
                  </a:moveTo>
                  <a:lnTo>
                    <a:pt x="978678" y="0"/>
                  </a:lnTo>
                  <a:cubicBezTo>
                    <a:pt x="1032085" y="0"/>
                    <a:pt x="1075379" y="43295"/>
                    <a:pt x="1075379" y="96701"/>
                  </a:cubicBezTo>
                  <a:lnTo>
                    <a:pt x="1075379" y="399160"/>
                  </a:lnTo>
                  <a:cubicBezTo>
                    <a:pt x="1075379" y="424807"/>
                    <a:pt x="1065191" y="449403"/>
                    <a:pt x="1047056" y="467538"/>
                  </a:cubicBezTo>
                  <a:cubicBezTo>
                    <a:pt x="1028921" y="485673"/>
                    <a:pt x="1004325" y="495861"/>
                    <a:pt x="978678" y="495861"/>
                  </a:cubicBezTo>
                  <a:lnTo>
                    <a:pt x="96701" y="495861"/>
                  </a:lnTo>
                  <a:cubicBezTo>
                    <a:pt x="43295" y="495861"/>
                    <a:pt x="0" y="452567"/>
                    <a:pt x="0" y="399160"/>
                  </a:cubicBezTo>
                  <a:lnTo>
                    <a:pt x="0" y="96701"/>
                  </a:lnTo>
                  <a:cubicBezTo>
                    <a:pt x="0" y="43295"/>
                    <a:pt x="43295" y="0"/>
                    <a:pt x="96701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38100"/>
              <a:ext cx="1075379" cy="53396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625250" y="1620444"/>
            <a:ext cx="3236285" cy="15055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40"/>
              </a:lnSpc>
            </a:pPr>
            <a:r>
              <a:rPr lang="en-US" sz="4100" b="true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Health System Strengthening 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-117503" y="5991091"/>
            <a:ext cx="4371542" cy="15055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40"/>
              </a:lnSpc>
            </a:pPr>
            <a:r>
              <a:rPr lang="en-US" sz="4100" b="true">
                <a:solidFill>
                  <a:srgbClr val="41437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Program Management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284933" y="1715694"/>
            <a:ext cx="14003067" cy="8381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Support states in sector-wide reforms and workforce development.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Stengthen public health management and research capacity.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Enhances ASHA roles, quality assurance, and health data systems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promote behavior change and traditional health systems.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develop public-private and NGO partnerships.</a:t>
            </a:r>
          </a:p>
          <a:p>
            <a:pPr algn="l">
              <a:lnSpc>
                <a:spcPts val="4759"/>
              </a:lnSpc>
            </a:pP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Strengthen planning and implementation at all levels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Engage PRIs, ULBs and community groups in governance.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Focus on performance based funding and decentralized planning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Establish District Knowledge Centres for training and data use.</a:t>
            </a:r>
          </a:p>
          <a:p>
            <a:pPr algn="l">
              <a:lnSpc>
                <a:spcPts val="4759"/>
              </a:lnSpc>
            </a:pP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bg>
      <p:bgPr>
        <a:solidFill>
          <a:srgbClr val="E5EE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4423" y="340421"/>
            <a:ext cx="17699530" cy="10674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00"/>
              </a:lnSpc>
            </a:pPr>
            <a:r>
              <a:rPr lang="en-US" sz="7900">
                <a:solidFill>
                  <a:srgbClr val="414370"/>
                </a:solidFill>
                <a:latin typeface="Lilita One"/>
                <a:ea typeface="Lilita One"/>
                <a:cs typeface="Lilita One"/>
                <a:sym typeface="Lilita One"/>
              </a:rPr>
              <a:t>National Rural Health Mission(NRHM)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760136" y="1535384"/>
            <a:ext cx="16767728" cy="1247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NRHM  was launched in 2005 to proviide quitable, affordable, accessible and quality health services to the poorest households in the remotest and rural regions of the country.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760136" y="2982549"/>
            <a:ext cx="3117354" cy="5213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40"/>
              </a:lnSpc>
            </a:pPr>
            <a:r>
              <a:rPr lang="en-US" sz="3100" b="true">
                <a:solidFill>
                  <a:srgbClr val="41437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Vision of NRHM: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760136" y="3703907"/>
            <a:ext cx="17113817" cy="6381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47702" indent="-323851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NRHM seeks to provide effective heacare services to rural population with special focus on 18 states with weak public health indicator or weak infrastructure- Arunachal Pradesh, Assam, Bihar, Chattisgarh, Himachal Pradesh, Jharkhand, J&amp;k, Manipur, Mizoram, Meghalaya, Madhya Pradesh, Nagaland, Orissa, Rajasthan, Sikkim, Tripura, Uttarakhand and Uttar Pradesh.</a:t>
            </a:r>
          </a:p>
          <a:p>
            <a:pPr algn="l" marL="647702" indent="-323851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To raise public spending on health from 0.9% to 2-3% of GDP.</a:t>
            </a:r>
          </a:p>
          <a:p>
            <a:pPr algn="l" marL="647702" indent="-323851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To restructure health system for better fund use and to promote policies that strengthen public health management and service delivery.</a:t>
            </a:r>
          </a:p>
          <a:p>
            <a:pPr algn="l" marL="647702" indent="-323851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T o revitalize local health traditions and AYUSH .</a:t>
            </a:r>
          </a:p>
          <a:p>
            <a:pPr algn="l" marL="647702" indent="-323851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To integrate health concerns with determinants of health like sanitation, hygeine, nutrition,  and safe drinking water.</a:t>
            </a:r>
          </a:p>
          <a:p>
            <a:pPr algn="l">
              <a:lnSpc>
                <a:spcPts val="4200"/>
              </a:lnSpc>
            </a:pP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bg>
      <p:bgPr>
        <a:solidFill>
          <a:srgbClr val="E5EE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4423" y="340421"/>
            <a:ext cx="17699530" cy="10674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00"/>
              </a:lnSpc>
            </a:pPr>
            <a:r>
              <a:rPr lang="en-US" sz="7900">
                <a:solidFill>
                  <a:srgbClr val="414370"/>
                </a:solidFill>
                <a:latin typeface="Lilita One"/>
                <a:ea typeface="Lilita One"/>
                <a:cs typeface="Lilita One"/>
                <a:sym typeface="Lilita One"/>
              </a:rPr>
              <a:t>National Urban Health Mission(NUHM)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760136" y="1535384"/>
            <a:ext cx="16767728" cy="1247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4143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NUHM  was launched in 2013 to provide primary healthcare for poor in cities and towns with a population over 50,000.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742574" y="2982549"/>
            <a:ext cx="3152477" cy="5213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40"/>
              </a:lnSpc>
            </a:pPr>
            <a:r>
              <a:rPr lang="en-US" sz="3100" b="true">
                <a:solidFill>
                  <a:srgbClr val="41437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Vision of NUHM: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0" y="3694382"/>
            <a:ext cx="17873953" cy="41808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NUHM focus on urban poor population living in listed and unlisted slums.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It focus on vulnerable pupulation such as homeless, rag-pickers, street children, rickshaw pullers, construction and brick and lime kiln workers, sex workerss, and other temporary migrants. 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Focuses on public health trust on sanitation, clean drinking water, vector control, etc.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414370"/>
                </a:solidFill>
                <a:latin typeface="Canva Sans"/>
                <a:ea typeface="Canva Sans"/>
                <a:cs typeface="Canva Sans"/>
                <a:sym typeface="Canva Sans"/>
              </a:rPr>
              <a:t>To strengthen public health capacity of urban local bodies=-0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DAGkn8QkC7I</dc:identifier>
  <dcterms:modified xsi:type="dcterms:W3CDTF">2011-08-01T06:04:30Z</dcterms:modified>
  <cp:revision>1</cp:revision>
  <dc:title>Copy of Blue Illustration Health &amp; Wellness Presentation</dc:title>
</cp:coreProperties>
</file>