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18288000" cy="10287000"/>
  <p:notesSz cx="6858000" cy="9144000"/>
  <p:embeddedFontLst>
    <p:embeddedFont>
      <p:font typeface="Moontime" charset="1" panose="00000000000000000000"/>
      <p:regular r:id="rId18"/>
    </p:embeddedFont>
    <p:embeddedFont>
      <p:font typeface="Glacial Indifference" charset="1" panose="00000000000000000000"/>
      <p:regular r:id="rId19"/>
    </p:embeddedFont>
    <p:embeddedFont>
      <p:font typeface="Canva Sans Bold" charset="1" panose="020B0803030501040103"/>
      <p:regular r:id="rId20"/>
    </p:embeddedFont>
    <p:embeddedFont>
      <p:font typeface="Canva Sans" charset="1" panose="020B0503030501040103"/>
      <p:regular r:id="rId21"/>
    </p:embeddedFont>
    <p:embeddedFont>
      <p:font typeface="Glacial Indifference Bold" charset="1" panose="00000800000000000000"/>
      <p:regular r:id="rId22"/>
    </p:embeddedFont>
    <p:embeddedFont>
      <p:font typeface="Times New Roman" charset="1" panose="02030502070405020303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6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15.png" Type="http://schemas.openxmlformats.org/officeDocument/2006/relationships/image"/><Relationship Id="rId5" Target="../media/image16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Relationship Id="rId6" Target="../media/image27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12.png" Type="http://schemas.openxmlformats.org/officeDocument/2006/relationships/image"/><Relationship Id="rId5" Target="../media/image13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15.png" Type="http://schemas.openxmlformats.org/officeDocument/2006/relationships/image"/><Relationship Id="rId5" Target="../media/image16.svg" Type="http://schemas.openxmlformats.org/officeDocument/2006/relationships/image"/><Relationship Id="rId6" Target="../media/image17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15.png" Type="http://schemas.openxmlformats.org/officeDocument/2006/relationships/image"/><Relationship Id="rId5" Target="../media/image16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15.png" Type="http://schemas.openxmlformats.org/officeDocument/2006/relationships/image"/><Relationship Id="rId5" Target="../media/image16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12.png" Type="http://schemas.openxmlformats.org/officeDocument/2006/relationships/image"/><Relationship Id="rId5" Target="../media/image13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Relationship Id="rId3" Target="../media/image19.svg" Type="http://schemas.openxmlformats.org/officeDocument/2006/relationships/image"/><Relationship Id="rId4" Target="../media/image20.png" Type="http://schemas.openxmlformats.org/officeDocument/2006/relationships/image"/><Relationship Id="rId5" Target="../media/image21.svg" Type="http://schemas.openxmlformats.org/officeDocument/2006/relationships/image"/><Relationship Id="rId6" Target="../media/image22.png" Type="http://schemas.openxmlformats.org/officeDocument/2006/relationships/image"/><Relationship Id="rId7" Target="../media/image23.svg" Type="http://schemas.openxmlformats.org/officeDocument/2006/relationships/image"/><Relationship Id="rId8" Target="../media/image24.png" Type="http://schemas.openxmlformats.org/officeDocument/2006/relationships/image"/><Relationship Id="rId9" Target="../media/image25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A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961255" y="-2017079"/>
            <a:ext cx="13902753" cy="13381400"/>
          </a:xfrm>
          <a:custGeom>
            <a:avLst/>
            <a:gdLst/>
            <a:ahLst/>
            <a:cxnLst/>
            <a:rect r="r" b="b" t="t" l="l"/>
            <a:pathLst>
              <a:path h="13381400" w="13902753">
                <a:moveTo>
                  <a:pt x="0" y="0"/>
                </a:moveTo>
                <a:lnTo>
                  <a:pt x="13902754" y="0"/>
                </a:lnTo>
                <a:lnTo>
                  <a:pt x="13902754" y="13381400"/>
                </a:lnTo>
                <a:lnTo>
                  <a:pt x="0" y="133814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62172" y="-668293"/>
            <a:ext cx="2446436" cy="4114800"/>
          </a:xfrm>
          <a:custGeom>
            <a:avLst/>
            <a:gdLst/>
            <a:ahLst/>
            <a:cxnLst/>
            <a:rect r="r" b="b" t="t" l="l"/>
            <a:pathLst>
              <a:path h="4114800" w="2446436">
                <a:moveTo>
                  <a:pt x="0" y="0"/>
                </a:moveTo>
                <a:lnTo>
                  <a:pt x="2446436" y="0"/>
                </a:lnTo>
                <a:lnTo>
                  <a:pt x="244643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864009" y="6950278"/>
            <a:ext cx="2423991" cy="4114800"/>
          </a:xfrm>
          <a:custGeom>
            <a:avLst/>
            <a:gdLst/>
            <a:ahLst/>
            <a:cxnLst/>
            <a:rect r="r" b="b" t="t" l="l"/>
            <a:pathLst>
              <a:path h="4114800" w="2423991">
                <a:moveTo>
                  <a:pt x="0" y="0"/>
                </a:moveTo>
                <a:lnTo>
                  <a:pt x="2423991" y="0"/>
                </a:lnTo>
                <a:lnTo>
                  <a:pt x="24239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3985231" y="1921441"/>
            <a:ext cx="10317538" cy="56160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282"/>
              </a:lnSpc>
            </a:pPr>
            <a:r>
              <a:rPr lang="en-US" sz="17003">
                <a:solidFill>
                  <a:srgbClr val="22423D"/>
                </a:solidFill>
                <a:latin typeface="Moontime"/>
                <a:ea typeface="Moontime"/>
                <a:cs typeface="Moontime"/>
                <a:sym typeface="Moontime"/>
              </a:rPr>
              <a:t>Power and Stability in World Politics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3616320" y="7442269"/>
            <a:ext cx="11536779" cy="8045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80"/>
              </a:lnSpc>
            </a:pPr>
            <a:r>
              <a:rPr lang="en-US" sz="4700" spc="780">
                <a:solidFill>
                  <a:srgbClr val="22423D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Paper: International Relations II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A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854621" y="1295400"/>
            <a:ext cx="15298415" cy="55851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662419" indent="-831210" lvl="1">
              <a:lnSpc>
                <a:spcPts val="6467"/>
              </a:lnSpc>
              <a:buFont typeface="Arial"/>
              <a:buChar char="•"/>
            </a:pPr>
            <a:r>
              <a:rPr lang="en-US" sz="7699">
                <a:solidFill>
                  <a:srgbClr val="22423D"/>
                </a:solidFill>
                <a:latin typeface="Moontime"/>
                <a:ea typeface="Moontime"/>
                <a:cs typeface="Moontime"/>
                <a:sym typeface="Moontime"/>
              </a:rPr>
              <a:t>Key Questions:</a:t>
            </a:r>
          </a:p>
          <a:p>
            <a:pPr algn="l">
              <a:lnSpc>
                <a:spcPts val="6298"/>
              </a:lnSpc>
            </a:pPr>
          </a:p>
          <a:p>
            <a:pPr algn="l" marL="1684033" indent="-561344" lvl="2">
              <a:lnSpc>
                <a:spcPts val="5226"/>
              </a:lnSpc>
              <a:buFont typeface="Arial"/>
              <a:buChar char="⚬"/>
            </a:pPr>
            <a:r>
              <a:rPr lang="en-US" sz="3900">
                <a:solidFill>
                  <a:srgbClr val="2242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Does or multipolarity promote stability?</a:t>
            </a:r>
          </a:p>
          <a:p>
            <a:pPr algn="l" marL="1684033" indent="-561344" lvl="2">
              <a:lnSpc>
                <a:spcPts val="5226"/>
              </a:lnSpc>
              <a:buFont typeface="Arial"/>
              <a:buChar char="⚬"/>
            </a:pPr>
            <a:r>
              <a:rPr lang="en-US" sz="3900">
                <a:solidFill>
                  <a:srgbClr val="2242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factors contribute to long-term peace?</a:t>
            </a:r>
          </a:p>
          <a:p>
            <a:pPr algn="l" marL="1684033" indent="-561344" lvl="2">
              <a:lnSpc>
                <a:spcPts val="5226"/>
              </a:lnSpc>
              <a:buFont typeface="Arial"/>
              <a:buChar char="⚬"/>
            </a:pPr>
            <a:r>
              <a:rPr lang="en-US" sz="3900">
                <a:solidFill>
                  <a:srgbClr val="2242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does power distribution shape conflict and cooperation?</a:t>
            </a:r>
          </a:p>
          <a:p>
            <a:pPr algn="ctr">
              <a:lnSpc>
                <a:spcPts val="13610"/>
              </a:lnSpc>
            </a:pP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2949661" y="5502223"/>
            <a:ext cx="12388678" cy="3756077"/>
          </a:xfrm>
          <a:custGeom>
            <a:avLst/>
            <a:gdLst/>
            <a:ahLst/>
            <a:cxnLst/>
            <a:rect r="r" b="b" t="t" l="l"/>
            <a:pathLst>
              <a:path h="3756077" w="12388678">
                <a:moveTo>
                  <a:pt x="0" y="0"/>
                </a:moveTo>
                <a:lnTo>
                  <a:pt x="12388678" y="0"/>
                </a:lnTo>
                <a:lnTo>
                  <a:pt x="12388678" y="3756077"/>
                </a:lnTo>
                <a:lnTo>
                  <a:pt x="0" y="37560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244" r="0" b="-244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A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207440" y="-349084"/>
            <a:ext cx="4813501" cy="5492584"/>
          </a:xfrm>
          <a:custGeom>
            <a:avLst/>
            <a:gdLst/>
            <a:ahLst/>
            <a:cxnLst/>
            <a:rect r="r" b="b" t="t" l="l"/>
            <a:pathLst>
              <a:path h="5492584" w="4813501">
                <a:moveTo>
                  <a:pt x="0" y="0"/>
                </a:moveTo>
                <a:lnTo>
                  <a:pt x="4813501" y="0"/>
                </a:lnTo>
                <a:lnTo>
                  <a:pt x="4813501" y="5492584"/>
                </a:lnTo>
                <a:lnTo>
                  <a:pt x="0" y="54925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216953" y="6431624"/>
            <a:ext cx="1803031" cy="4114800"/>
          </a:xfrm>
          <a:custGeom>
            <a:avLst/>
            <a:gdLst/>
            <a:ahLst/>
            <a:cxnLst/>
            <a:rect r="r" b="b" t="t" l="l"/>
            <a:pathLst>
              <a:path h="4114800" w="1803031">
                <a:moveTo>
                  <a:pt x="0" y="0"/>
                </a:moveTo>
                <a:lnTo>
                  <a:pt x="1803030" y="0"/>
                </a:lnTo>
                <a:lnTo>
                  <a:pt x="180303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879867" y="1409700"/>
            <a:ext cx="5606108" cy="13074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320"/>
              </a:lnSpc>
            </a:pPr>
            <a:r>
              <a:rPr lang="en-US" sz="11096">
                <a:solidFill>
                  <a:srgbClr val="22423D"/>
                </a:solidFill>
                <a:latin typeface="Moontime"/>
                <a:ea typeface="Moontime"/>
                <a:cs typeface="Moontime"/>
                <a:sym typeface="Moontime"/>
              </a:rPr>
              <a:t>Reference: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586077" y="2852252"/>
            <a:ext cx="15993813" cy="32823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47697" indent="-323848" lvl="1">
              <a:lnSpc>
                <a:spcPts val="5279"/>
              </a:lnSpc>
              <a:buFont typeface="Arial"/>
              <a:buChar char="•"/>
            </a:pPr>
            <a:r>
              <a:rPr lang="en-US" sz="2999" spc="497">
                <a:solidFill>
                  <a:srgbClr val="22423D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Mearsheimer, J. (1990). Why We Will Soon Miss the Cold War.</a:t>
            </a:r>
          </a:p>
          <a:p>
            <a:pPr algn="l" marL="647697" indent="-323848" lvl="1">
              <a:lnSpc>
                <a:spcPts val="5279"/>
              </a:lnSpc>
              <a:buFont typeface="Arial"/>
              <a:buChar char="•"/>
            </a:pPr>
            <a:r>
              <a:rPr lang="en-US" sz="2999" spc="497">
                <a:solidFill>
                  <a:srgbClr val="22423D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Deutsch, K. W. (1968). The Multipolar System and International Stability.</a:t>
            </a:r>
          </a:p>
          <a:p>
            <a:pPr algn="l" marL="647697" indent="-323848" lvl="1">
              <a:lnSpc>
                <a:spcPts val="5279"/>
              </a:lnSpc>
              <a:buFont typeface="Arial"/>
              <a:buChar char="•"/>
            </a:pPr>
            <a:r>
              <a:rPr lang="en-US" sz="2999" spc="497">
                <a:solidFill>
                  <a:srgbClr val="22423D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Gaddis, J. L. (1986). The Long Peace: Elements of Stability.</a:t>
            </a:r>
          </a:p>
          <a:p>
            <a:pPr algn="l">
              <a:lnSpc>
                <a:spcPts val="5279"/>
              </a:lnSpc>
            </a:pP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A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62172" y="-668293"/>
            <a:ext cx="2446436" cy="4114800"/>
          </a:xfrm>
          <a:custGeom>
            <a:avLst/>
            <a:gdLst/>
            <a:ahLst/>
            <a:cxnLst/>
            <a:rect r="r" b="b" t="t" l="l"/>
            <a:pathLst>
              <a:path h="4114800" w="2446436">
                <a:moveTo>
                  <a:pt x="0" y="0"/>
                </a:moveTo>
                <a:lnTo>
                  <a:pt x="2446436" y="0"/>
                </a:lnTo>
                <a:lnTo>
                  <a:pt x="244643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864009" y="6950278"/>
            <a:ext cx="2423991" cy="4114800"/>
          </a:xfrm>
          <a:custGeom>
            <a:avLst/>
            <a:gdLst/>
            <a:ahLst/>
            <a:cxnLst/>
            <a:rect r="r" b="b" t="t" l="l"/>
            <a:pathLst>
              <a:path h="4114800" w="2423991">
                <a:moveTo>
                  <a:pt x="0" y="0"/>
                </a:moveTo>
                <a:lnTo>
                  <a:pt x="2423991" y="0"/>
                </a:lnTo>
                <a:lnTo>
                  <a:pt x="24239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3293156" y="-403679"/>
            <a:ext cx="11009614" cy="10362799"/>
          </a:xfrm>
          <a:custGeom>
            <a:avLst/>
            <a:gdLst/>
            <a:ahLst/>
            <a:cxnLst/>
            <a:rect r="r" b="b" t="t" l="l"/>
            <a:pathLst>
              <a:path h="10362799" w="11009614">
                <a:moveTo>
                  <a:pt x="0" y="0"/>
                </a:moveTo>
                <a:lnTo>
                  <a:pt x="11009613" y="0"/>
                </a:lnTo>
                <a:lnTo>
                  <a:pt x="11009613" y="10362799"/>
                </a:lnTo>
                <a:lnTo>
                  <a:pt x="0" y="1036279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3985231" y="4362956"/>
            <a:ext cx="10317538" cy="26469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011"/>
              </a:lnSpc>
            </a:pPr>
            <a:r>
              <a:rPr lang="en-US" sz="17003">
                <a:solidFill>
                  <a:srgbClr val="22423D"/>
                </a:solidFill>
                <a:latin typeface="Moontime"/>
                <a:ea typeface="Moontime"/>
                <a:cs typeface="Moontime"/>
                <a:sym typeface="Moontime"/>
              </a:rPr>
              <a:t>Thank</a:t>
            </a:r>
          </a:p>
          <a:p>
            <a:pPr algn="ctr">
              <a:lnSpc>
                <a:spcPts val="9011"/>
              </a:lnSpc>
            </a:pPr>
            <a:r>
              <a:rPr lang="en-US" sz="17003">
                <a:solidFill>
                  <a:srgbClr val="22423D"/>
                </a:solidFill>
                <a:latin typeface="Moontime"/>
                <a:ea typeface="Moontime"/>
                <a:cs typeface="Moontime"/>
                <a:sym typeface="Moontime"/>
              </a:rPr>
              <a:t>you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A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98419" y="1792536"/>
            <a:ext cx="4198776" cy="4114800"/>
          </a:xfrm>
          <a:custGeom>
            <a:avLst/>
            <a:gdLst/>
            <a:ahLst/>
            <a:cxnLst/>
            <a:rect r="r" b="b" t="t" l="l"/>
            <a:pathLst>
              <a:path h="4114800" w="4198776">
                <a:moveTo>
                  <a:pt x="0" y="0"/>
                </a:moveTo>
                <a:lnTo>
                  <a:pt x="4198776" y="0"/>
                </a:lnTo>
                <a:lnTo>
                  <a:pt x="419877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-1694036" y="918523"/>
            <a:ext cx="12445027" cy="19965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282"/>
              </a:lnSpc>
            </a:pPr>
            <a:r>
              <a:rPr lang="en-US" sz="17003">
                <a:solidFill>
                  <a:srgbClr val="22423D"/>
                </a:solidFill>
                <a:latin typeface="Moontime"/>
                <a:ea typeface="Moontime"/>
                <a:cs typeface="Moontime"/>
                <a:sym typeface="Moontime"/>
              </a:rPr>
              <a:t>Introduction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-557230" y="6765405"/>
            <a:ext cx="5085708" cy="4114800"/>
          </a:xfrm>
          <a:custGeom>
            <a:avLst/>
            <a:gdLst/>
            <a:ahLst/>
            <a:cxnLst/>
            <a:rect r="r" b="b" t="t" l="l"/>
            <a:pathLst>
              <a:path h="4114800" w="5085708">
                <a:moveTo>
                  <a:pt x="0" y="0"/>
                </a:moveTo>
                <a:lnTo>
                  <a:pt x="5085708" y="0"/>
                </a:lnTo>
                <a:lnTo>
                  <a:pt x="508570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154419" y="2463546"/>
            <a:ext cx="16489012" cy="65811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b="true" sz="3399">
                <a:solidFill>
                  <a:srgbClr val="22423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Power</a:t>
            </a:r>
            <a:r>
              <a:rPr lang="en-US" b="true" sz="3399">
                <a:solidFill>
                  <a:srgbClr val="22423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3399">
                <a:solidFill>
                  <a:srgbClr val="22423D"/>
                </a:solidFill>
                <a:latin typeface="Canva Sans"/>
                <a:ea typeface="Canva Sans"/>
                <a:cs typeface="Canva Sans"/>
                <a:sym typeface="Canva Sans"/>
              </a:rPr>
              <a:t>is the ability of a state or actor to influence others to achieve desired outcomes, even against resistance.</a:t>
            </a:r>
          </a:p>
          <a:p>
            <a:pPr algn="l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22423D"/>
                </a:solidFill>
                <a:latin typeface="Canva Sans"/>
                <a:ea typeface="Canva Sans"/>
                <a:cs typeface="Canva Sans"/>
                <a:sym typeface="Canva Sans"/>
              </a:rPr>
              <a:t>How Power Works in IR:</a:t>
            </a:r>
          </a:p>
          <a:p>
            <a:pPr algn="r">
              <a:lnSpc>
                <a:spcPts val="4759"/>
              </a:lnSpc>
            </a:pPr>
            <a:r>
              <a:rPr lang="en-US" sz="3399">
                <a:solidFill>
                  <a:srgbClr val="22423D"/>
                </a:solidFill>
                <a:latin typeface="Canva Sans"/>
                <a:ea typeface="Canva Sans"/>
                <a:cs typeface="Canva Sans"/>
                <a:sym typeface="Canva Sans"/>
              </a:rPr>
              <a:t>                     a.</a:t>
            </a:r>
            <a:r>
              <a:rPr lang="en-US" b="true" sz="3399">
                <a:solidFill>
                  <a:srgbClr val="22423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Balance of Power:</a:t>
            </a:r>
            <a:r>
              <a:rPr lang="en-US" sz="3399">
                <a:solidFill>
                  <a:srgbClr val="22423D"/>
                </a:solidFill>
                <a:latin typeface="Canva Sans"/>
                <a:ea typeface="Canva Sans"/>
                <a:cs typeface="Canva Sans"/>
                <a:sym typeface="Canva Sans"/>
              </a:rPr>
              <a:t> States form alliances to counter stronger   powers (e.g., NATO vs. Warsaw Pact).</a:t>
            </a:r>
          </a:p>
          <a:p>
            <a:pPr algn="r">
              <a:lnSpc>
                <a:spcPts val="4759"/>
              </a:lnSpc>
            </a:pPr>
            <a:r>
              <a:rPr lang="en-US" sz="3399">
                <a:solidFill>
                  <a:srgbClr val="22423D"/>
                </a:solidFill>
                <a:latin typeface="Canva Sans"/>
                <a:ea typeface="Canva Sans"/>
                <a:cs typeface="Canva Sans"/>
                <a:sym typeface="Canva Sans"/>
              </a:rPr>
              <a:t>                     b. </a:t>
            </a:r>
            <a:r>
              <a:rPr lang="en-US" b="true" sz="3399">
                <a:solidFill>
                  <a:srgbClr val="22423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Hegemony:</a:t>
            </a:r>
            <a:r>
              <a:rPr lang="en-US" sz="3399">
                <a:solidFill>
                  <a:srgbClr val="22423D"/>
                </a:solidFill>
                <a:latin typeface="Canva Sans"/>
                <a:ea typeface="Canva Sans"/>
                <a:cs typeface="Canva Sans"/>
                <a:sym typeface="Canva Sans"/>
              </a:rPr>
              <a:t> A single dominant power shapes global rules (e.g., U.S. post-Cold War).</a:t>
            </a:r>
          </a:p>
          <a:p>
            <a:pPr algn="r">
              <a:lnSpc>
                <a:spcPts val="4759"/>
              </a:lnSpc>
            </a:pPr>
            <a:r>
              <a:rPr lang="en-US" sz="3399">
                <a:solidFill>
                  <a:srgbClr val="22423D"/>
                </a:solidFill>
                <a:latin typeface="Canva Sans"/>
                <a:ea typeface="Canva Sans"/>
                <a:cs typeface="Canva Sans"/>
                <a:sym typeface="Canva Sans"/>
              </a:rPr>
              <a:t>                     c. </a:t>
            </a:r>
            <a:r>
              <a:rPr lang="en-US" b="true" sz="3399">
                <a:solidFill>
                  <a:srgbClr val="22423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Deterrence:</a:t>
            </a:r>
            <a:r>
              <a:rPr lang="en-US" sz="3399">
                <a:solidFill>
                  <a:srgbClr val="22423D"/>
                </a:solidFill>
                <a:latin typeface="Canva Sans"/>
                <a:ea typeface="Canva Sans"/>
                <a:cs typeface="Canva Sans"/>
                <a:sym typeface="Canva Sans"/>
              </a:rPr>
              <a:t> Threat of force prevents aggression (e.g., U.S. and USSR in the Cold War).</a:t>
            </a:r>
          </a:p>
          <a:p>
            <a:pPr algn="l">
              <a:lnSpc>
                <a:spcPts val="4759"/>
              </a:lnSpc>
            </a:pPr>
          </a:p>
          <a:p>
            <a:pPr algn="l">
              <a:lnSpc>
                <a:spcPts val="4759"/>
              </a:lnSpc>
            </a:pP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A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1240151"/>
            <a:ext cx="15729417" cy="90468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34"/>
              </a:lnSpc>
            </a:pPr>
          </a:p>
          <a:p>
            <a:pPr algn="l" marL="627697" indent="-313848" lvl="1">
              <a:lnSpc>
                <a:spcPts val="3634"/>
              </a:lnSpc>
              <a:buFont typeface="Arial"/>
              <a:buChar char="•"/>
            </a:pPr>
            <a:r>
              <a:rPr lang="en-US" sz="2907" spc="482">
                <a:solidFill>
                  <a:srgbClr val="22423D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Stability refers to a predictable, conflict-managed system where major wars are avoided, and norms/institutions regulate behavior.  </a:t>
            </a:r>
          </a:p>
          <a:p>
            <a:pPr algn="l">
              <a:lnSpc>
                <a:spcPts val="3634"/>
              </a:lnSpc>
            </a:pPr>
            <a:r>
              <a:rPr lang="en-US" sz="2907" spc="482">
                <a:solidFill>
                  <a:srgbClr val="22423D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</a:p>
          <a:p>
            <a:pPr algn="l">
              <a:lnSpc>
                <a:spcPts val="3634"/>
              </a:lnSpc>
            </a:pPr>
            <a:r>
              <a:rPr lang="en-US" sz="2907" spc="482" b="true">
                <a:solidFill>
                  <a:srgbClr val="22423D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Types of Stability:</a:t>
            </a:r>
          </a:p>
          <a:p>
            <a:pPr algn="l">
              <a:lnSpc>
                <a:spcPts val="3634"/>
              </a:lnSpc>
            </a:pPr>
          </a:p>
          <a:p>
            <a:pPr algn="l" marL="627697" indent="-313848" lvl="1">
              <a:lnSpc>
                <a:spcPts val="3634"/>
              </a:lnSpc>
              <a:buAutoNum type="arabicPeriod" startAt="1"/>
            </a:pPr>
            <a:r>
              <a:rPr lang="en-US" b="true" sz="2907" spc="482">
                <a:solidFill>
                  <a:srgbClr val="22423D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Polarity-Based Stability:</a:t>
            </a:r>
          </a:p>
          <a:p>
            <a:pPr algn="l" marL="1255393" indent="-418464" lvl="2">
              <a:lnSpc>
                <a:spcPts val="3634"/>
              </a:lnSpc>
              <a:buFont typeface="Arial"/>
              <a:buChar char="⚬"/>
            </a:pPr>
            <a:r>
              <a:rPr lang="en-US" sz="2907" spc="482">
                <a:solidFill>
                  <a:srgbClr val="22423D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Bipolarity (Mearsheimer/Gaddis): Two dominant powers (e.g., Cold War) reduce miscalculations.</a:t>
            </a:r>
          </a:p>
          <a:p>
            <a:pPr algn="l" marL="1255393" indent="-418464" lvl="2">
              <a:lnSpc>
                <a:spcPts val="3634"/>
              </a:lnSpc>
              <a:buFont typeface="Arial"/>
              <a:buChar char="⚬"/>
            </a:pPr>
            <a:r>
              <a:rPr lang="en-US" sz="2907" spc="482">
                <a:solidFill>
                  <a:srgbClr val="22423D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Multipolarity (Deutsch): Multiple powers can coexist peacefully with diplomacy (e.g., Concert of Europe).</a:t>
            </a:r>
          </a:p>
          <a:p>
            <a:pPr algn="l" marL="1255393" indent="-418464" lvl="2">
              <a:lnSpc>
                <a:spcPts val="3634"/>
              </a:lnSpc>
              <a:buFont typeface="Arial"/>
              <a:buChar char="⚬"/>
            </a:pPr>
          </a:p>
          <a:p>
            <a:pPr algn="l" marL="627697" indent="-313848" lvl="1">
              <a:lnSpc>
                <a:spcPts val="3634"/>
              </a:lnSpc>
              <a:buAutoNum type="arabicPeriod" startAt="1"/>
            </a:pPr>
            <a:r>
              <a:rPr lang="en-US" b="true" sz="2907" spc="482">
                <a:solidFill>
                  <a:srgbClr val="22423D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Institutional Stability:</a:t>
            </a:r>
          </a:p>
          <a:p>
            <a:pPr algn="l" marL="1255393" indent="-418464" lvl="2">
              <a:lnSpc>
                <a:spcPts val="3634"/>
              </a:lnSpc>
              <a:buFont typeface="Arial"/>
              <a:buChar char="⚬"/>
            </a:pPr>
            <a:r>
              <a:rPr lang="en-US" sz="2907" spc="482">
                <a:solidFill>
                  <a:srgbClr val="22423D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International organizations (UN, WTO) mediate disputes.</a:t>
            </a:r>
          </a:p>
          <a:p>
            <a:pPr algn="l" marL="1255393" indent="-418464" lvl="2">
              <a:lnSpc>
                <a:spcPts val="3634"/>
              </a:lnSpc>
              <a:buFont typeface="Arial"/>
              <a:buChar char="⚬"/>
            </a:pPr>
            <a:r>
              <a:rPr lang="en-US" sz="2907" spc="482">
                <a:solidFill>
                  <a:srgbClr val="22423D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Example: Nuclear Non-Proliferation Treaty (NPT) limiting atomic weapons.</a:t>
            </a:r>
          </a:p>
          <a:p>
            <a:pPr algn="l" marL="1255393" indent="-418464" lvl="2">
              <a:lnSpc>
                <a:spcPts val="3634"/>
              </a:lnSpc>
              <a:buFont typeface="Arial"/>
              <a:buChar char="⚬"/>
            </a:pPr>
          </a:p>
          <a:p>
            <a:pPr algn="l" marL="627697" indent="-313848" lvl="1">
              <a:lnSpc>
                <a:spcPts val="3634"/>
              </a:lnSpc>
              <a:buAutoNum type="arabicPeriod" startAt="1"/>
            </a:pPr>
            <a:r>
              <a:rPr lang="en-US" b="true" sz="2907" spc="482">
                <a:solidFill>
                  <a:srgbClr val="22423D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Deterrence Stability:</a:t>
            </a:r>
          </a:p>
          <a:p>
            <a:pPr algn="l" marL="1255393" indent="-418464" lvl="2">
              <a:lnSpc>
                <a:spcPts val="3634"/>
              </a:lnSpc>
              <a:buFont typeface="Arial"/>
              <a:buChar char="⚬"/>
            </a:pPr>
            <a:r>
              <a:rPr lang="en-US" sz="2907" spc="482">
                <a:solidFill>
                  <a:srgbClr val="22423D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Mutual vulnerability (e.g., nuclear MAD) prevents war.</a:t>
            </a:r>
          </a:p>
          <a:p>
            <a:pPr algn="l">
              <a:lnSpc>
                <a:spcPts val="3634"/>
              </a:lnSpc>
            </a:pP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-3784801" y="-1717592"/>
            <a:ext cx="4813501" cy="5492584"/>
          </a:xfrm>
          <a:custGeom>
            <a:avLst/>
            <a:gdLst/>
            <a:ahLst/>
            <a:cxnLst/>
            <a:rect r="r" b="b" t="t" l="l"/>
            <a:pathLst>
              <a:path h="5492584" w="4813501">
                <a:moveTo>
                  <a:pt x="0" y="0"/>
                </a:moveTo>
                <a:lnTo>
                  <a:pt x="4813501" y="0"/>
                </a:lnTo>
                <a:lnTo>
                  <a:pt x="4813501" y="5492584"/>
                </a:lnTo>
                <a:lnTo>
                  <a:pt x="0" y="54925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449413" y="565490"/>
            <a:ext cx="17389175" cy="13074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320"/>
              </a:lnSpc>
            </a:pPr>
            <a:r>
              <a:rPr lang="en-US" sz="11096">
                <a:solidFill>
                  <a:srgbClr val="22423D"/>
                </a:solidFill>
                <a:latin typeface="Moontime"/>
                <a:ea typeface="Moontime"/>
                <a:cs typeface="Moontime"/>
                <a:sym typeface="Moontime"/>
              </a:rPr>
              <a:t>What is Stability in International Relations?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4314591" y="7366108"/>
            <a:ext cx="4734603" cy="4114800"/>
          </a:xfrm>
          <a:custGeom>
            <a:avLst/>
            <a:gdLst/>
            <a:ahLst/>
            <a:cxnLst/>
            <a:rect r="r" b="b" t="t" l="l"/>
            <a:pathLst>
              <a:path h="4114800" w="4734603">
                <a:moveTo>
                  <a:pt x="0" y="0"/>
                </a:moveTo>
                <a:lnTo>
                  <a:pt x="4734603" y="0"/>
                </a:lnTo>
                <a:lnTo>
                  <a:pt x="473460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A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372122" y="106916"/>
            <a:ext cx="14505856" cy="10788731"/>
          </a:xfrm>
          <a:custGeom>
            <a:avLst/>
            <a:gdLst/>
            <a:ahLst/>
            <a:cxnLst/>
            <a:rect r="r" b="b" t="t" l="l"/>
            <a:pathLst>
              <a:path h="10788731" w="14505856">
                <a:moveTo>
                  <a:pt x="0" y="0"/>
                </a:moveTo>
                <a:lnTo>
                  <a:pt x="14505857" y="0"/>
                </a:lnTo>
                <a:lnTo>
                  <a:pt x="14505857" y="10788731"/>
                </a:lnTo>
                <a:lnTo>
                  <a:pt x="0" y="107887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A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207440" y="-349084"/>
            <a:ext cx="4813501" cy="5492584"/>
          </a:xfrm>
          <a:custGeom>
            <a:avLst/>
            <a:gdLst/>
            <a:ahLst/>
            <a:cxnLst/>
            <a:rect r="r" b="b" t="t" l="l"/>
            <a:pathLst>
              <a:path h="5492584" w="4813501">
                <a:moveTo>
                  <a:pt x="0" y="0"/>
                </a:moveTo>
                <a:lnTo>
                  <a:pt x="4813501" y="0"/>
                </a:lnTo>
                <a:lnTo>
                  <a:pt x="4813501" y="5492584"/>
                </a:lnTo>
                <a:lnTo>
                  <a:pt x="0" y="54925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216953" y="6431624"/>
            <a:ext cx="1803031" cy="4114800"/>
          </a:xfrm>
          <a:custGeom>
            <a:avLst/>
            <a:gdLst/>
            <a:ahLst/>
            <a:cxnLst/>
            <a:rect r="r" b="b" t="t" l="l"/>
            <a:pathLst>
              <a:path h="4114800" w="1803031">
                <a:moveTo>
                  <a:pt x="0" y="0"/>
                </a:moveTo>
                <a:lnTo>
                  <a:pt x="1803030" y="0"/>
                </a:lnTo>
                <a:lnTo>
                  <a:pt x="180303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766616" y="860689"/>
            <a:ext cx="12385686" cy="32406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557"/>
              </a:lnSpc>
            </a:pPr>
            <a:r>
              <a:rPr lang="en-US" sz="8996">
                <a:solidFill>
                  <a:srgbClr val="22423D"/>
                </a:solidFill>
                <a:latin typeface="Moontime"/>
                <a:ea typeface="Moontime"/>
                <a:cs typeface="Moontime"/>
                <a:sym typeface="Moontime"/>
              </a:rPr>
              <a:t>John Mearsheimer – Why We Will Soon Miss the Cold War</a:t>
            </a:r>
          </a:p>
          <a:p>
            <a:pPr algn="l">
              <a:lnSpc>
                <a:spcPts val="9320"/>
              </a:lnSpc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684562" y="2688299"/>
            <a:ext cx="16677935" cy="7467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47697" indent="-323848" lvl="1">
              <a:lnSpc>
                <a:spcPts val="3749"/>
              </a:lnSpc>
              <a:buAutoNum type="arabicPeriod" startAt="1"/>
            </a:pPr>
            <a:r>
              <a:rPr lang="en-US" b="true" sz="2999" spc="497">
                <a:solidFill>
                  <a:srgbClr val="22423D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Bipolarity = Stability:</a:t>
            </a:r>
          </a:p>
          <a:p>
            <a:pPr algn="l" marL="1295394" indent="-431798" lvl="2">
              <a:lnSpc>
                <a:spcPts val="3749"/>
              </a:lnSpc>
              <a:buFont typeface="Arial"/>
              <a:buChar char="⚬"/>
            </a:pPr>
            <a:r>
              <a:rPr lang="en-US" sz="2999" spc="497">
                <a:solidFill>
                  <a:srgbClr val="22423D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The Cold War (US vs. USSR) was stable due to clear power balance and predictable deterrence.</a:t>
            </a:r>
          </a:p>
          <a:p>
            <a:pPr algn="l" marL="1295394" indent="-431798" lvl="2">
              <a:lnSpc>
                <a:spcPts val="3749"/>
              </a:lnSpc>
              <a:buFont typeface="Arial"/>
              <a:buChar char="⚬"/>
            </a:pPr>
            <a:r>
              <a:rPr lang="en-US" sz="2999" spc="497">
                <a:solidFill>
                  <a:srgbClr val="22423D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Fewer great powers reduced miscalculations and proxy wars were manageable.</a:t>
            </a:r>
          </a:p>
          <a:p>
            <a:pPr algn="l" marL="647697" indent="-323848" lvl="1">
              <a:lnSpc>
                <a:spcPts val="3749"/>
              </a:lnSpc>
              <a:buAutoNum type="arabicPeriod" startAt="1"/>
            </a:pPr>
            <a:r>
              <a:rPr lang="en-US" b="true" sz="2999" spc="497">
                <a:solidFill>
                  <a:srgbClr val="22423D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Multipolarity = Instability:</a:t>
            </a:r>
          </a:p>
          <a:p>
            <a:pPr algn="l" marL="1295394" indent="-431798" lvl="2">
              <a:lnSpc>
                <a:spcPts val="3749"/>
              </a:lnSpc>
              <a:buFont typeface="Arial"/>
              <a:buChar char="⚬"/>
            </a:pPr>
            <a:r>
              <a:rPr lang="en-US" sz="2999" spc="497">
                <a:solidFill>
                  <a:srgbClr val="22423D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More great powers increase uncertainty, arms races, and potential for major wars.</a:t>
            </a:r>
          </a:p>
          <a:p>
            <a:pPr algn="l" marL="1295394" indent="-431798" lvl="2">
              <a:lnSpc>
                <a:spcPts val="3749"/>
              </a:lnSpc>
              <a:buFont typeface="Arial"/>
              <a:buChar char="⚬"/>
            </a:pPr>
            <a:r>
              <a:rPr lang="en-US" sz="2999" spc="497">
                <a:solidFill>
                  <a:srgbClr val="22423D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Example: Pre-WWI Europe (multiple competing powers led to conflict).</a:t>
            </a:r>
          </a:p>
          <a:p>
            <a:pPr algn="l" marL="647697" indent="-323848" lvl="1">
              <a:lnSpc>
                <a:spcPts val="3749"/>
              </a:lnSpc>
              <a:buAutoNum type="arabicPeriod" startAt="1"/>
            </a:pPr>
            <a:r>
              <a:rPr lang="en-US" b="true" sz="2999" spc="497">
                <a:solidFill>
                  <a:srgbClr val="22423D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Nuclear Deterrence:</a:t>
            </a:r>
          </a:p>
          <a:p>
            <a:pPr algn="l" marL="1295394" indent="-431798" lvl="2">
              <a:lnSpc>
                <a:spcPts val="3749"/>
              </a:lnSpc>
              <a:buFont typeface="Arial"/>
              <a:buChar char="⚬"/>
            </a:pPr>
            <a:r>
              <a:rPr lang="en-US" sz="2999" spc="497">
                <a:solidFill>
                  <a:srgbClr val="22423D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MAD (Mutually Assured Destruction) prevented direct superpower war.</a:t>
            </a:r>
          </a:p>
          <a:p>
            <a:pPr algn="l">
              <a:lnSpc>
                <a:spcPts val="3749"/>
              </a:lnSpc>
            </a:pPr>
            <a:r>
              <a:rPr lang="en-US" sz="2999" spc="497">
                <a:solidFill>
                  <a:srgbClr val="22423D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Implication: A return to multipolarity (e.g., rise of China) may increase global instability.</a:t>
            </a:r>
          </a:p>
          <a:p>
            <a:pPr algn="l">
              <a:lnSpc>
                <a:spcPts val="3749"/>
              </a:lnSpc>
            </a:pP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3394109" y="185015"/>
            <a:ext cx="4436410" cy="2952229"/>
          </a:xfrm>
          <a:custGeom>
            <a:avLst/>
            <a:gdLst/>
            <a:ahLst/>
            <a:cxnLst/>
            <a:rect r="r" b="b" t="t" l="l"/>
            <a:pathLst>
              <a:path h="2952229" w="4436410">
                <a:moveTo>
                  <a:pt x="0" y="0"/>
                </a:moveTo>
                <a:lnTo>
                  <a:pt x="4436410" y="0"/>
                </a:lnTo>
                <a:lnTo>
                  <a:pt x="4436410" y="2952229"/>
                </a:lnTo>
                <a:lnTo>
                  <a:pt x="0" y="295222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A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207440" y="-349084"/>
            <a:ext cx="4813501" cy="5492584"/>
          </a:xfrm>
          <a:custGeom>
            <a:avLst/>
            <a:gdLst/>
            <a:ahLst/>
            <a:cxnLst/>
            <a:rect r="r" b="b" t="t" l="l"/>
            <a:pathLst>
              <a:path h="5492584" w="4813501">
                <a:moveTo>
                  <a:pt x="0" y="0"/>
                </a:moveTo>
                <a:lnTo>
                  <a:pt x="4813501" y="0"/>
                </a:lnTo>
                <a:lnTo>
                  <a:pt x="4813501" y="5492584"/>
                </a:lnTo>
                <a:lnTo>
                  <a:pt x="0" y="54925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216953" y="6431624"/>
            <a:ext cx="1803031" cy="4114800"/>
          </a:xfrm>
          <a:custGeom>
            <a:avLst/>
            <a:gdLst/>
            <a:ahLst/>
            <a:cxnLst/>
            <a:rect r="r" b="b" t="t" l="l"/>
            <a:pathLst>
              <a:path h="4114800" w="1803031">
                <a:moveTo>
                  <a:pt x="0" y="0"/>
                </a:moveTo>
                <a:lnTo>
                  <a:pt x="1803030" y="0"/>
                </a:lnTo>
                <a:lnTo>
                  <a:pt x="180303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574370" y="530245"/>
            <a:ext cx="17139261" cy="15300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11"/>
              </a:lnSpc>
            </a:pPr>
            <a:r>
              <a:rPr lang="en-US" sz="6799">
                <a:solidFill>
                  <a:srgbClr val="22423D"/>
                </a:solidFill>
                <a:latin typeface="Moontime"/>
                <a:ea typeface="Moontime"/>
                <a:cs typeface="Moontime"/>
                <a:sym typeface="Moontime"/>
              </a:rPr>
              <a:t>Karl W. Deutsch – The Multipolar System and International Stability</a:t>
            </a:r>
          </a:p>
          <a:p>
            <a:pPr algn="l">
              <a:lnSpc>
                <a:spcPts val="5711"/>
              </a:lnSpc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1161940"/>
            <a:ext cx="16668026" cy="92290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91"/>
              </a:lnSpc>
            </a:pPr>
          </a:p>
          <a:p>
            <a:pPr algn="l">
              <a:lnSpc>
                <a:spcPts val="3891"/>
              </a:lnSpc>
            </a:pPr>
            <a:r>
              <a:rPr lang="en-US" sz="3113" spc="516" b="true">
                <a:solidFill>
                  <a:srgbClr val="22423D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Key Arguments:</a:t>
            </a:r>
          </a:p>
          <a:p>
            <a:pPr algn="l">
              <a:lnSpc>
                <a:spcPts val="3891"/>
              </a:lnSpc>
            </a:pPr>
          </a:p>
          <a:p>
            <a:pPr algn="l" marL="672219" indent="-336109" lvl="1">
              <a:lnSpc>
                <a:spcPts val="3891"/>
              </a:lnSpc>
              <a:buAutoNum type="arabicPeriod" startAt="1"/>
            </a:pPr>
            <a:r>
              <a:rPr lang="en-US" b="true" sz="3113" spc="516">
                <a:solidFill>
                  <a:srgbClr val="22423D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Multipolarity Can Be Stable:</a:t>
            </a:r>
          </a:p>
          <a:p>
            <a:pPr algn="l" marL="1344437" indent="-448146" lvl="2">
              <a:lnSpc>
                <a:spcPts val="3891"/>
              </a:lnSpc>
              <a:buFont typeface="Arial"/>
              <a:buChar char="⚬"/>
            </a:pPr>
            <a:r>
              <a:rPr lang="en-US" sz="3113" spc="516">
                <a:solidFill>
                  <a:srgbClr val="22423D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Stability depends on communication, alliances, and conflict management rather than just power distribution.</a:t>
            </a:r>
          </a:p>
          <a:p>
            <a:pPr algn="l" marL="1344437" indent="-448146" lvl="2">
              <a:lnSpc>
                <a:spcPts val="3891"/>
              </a:lnSpc>
              <a:buFont typeface="Arial"/>
              <a:buChar char="⚬"/>
            </a:pPr>
            <a:r>
              <a:rPr lang="en-US" sz="3113" spc="516">
                <a:solidFill>
                  <a:srgbClr val="22423D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Example: 19th-century Concert of Europe (managed multipolarity via diplomacy).</a:t>
            </a:r>
          </a:p>
          <a:p>
            <a:pPr algn="l" marL="1344437" indent="-448146" lvl="2">
              <a:lnSpc>
                <a:spcPts val="3891"/>
              </a:lnSpc>
              <a:buFont typeface="Arial"/>
              <a:buChar char="⚬"/>
            </a:pPr>
          </a:p>
          <a:p>
            <a:pPr algn="l" marL="672219" indent="-336109" lvl="1">
              <a:lnSpc>
                <a:spcPts val="3891"/>
              </a:lnSpc>
              <a:buAutoNum type="arabicPeriod" startAt="1"/>
            </a:pPr>
            <a:r>
              <a:rPr lang="en-US" b="true" sz="3113" spc="516">
                <a:solidFill>
                  <a:srgbClr val="22423D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Integration and Interdependence:</a:t>
            </a:r>
          </a:p>
          <a:p>
            <a:pPr algn="l" marL="1344437" indent="-448146" lvl="2">
              <a:lnSpc>
                <a:spcPts val="3891"/>
              </a:lnSpc>
              <a:buFont typeface="Arial"/>
              <a:buChar char="⚬"/>
            </a:pPr>
            <a:r>
              <a:rPr lang="en-US" sz="3113" spc="516">
                <a:solidFill>
                  <a:srgbClr val="22423D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Economic/social ties reduce likelihood of war (e.g., EU model).</a:t>
            </a:r>
          </a:p>
          <a:p>
            <a:pPr algn="l" marL="1344437" indent="-448146" lvl="2">
              <a:lnSpc>
                <a:spcPts val="3891"/>
              </a:lnSpc>
              <a:buFont typeface="Arial"/>
              <a:buChar char="⚬"/>
            </a:pPr>
          </a:p>
          <a:p>
            <a:pPr algn="l" marL="672219" indent="-336109" lvl="1">
              <a:lnSpc>
                <a:spcPts val="3891"/>
              </a:lnSpc>
              <a:buAutoNum type="arabicPeriod" startAt="1"/>
            </a:pPr>
            <a:r>
              <a:rPr lang="en-US" b="true" sz="3113" spc="516">
                <a:solidFill>
                  <a:srgbClr val="22423D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Institutional Constraints:</a:t>
            </a:r>
          </a:p>
          <a:p>
            <a:pPr algn="l" marL="1344437" indent="-448146" lvl="2">
              <a:lnSpc>
                <a:spcPts val="3891"/>
              </a:lnSpc>
              <a:buFont typeface="Arial"/>
              <a:buChar char="⚬"/>
            </a:pPr>
            <a:r>
              <a:rPr lang="en-US" sz="3113" spc="516">
                <a:solidFill>
                  <a:srgbClr val="22423D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International organizations and norms help manage multipolar systems.</a:t>
            </a:r>
          </a:p>
          <a:p>
            <a:pPr algn="l">
              <a:lnSpc>
                <a:spcPts val="3891"/>
              </a:lnSpc>
            </a:pPr>
          </a:p>
          <a:p>
            <a:pPr algn="l">
              <a:lnSpc>
                <a:spcPts val="3891"/>
              </a:lnSpc>
            </a:pPr>
            <a:r>
              <a:rPr lang="en-US" sz="3113" spc="516">
                <a:solidFill>
                  <a:srgbClr val="22423D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Implication: Multipolarity is not inherently unstable if managed through cooperation.</a:t>
            </a:r>
          </a:p>
          <a:p>
            <a:pPr algn="l">
              <a:lnSpc>
                <a:spcPts val="3891"/>
              </a:lnSpc>
            </a:pP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A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207440" y="-349084"/>
            <a:ext cx="4813501" cy="5492584"/>
          </a:xfrm>
          <a:custGeom>
            <a:avLst/>
            <a:gdLst/>
            <a:ahLst/>
            <a:cxnLst/>
            <a:rect r="r" b="b" t="t" l="l"/>
            <a:pathLst>
              <a:path h="5492584" w="4813501">
                <a:moveTo>
                  <a:pt x="0" y="0"/>
                </a:moveTo>
                <a:lnTo>
                  <a:pt x="4813501" y="0"/>
                </a:lnTo>
                <a:lnTo>
                  <a:pt x="4813501" y="5492584"/>
                </a:lnTo>
                <a:lnTo>
                  <a:pt x="0" y="54925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216953" y="6431624"/>
            <a:ext cx="1803031" cy="4114800"/>
          </a:xfrm>
          <a:custGeom>
            <a:avLst/>
            <a:gdLst/>
            <a:ahLst/>
            <a:cxnLst/>
            <a:rect r="r" b="b" t="t" l="l"/>
            <a:pathLst>
              <a:path h="4114800" w="1803031">
                <a:moveTo>
                  <a:pt x="0" y="0"/>
                </a:moveTo>
                <a:lnTo>
                  <a:pt x="1803030" y="0"/>
                </a:lnTo>
                <a:lnTo>
                  <a:pt x="180303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735609" y="985457"/>
            <a:ext cx="17259300" cy="20260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717"/>
              </a:lnSpc>
            </a:pPr>
            <a:r>
              <a:rPr lang="en-US" sz="7997">
                <a:solidFill>
                  <a:srgbClr val="22423D"/>
                </a:solidFill>
                <a:latin typeface="Moontime"/>
                <a:ea typeface="Moontime"/>
                <a:cs typeface="Moontime"/>
                <a:sym typeface="Moontime"/>
              </a:rPr>
              <a:t>John Lewis Gaddis – The Long Peace: Elements of Stability</a:t>
            </a:r>
          </a:p>
          <a:p>
            <a:pPr algn="l">
              <a:lnSpc>
                <a:spcPts val="8229"/>
              </a:lnSpc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1199310" y="2819400"/>
            <a:ext cx="16331897" cy="7467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49"/>
              </a:lnSpc>
            </a:pPr>
            <a:r>
              <a:rPr lang="en-US" sz="2999" spc="497" b="true">
                <a:solidFill>
                  <a:srgbClr val="22423D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Key Arguments:</a:t>
            </a:r>
          </a:p>
          <a:p>
            <a:pPr algn="l">
              <a:lnSpc>
                <a:spcPts val="3749"/>
              </a:lnSpc>
            </a:pPr>
          </a:p>
          <a:p>
            <a:pPr algn="l" marL="647697" indent="-323848" lvl="1">
              <a:lnSpc>
                <a:spcPts val="3749"/>
              </a:lnSpc>
              <a:buAutoNum type="arabicPeriod" startAt="1"/>
            </a:pPr>
            <a:r>
              <a:rPr lang="en-US" b="true" sz="2999" spc="497">
                <a:solidFill>
                  <a:srgbClr val="22423D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Post-WWII Stability Factors:</a:t>
            </a:r>
          </a:p>
          <a:p>
            <a:pPr algn="l" marL="1295394" indent="-431798" lvl="2">
              <a:lnSpc>
                <a:spcPts val="3749"/>
              </a:lnSpc>
              <a:buFont typeface="Arial"/>
              <a:buChar char="⚬"/>
            </a:pPr>
            <a:r>
              <a:rPr lang="en-US" sz="2999" spc="497">
                <a:solidFill>
                  <a:srgbClr val="22423D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Bip</a:t>
            </a:r>
            <a:r>
              <a:rPr lang="en-US" sz="2999" spc="497">
                <a:solidFill>
                  <a:srgbClr val="22423D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olarity: Clear spheres of influence reduced direct conflict.</a:t>
            </a:r>
          </a:p>
          <a:p>
            <a:pPr algn="l" marL="1295394" indent="-431798" lvl="2">
              <a:lnSpc>
                <a:spcPts val="3749"/>
              </a:lnSpc>
              <a:buFont typeface="Arial"/>
              <a:buChar char="⚬"/>
            </a:pPr>
            <a:r>
              <a:rPr lang="en-US" sz="2999" spc="497">
                <a:solidFill>
                  <a:srgbClr val="22423D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Nuclear Deterrence: Made large-scale war irrational.</a:t>
            </a:r>
          </a:p>
          <a:p>
            <a:pPr algn="l" marL="1295394" indent="-431798" lvl="2">
              <a:lnSpc>
                <a:spcPts val="3749"/>
              </a:lnSpc>
              <a:buFont typeface="Arial"/>
              <a:buChar char="⚬"/>
            </a:pPr>
            <a:r>
              <a:rPr lang="en-US" sz="2999" spc="497">
                <a:solidFill>
                  <a:srgbClr val="22423D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Hegemonic Control: US and USSR restrained allies (e.g., no nuclear proliferation to Germany/Japan).</a:t>
            </a:r>
          </a:p>
          <a:p>
            <a:pPr algn="l" marL="1295394" indent="-431798" lvl="2">
              <a:lnSpc>
                <a:spcPts val="3749"/>
              </a:lnSpc>
              <a:buFont typeface="Arial"/>
              <a:buChar char="⚬"/>
            </a:pPr>
          </a:p>
          <a:p>
            <a:pPr algn="l" marL="647697" indent="-323848" lvl="1">
              <a:lnSpc>
                <a:spcPts val="3749"/>
              </a:lnSpc>
              <a:buAutoNum type="arabicPeriod" startAt="1"/>
            </a:pPr>
            <a:r>
              <a:rPr lang="en-US" b="true" sz="2999" spc="497">
                <a:solidFill>
                  <a:srgbClr val="22423D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Lessons for Peace:</a:t>
            </a:r>
          </a:p>
          <a:p>
            <a:pPr algn="l" marL="1295394" indent="-431798" lvl="2">
              <a:lnSpc>
                <a:spcPts val="3749"/>
              </a:lnSpc>
              <a:buFont typeface="Arial"/>
              <a:buChar char="⚬"/>
            </a:pPr>
            <a:r>
              <a:rPr lang="en-US" sz="2999" spc="497">
                <a:solidFill>
                  <a:srgbClr val="22423D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Transparency (e.g., arms control agreements) and predictability matter more than polarity.</a:t>
            </a:r>
          </a:p>
          <a:p>
            <a:pPr algn="l">
              <a:lnSpc>
                <a:spcPts val="3749"/>
              </a:lnSpc>
            </a:pPr>
          </a:p>
          <a:p>
            <a:pPr algn="l">
              <a:lnSpc>
                <a:spcPts val="3749"/>
              </a:lnSpc>
            </a:pPr>
            <a:r>
              <a:rPr lang="en-US" sz="2999" spc="497">
                <a:solidFill>
                  <a:srgbClr val="22423D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Implication: Stability is not just about structure (bipolar/multipolar) but also about rules and restraint.</a:t>
            </a:r>
          </a:p>
          <a:p>
            <a:pPr algn="l">
              <a:lnSpc>
                <a:spcPts val="3749"/>
              </a:lnSpc>
            </a:pPr>
          </a:p>
          <a:p>
            <a:pPr algn="l">
              <a:lnSpc>
                <a:spcPts val="3749"/>
              </a:lnSpc>
            </a:pP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A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232469" y="-1406956"/>
            <a:ext cx="4813501" cy="5492584"/>
          </a:xfrm>
          <a:custGeom>
            <a:avLst/>
            <a:gdLst/>
            <a:ahLst/>
            <a:cxnLst/>
            <a:rect r="r" b="b" t="t" l="l"/>
            <a:pathLst>
              <a:path h="5492584" w="4813501">
                <a:moveTo>
                  <a:pt x="0" y="0"/>
                </a:moveTo>
                <a:lnTo>
                  <a:pt x="4813501" y="0"/>
                </a:lnTo>
                <a:lnTo>
                  <a:pt x="4813501" y="5492584"/>
                </a:lnTo>
                <a:lnTo>
                  <a:pt x="0" y="54925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597691"/>
            <a:ext cx="9179707" cy="24885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320"/>
              </a:lnSpc>
            </a:pPr>
            <a:r>
              <a:rPr lang="en-US" sz="11096">
                <a:solidFill>
                  <a:srgbClr val="22423D"/>
                </a:solidFill>
                <a:latin typeface="Moontime"/>
                <a:ea typeface="Moontime"/>
                <a:cs typeface="Moontime"/>
                <a:sym typeface="Moontime"/>
              </a:rPr>
              <a:t>Comparative Analysis</a:t>
            </a:r>
          </a:p>
          <a:p>
            <a:pPr algn="l">
              <a:lnSpc>
                <a:spcPts val="9320"/>
              </a:lnSpc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249533" y="3644658"/>
            <a:ext cx="4033686" cy="33960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98"/>
              </a:lnSpc>
            </a:pPr>
            <a:r>
              <a:rPr lang="en-US" sz="3119" spc="517">
                <a:solidFill>
                  <a:srgbClr val="22423D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Structure</a:t>
            </a:r>
          </a:p>
          <a:p>
            <a:pPr algn="l">
              <a:lnSpc>
                <a:spcPts val="3898"/>
              </a:lnSpc>
            </a:pPr>
          </a:p>
          <a:p>
            <a:pPr algn="l">
              <a:lnSpc>
                <a:spcPts val="3898"/>
              </a:lnSpc>
            </a:pPr>
          </a:p>
          <a:p>
            <a:pPr algn="l">
              <a:lnSpc>
                <a:spcPts val="3898"/>
              </a:lnSpc>
            </a:pPr>
            <a:r>
              <a:rPr lang="en-US" sz="3119" spc="517">
                <a:solidFill>
                  <a:srgbClr val="22423D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Key Mechanism</a:t>
            </a:r>
          </a:p>
          <a:p>
            <a:pPr algn="l">
              <a:lnSpc>
                <a:spcPts val="3898"/>
              </a:lnSpc>
            </a:pPr>
          </a:p>
          <a:p>
            <a:pPr algn="l">
              <a:lnSpc>
                <a:spcPts val="3898"/>
              </a:lnSpc>
            </a:pPr>
          </a:p>
          <a:p>
            <a:pPr algn="l">
              <a:lnSpc>
                <a:spcPts val="3898"/>
              </a:lnSpc>
            </a:pPr>
            <a:r>
              <a:rPr lang="en-US" sz="3119" spc="517">
                <a:solidFill>
                  <a:srgbClr val="22423D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Threats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4365267" y="7366108"/>
            <a:ext cx="4734603" cy="4114800"/>
          </a:xfrm>
          <a:custGeom>
            <a:avLst/>
            <a:gdLst/>
            <a:ahLst/>
            <a:cxnLst/>
            <a:rect r="r" b="b" t="t" l="l"/>
            <a:pathLst>
              <a:path h="4114800" w="4734603">
                <a:moveTo>
                  <a:pt x="0" y="0"/>
                </a:moveTo>
                <a:lnTo>
                  <a:pt x="4734602" y="0"/>
                </a:lnTo>
                <a:lnTo>
                  <a:pt x="473460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604263" y="2399656"/>
            <a:ext cx="5953538" cy="466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49"/>
              </a:lnSpc>
            </a:pPr>
            <a:r>
              <a:rPr lang="en-US" b="true" sz="2999" spc="497">
                <a:solidFill>
                  <a:srgbClr val="22423D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ASPECTS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9881325" y="2166294"/>
            <a:ext cx="5953538" cy="933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49"/>
              </a:lnSpc>
            </a:pPr>
            <a:r>
              <a:rPr lang="en-US" b="true" sz="2999" spc="497">
                <a:solidFill>
                  <a:srgbClr val="22423D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DEUTSCH (MULTIPOLARITY)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4757412" y="2166294"/>
            <a:ext cx="5953538" cy="933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49"/>
              </a:lnSpc>
            </a:pPr>
            <a:r>
              <a:rPr lang="en-US" b="true" sz="2999" spc="497">
                <a:solidFill>
                  <a:srgbClr val="22423D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MEARSHEIMER (BIPOLARITY)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4707794" y="2152761"/>
            <a:ext cx="3580206" cy="933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49"/>
              </a:lnSpc>
            </a:pPr>
            <a:r>
              <a:rPr lang="en-US" b="true" sz="2999" spc="497">
                <a:solidFill>
                  <a:srgbClr val="22423D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GADDIS (LONG PEACE)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016771" y="3644658"/>
            <a:ext cx="3082060" cy="44532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79"/>
              </a:lnSpc>
            </a:pPr>
            <a:r>
              <a:rPr lang="en-US" sz="2383" spc="395">
                <a:solidFill>
                  <a:srgbClr val="22423D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Bipolar = Stable</a:t>
            </a:r>
          </a:p>
          <a:p>
            <a:pPr algn="l">
              <a:lnSpc>
                <a:spcPts val="2979"/>
              </a:lnSpc>
            </a:pPr>
          </a:p>
          <a:p>
            <a:pPr algn="l">
              <a:lnSpc>
                <a:spcPts val="2979"/>
              </a:lnSpc>
            </a:pPr>
          </a:p>
          <a:p>
            <a:pPr algn="l">
              <a:lnSpc>
                <a:spcPts val="2979"/>
              </a:lnSpc>
            </a:pPr>
          </a:p>
          <a:p>
            <a:pPr algn="l">
              <a:lnSpc>
                <a:spcPts val="2979"/>
              </a:lnSpc>
            </a:pPr>
            <a:r>
              <a:rPr lang="en-US" sz="2383" spc="395">
                <a:solidFill>
                  <a:srgbClr val="22423D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Nuclear Deterrence</a:t>
            </a:r>
          </a:p>
          <a:p>
            <a:pPr algn="l">
              <a:lnSpc>
                <a:spcPts val="2979"/>
              </a:lnSpc>
            </a:pPr>
          </a:p>
          <a:p>
            <a:pPr algn="l">
              <a:lnSpc>
                <a:spcPts val="2979"/>
              </a:lnSpc>
            </a:pPr>
          </a:p>
          <a:p>
            <a:pPr algn="l">
              <a:lnSpc>
                <a:spcPts val="2979"/>
              </a:lnSpc>
            </a:pPr>
            <a:r>
              <a:rPr lang="en-US" sz="2383" spc="395">
                <a:solidFill>
                  <a:srgbClr val="22423D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Multipolar Chaos</a:t>
            </a:r>
          </a:p>
          <a:p>
            <a:pPr algn="l">
              <a:lnSpc>
                <a:spcPts val="2979"/>
              </a:lnSpc>
            </a:pPr>
          </a:p>
          <a:p>
            <a:pPr algn="l">
              <a:lnSpc>
                <a:spcPts val="2979"/>
              </a:lnSpc>
            </a:pPr>
          </a:p>
          <a:p>
            <a:pPr algn="l">
              <a:lnSpc>
                <a:spcPts val="2979"/>
              </a:lnSpc>
            </a:pPr>
          </a:p>
        </p:txBody>
      </p:sp>
      <p:sp>
        <p:nvSpPr>
          <p:cNvPr name="TextBox 11" id="11"/>
          <p:cNvSpPr txBox="true"/>
          <p:nvPr/>
        </p:nvSpPr>
        <p:spPr>
          <a:xfrm rot="0">
            <a:off x="9881325" y="3644658"/>
            <a:ext cx="3580206" cy="38778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60"/>
              </a:lnSpc>
            </a:pPr>
            <a:r>
              <a:rPr lang="en-US" sz="2768" spc="459">
                <a:solidFill>
                  <a:srgbClr val="22423D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Multipolar can be stable</a:t>
            </a:r>
          </a:p>
          <a:p>
            <a:pPr algn="l">
              <a:lnSpc>
                <a:spcPts val="3460"/>
              </a:lnSpc>
            </a:pPr>
          </a:p>
          <a:p>
            <a:pPr algn="l">
              <a:lnSpc>
                <a:spcPts val="3460"/>
              </a:lnSpc>
            </a:pPr>
            <a:r>
              <a:rPr lang="en-US" sz="2768" spc="459">
                <a:solidFill>
                  <a:srgbClr val="22423D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Diplomacy/interdependence</a:t>
            </a:r>
          </a:p>
          <a:p>
            <a:pPr algn="l">
              <a:lnSpc>
                <a:spcPts val="3460"/>
              </a:lnSpc>
            </a:pPr>
          </a:p>
          <a:p>
            <a:pPr algn="l">
              <a:lnSpc>
                <a:spcPts val="3460"/>
              </a:lnSpc>
            </a:pPr>
          </a:p>
          <a:p>
            <a:pPr algn="l">
              <a:lnSpc>
                <a:spcPts val="3460"/>
              </a:lnSpc>
            </a:pPr>
            <a:r>
              <a:rPr lang="en-US" sz="2768" spc="459">
                <a:solidFill>
                  <a:srgbClr val="22423D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Poor management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4365267" y="3644658"/>
            <a:ext cx="3949450" cy="33255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17"/>
              </a:lnSpc>
            </a:pPr>
            <a:r>
              <a:rPr lang="en-US" sz="3054" spc="506">
                <a:solidFill>
                  <a:srgbClr val="22423D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Bipolar + Institutions</a:t>
            </a:r>
          </a:p>
          <a:p>
            <a:pPr algn="l">
              <a:lnSpc>
                <a:spcPts val="3817"/>
              </a:lnSpc>
            </a:pPr>
          </a:p>
          <a:p>
            <a:pPr algn="l">
              <a:lnSpc>
                <a:spcPts val="3817"/>
              </a:lnSpc>
            </a:pPr>
            <a:r>
              <a:rPr lang="en-US" sz="3054" spc="506">
                <a:solidFill>
                  <a:srgbClr val="22423D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Rules &amp; restraint</a:t>
            </a:r>
          </a:p>
          <a:p>
            <a:pPr algn="l">
              <a:lnSpc>
                <a:spcPts val="3817"/>
              </a:lnSpc>
            </a:pPr>
          </a:p>
          <a:p>
            <a:pPr algn="l">
              <a:lnSpc>
                <a:spcPts val="3817"/>
              </a:lnSpc>
            </a:pPr>
          </a:p>
          <a:p>
            <a:pPr algn="l">
              <a:lnSpc>
                <a:spcPts val="3817"/>
              </a:lnSpc>
            </a:pPr>
            <a:r>
              <a:rPr lang="en-US" sz="3054" spc="506">
                <a:solidFill>
                  <a:srgbClr val="22423D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Miscalculation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A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883500" y="2935924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9347631" y="3190243"/>
            <a:ext cx="3186537" cy="3606163"/>
          </a:xfrm>
          <a:custGeom>
            <a:avLst/>
            <a:gdLst/>
            <a:ahLst/>
            <a:cxnLst/>
            <a:rect r="r" b="b" t="t" l="l"/>
            <a:pathLst>
              <a:path h="3606163" w="3186537">
                <a:moveTo>
                  <a:pt x="0" y="0"/>
                </a:moveTo>
                <a:lnTo>
                  <a:pt x="3186537" y="0"/>
                </a:lnTo>
                <a:lnTo>
                  <a:pt x="3186537" y="3606163"/>
                </a:lnTo>
                <a:lnTo>
                  <a:pt x="0" y="36061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212159" y="6151327"/>
            <a:ext cx="4868329" cy="5014197"/>
          </a:xfrm>
          <a:custGeom>
            <a:avLst/>
            <a:gdLst/>
            <a:ahLst/>
            <a:cxnLst/>
            <a:rect r="r" b="b" t="t" l="l"/>
            <a:pathLst>
              <a:path h="5014197" w="4868329">
                <a:moveTo>
                  <a:pt x="0" y="0"/>
                </a:moveTo>
                <a:lnTo>
                  <a:pt x="4868330" y="0"/>
                </a:lnTo>
                <a:lnTo>
                  <a:pt x="4868330" y="5014197"/>
                </a:lnTo>
                <a:lnTo>
                  <a:pt x="0" y="501419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2921486" y="3535611"/>
            <a:ext cx="12445027" cy="38063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282"/>
              </a:lnSpc>
            </a:pPr>
            <a:r>
              <a:rPr lang="en-US" sz="17003">
                <a:solidFill>
                  <a:srgbClr val="22423D"/>
                </a:solidFill>
                <a:latin typeface="Moontime"/>
                <a:ea typeface="Moontime"/>
                <a:cs typeface="Moontime"/>
                <a:sym typeface="Moontime"/>
              </a:rPr>
              <a:t>Democratic Peace THeory ?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-297884" y="6341827"/>
            <a:ext cx="4868329" cy="5014197"/>
          </a:xfrm>
          <a:custGeom>
            <a:avLst/>
            <a:gdLst/>
            <a:ahLst/>
            <a:cxnLst/>
            <a:rect r="r" b="b" t="t" l="l"/>
            <a:pathLst>
              <a:path h="5014197" w="4868329">
                <a:moveTo>
                  <a:pt x="0" y="0"/>
                </a:moveTo>
                <a:lnTo>
                  <a:pt x="4868330" y="0"/>
                </a:lnTo>
                <a:lnTo>
                  <a:pt x="4868330" y="5014197"/>
                </a:lnTo>
                <a:lnTo>
                  <a:pt x="0" y="501419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DAGmpiTvk34</dc:identifier>
  <dcterms:modified xsi:type="dcterms:W3CDTF">2011-08-01T06:04:30Z</dcterms:modified>
  <cp:revision>1</cp:revision>
  <dc:title>Beige Brown Minimal Organic Creative Project Presentation</dc:title>
</cp:coreProperties>
</file>