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i="1" dirty="0" smtClean="0"/>
              <a:t>UNIVERSAL DECLARATION OF HUMAN RIGHTS</a:t>
            </a:r>
            <a:endParaRPr lang="en-IN" sz="3600" i="1" dirty="0"/>
          </a:p>
        </p:txBody>
      </p:sp>
      <p:sp>
        <p:nvSpPr>
          <p:cNvPr id="3" name="Subtitle 2"/>
          <p:cNvSpPr>
            <a:spLocks noGrp="1"/>
          </p:cNvSpPr>
          <p:nvPr>
            <p:ph idx="1"/>
          </p:nvPr>
        </p:nvSpPr>
        <p:spPr/>
        <p:txBody>
          <a:bodyPr>
            <a:normAutofit fontScale="92500" lnSpcReduction="10000"/>
          </a:bodyPr>
          <a:lstStyle/>
          <a:p>
            <a:pPr marL="457200" indent="-457200" algn="l">
              <a:buFont typeface="Wingdings" pitchFamily="2" charset="2"/>
              <a:buChar char="q"/>
            </a:pPr>
            <a:r>
              <a:rPr lang="en-US" dirty="0">
                <a:solidFill>
                  <a:srgbClr val="1A1C1E"/>
                </a:solidFill>
                <a:latin typeface="Google Sans Text"/>
              </a:rPr>
              <a:t>The UDHR is a </a:t>
            </a:r>
            <a:r>
              <a:rPr lang="en-US" b="1" dirty="0">
                <a:solidFill>
                  <a:srgbClr val="1A1C1E"/>
                </a:solidFill>
                <a:latin typeface="Google Sans Text"/>
              </a:rPr>
              <a:t>milestone document</a:t>
            </a:r>
            <a:r>
              <a:rPr lang="en-US" dirty="0">
                <a:solidFill>
                  <a:srgbClr val="1A1C1E"/>
                </a:solidFill>
                <a:latin typeface="Google Sans Text"/>
              </a:rPr>
              <a:t> in the history of human rights.</a:t>
            </a:r>
          </a:p>
          <a:p>
            <a:pPr marL="457200" indent="-457200" algn="l">
              <a:buFont typeface="Wingdings" pitchFamily="2" charset="2"/>
              <a:buChar char="q"/>
            </a:pPr>
            <a:r>
              <a:rPr lang="en-US" dirty="0">
                <a:solidFill>
                  <a:srgbClr val="1A1C1E"/>
                </a:solidFill>
                <a:latin typeface="Google Sans Text"/>
              </a:rPr>
              <a:t>It was proclaimed by the </a:t>
            </a:r>
            <a:r>
              <a:rPr lang="en-US" b="1" dirty="0">
                <a:solidFill>
                  <a:srgbClr val="1A1C1E"/>
                </a:solidFill>
                <a:latin typeface="Google Sans Text"/>
              </a:rPr>
              <a:t>United Nations General Assembly</a:t>
            </a:r>
            <a:r>
              <a:rPr lang="en-US" dirty="0">
                <a:solidFill>
                  <a:srgbClr val="1A1C1E"/>
                </a:solidFill>
                <a:latin typeface="Google Sans Text"/>
              </a:rPr>
              <a:t> in Paris on </a:t>
            </a:r>
            <a:r>
              <a:rPr lang="en-US" b="1" dirty="0">
                <a:solidFill>
                  <a:srgbClr val="1A1C1E"/>
                </a:solidFill>
                <a:latin typeface="Google Sans Text"/>
              </a:rPr>
              <a:t>December 10, 1948</a:t>
            </a:r>
            <a:r>
              <a:rPr lang="en-US" dirty="0">
                <a:solidFill>
                  <a:srgbClr val="1A1C1E"/>
                </a:solidFill>
                <a:latin typeface="Google Sans Text"/>
              </a:rPr>
              <a:t> (Resolution 217 A (III)).</a:t>
            </a:r>
          </a:p>
          <a:p>
            <a:pPr marL="457200" indent="-457200" algn="l">
              <a:buFont typeface="Wingdings" pitchFamily="2" charset="2"/>
              <a:buChar char="q"/>
            </a:pPr>
            <a:r>
              <a:rPr lang="en-US" dirty="0">
                <a:solidFill>
                  <a:srgbClr val="1A1C1E"/>
                </a:solidFill>
                <a:latin typeface="Google Sans Text"/>
              </a:rPr>
              <a:t>It sets out, for the first time, </a:t>
            </a:r>
            <a:r>
              <a:rPr lang="en-US" b="1" dirty="0">
                <a:solidFill>
                  <a:srgbClr val="1A1C1E"/>
                </a:solidFill>
                <a:latin typeface="Google Sans Text"/>
              </a:rPr>
              <a:t>fundamental human rights to be universally protected</a:t>
            </a:r>
            <a:r>
              <a:rPr lang="en-US" dirty="0">
                <a:solidFill>
                  <a:srgbClr val="1A1C1E"/>
                </a:solidFill>
                <a:latin typeface="Google Sans Text"/>
              </a:rPr>
              <a:t>.</a:t>
            </a:r>
          </a:p>
          <a:p>
            <a:pPr marL="457200" indent="-457200" algn="l">
              <a:buFont typeface="Wingdings" pitchFamily="2" charset="2"/>
              <a:buChar char="q"/>
            </a:pPr>
            <a:r>
              <a:rPr lang="en-US" dirty="0">
                <a:solidFill>
                  <a:srgbClr val="1A1C1E"/>
                </a:solidFill>
                <a:latin typeface="Google Sans Text"/>
              </a:rPr>
              <a:t>It acts as a </a:t>
            </a:r>
            <a:r>
              <a:rPr lang="en-US" b="1" dirty="0">
                <a:solidFill>
                  <a:srgbClr val="1A1C1E"/>
                </a:solidFill>
                <a:latin typeface="Google Sans Text"/>
              </a:rPr>
              <a:t>"common standard of achievement for all peoples and all nations."</a:t>
            </a:r>
            <a:endParaRPr lang="en-US" dirty="0">
              <a:solidFill>
                <a:srgbClr val="1A1C1E"/>
              </a:solidFill>
              <a:latin typeface="Google Sans Text"/>
            </a:endParaRPr>
          </a:p>
          <a:p>
            <a:endParaRPr lang="en-IN" dirty="0"/>
          </a:p>
        </p:txBody>
      </p:sp>
    </p:spTree>
    <p:extLst>
      <p:ext uri="{BB962C8B-B14F-4D97-AF65-F5344CB8AC3E}">
        <p14:creationId xmlns:p14="http://schemas.microsoft.com/office/powerpoint/2010/main" val="2759894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229600" cy="487362"/>
          </a:xfrm>
        </p:spPr>
        <p:txBody>
          <a:bodyPr>
            <a:noAutofit/>
          </a:bodyPr>
          <a:lstStyle/>
          <a:p>
            <a:r>
              <a:rPr lang="en-US" sz="2800" dirty="0" smtClean="0"/>
              <a:t>Fundamental Rights similar to Human Rights</a:t>
            </a:r>
            <a:endParaRPr lang="en-IN" sz="2800" dirty="0"/>
          </a:p>
        </p:txBody>
      </p:sp>
      <p:sp>
        <p:nvSpPr>
          <p:cNvPr id="3" name="Content Placeholder 2"/>
          <p:cNvSpPr>
            <a:spLocks noGrp="1"/>
          </p:cNvSpPr>
          <p:nvPr>
            <p:ph idx="1"/>
          </p:nvPr>
        </p:nvSpPr>
        <p:spPr>
          <a:xfrm>
            <a:off x="457200" y="990600"/>
            <a:ext cx="8229600" cy="5135563"/>
          </a:xfrm>
        </p:spPr>
        <p:txBody>
          <a:bodyPr>
            <a:normAutofit/>
          </a:bodyPr>
          <a:lstStyle/>
          <a:p>
            <a:r>
              <a:rPr lang="en-US" sz="2000" dirty="0"/>
              <a:t>T</a:t>
            </a:r>
            <a:r>
              <a:rPr lang="en-US" sz="2000" dirty="0" smtClean="0"/>
              <a:t>here </a:t>
            </a:r>
            <a:r>
              <a:rPr lang="en-US" sz="2000" dirty="0"/>
              <a:t>is a very strong similarity and overlap between the Fundamental Rights enshrined in Part III of the Constitution of India and the human rights recognized by the United Nations, particularly in the Universal Declaration of Human Rights (UDHR) and the International Covenant on Civil and Political Rights (ICCPR</a:t>
            </a:r>
            <a:r>
              <a:rPr lang="en-US" sz="2000" dirty="0" smtClean="0"/>
              <a:t>).</a:t>
            </a:r>
          </a:p>
          <a:p>
            <a:r>
              <a:rPr lang="en-US" sz="2000" b="1" dirty="0"/>
              <a:t>Right to Equality (India: Articles 14-18):</a:t>
            </a:r>
            <a:endParaRPr lang="en-US" sz="2000" dirty="0"/>
          </a:p>
          <a:p>
            <a:pPr lvl="1"/>
            <a:r>
              <a:rPr lang="en-US" sz="2000" b="1" dirty="0"/>
              <a:t>Constitution:</a:t>
            </a:r>
            <a:r>
              <a:rPr lang="en-US" sz="2000" dirty="0"/>
              <a:t> Guarantees equality before the law, equal protection of the laws, prohibits discrimination on grounds of religion, race, caste, sex, or place of birth. Abolishes </a:t>
            </a:r>
            <a:r>
              <a:rPr lang="en-US" sz="2000" dirty="0" err="1"/>
              <a:t>untouchability</a:t>
            </a:r>
            <a:r>
              <a:rPr lang="en-US" sz="2000" dirty="0"/>
              <a:t> and titles.</a:t>
            </a:r>
          </a:p>
          <a:p>
            <a:pPr lvl="1"/>
            <a:r>
              <a:rPr lang="en-US" sz="2000" b="1" dirty="0"/>
              <a:t>UN (UDHR Arts 1, 2, 7; ICCPR Arts 2, 3, 26):</a:t>
            </a:r>
            <a:r>
              <a:rPr lang="en-US" sz="2000" dirty="0"/>
              <a:t> Proclaims all human beings are born free and equal in dignity and rights, entitled to rights without discrimination, and guarantees equality before the law and equal protection of the law.</a:t>
            </a:r>
          </a:p>
          <a:p>
            <a:endParaRPr lang="en-IN" sz="2000" dirty="0"/>
          </a:p>
        </p:txBody>
      </p:sp>
    </p:spTree>
    <p:extLst>
      <p:ext uri="{BB962C8B-B14F-4D97-AF65-F5344CB8AC3E}">
        <p14:creationId xmlns:p14="http://schemas.microsoft.com/office/powerpoint/2010/main" val="3383749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77500" lnSpcReduction="20000"/>
          </a:bodyPr>
          <a:lstStyle/>
          <a:p>
            <a:r>
              <a:rPr lang="en-US" b="1" dirty="0"/>
              <a:t>Right to Freedom (India: Articles 19-22):</a:t>
            </a:r>
            <a:endParaRPr lang="en-US" dirty="0"/>
          </a:p>
          <a:p>
            <a:pPr lvl="1"/>
            <a:r>
              <a:rPr lang="en-US" b="1" dirty="0"/>
              <a:t>Constitution (Art 19):</a:t>
            </a:r>
            <a:r>
              <a:rPr lang="en-US" dirty="0"/>
              <a:t> Guarantees freedoms of speech and expression, assembly, association, movement, residence, and profession (subject to reasonable restrictions).</a:t>
            </a:r>
          </a:p>
          <a:p>
            <a:pPr lvl="1"/>
            <a:r>
              <a:rPr lang="en-US" b="1" dirty="0"/>
              <a:t>UN (UDHR Arts 19, 20; ICCPR Arts 19, 21, 22):</a:t>
            </a:r>
            <a:r>
              <a:rPr lang="en-US" dirty="0"/>
              <a:t> Upholds freedom of opinion and expression, peaceful assembly, and association.</a:t>
            </a:r>
          </a:p>
          <a:p>
            <a:pPr lvl="1"/>
            <a:r>
              <a:rPr lang="en-US" b="1" dirty="0"/>
              <a:t>Constitution (Art 21):</a:t>
            </a:r>
            <a:r>
              <a:rPr lang="en-US" dirty="0"/>
              <a:t> Guarantees protection of life and personal liberty. This has been interpreted very broadly by Indian courts to include rights like privacy, dignity, health, clean environment, livelihood, and speedy trial.</a:t>
            </a:r>
          </a:p>
          <a:p>
            <a:pPr lvl="1"/>
            <a:r>
              <a:rPr lang="en-US" b="1" dirty="0"/>
              <a:t>UN (UDHR Art 3; ICCPR Arts 6, 9):</a:t>
            </a:r>
            <a:r>
              <a:rPr lang="en-US" dirty="0"/>
              <a:t> Recognizes the right to life, liberty, and security of person.</a:t>
            </a:r>
          </a:p>
          <a:p>
            <a:pPr lvl="1"/>
            <a:r>
              <a:rPr lang="en-US" b="1" dirty="0"/>
              <a:t>Constitution (Art 20, 22):</a:t>
            </a:r>
            <a:r>
              <a:rPr lang="en-US" dirty="0"/>
              <a:t> Provides protection in respect of conviction for offences (no ex-post-facto law, double jeopardy, self-incrimination) and protection against arbitrary arrest and detention.</a:t>
            </a:r>
          </a:p>
          <a:p>
            <a:pPr lvl="1"/>
            <a:r>
              <a:rPr lang="en-US" b="1" dirty="0"/>
              <a:t>UN (UDHR Arts 9, 10, 11; ICCPR Arts 9, 14, 15):</a:t>
            </a:r>
            <a:r>
              <a:rPr lang="en-US" dirty="0"/>
              <a:t> Prohibits arbitrary arrest and detention, guarantees rights to a fair trial, and presumption of innocence.</a:t>
            </a:r>
          </a:p>
          <a:p>
            <a:endParaRPr lang="en-IN" dirty="0"/>
          </a:p>
        </p:txBody>
      </p:sp>
    </p:spTree>
    <p:extLst>
      <p:ext uri="{BB962C8B-B14F-4D97-AF65-F5344CB8AC3E}">
        <p14:creationId xmlns:p14="http://schemas.microsoft.com/office/powerpoint/2010/main" val="2756595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85000" lnSpcReduction="10000"/>
          </a:bodyPr>
          <a:lstStyle/>
          <a:p>
            <a:r>
              <a:rPr lang="en-US" b="1" dirty="0"/>
              <a:t>Right against Exploitation (India: Articles 23-24):</a:t>
            </a:r>
            <a:endParaRPr lang="en-US" dirty="0"/>
          </a:p>
          <a:p>
            <a:pPr lvl="1"/>
            <a:r>
              <a:rPr lang="en-US" b="1" dirty="0"/>
              <a:t>Constitution:</a:t>
            </a:r>
            <a:r>
              <a:rPr lang="en-US" dirty="0"/>
              <a:t> Prohibits trafficking in human beings, forced </a:t>
            </a:r>
            <a:r>
              <a:rPr lang="en-US" dirty="0" err="1"/>
              <a:t>labour</a:t>
            </a:r>
            <a:r>
              <a:rPr lang="en-US" dirty="0"/>
              <a:t> (</a:t>
            </a:r>
            <a:r>
              <a:rPr lang="en-US" dirty="0" err="1"/>
              <a:t>begar</a:t>
            </a:r>
            <a:r>
              <a:rPr lang="en-US" dirty="0"/>
              <a:t>), and employment of children in hazardous jobs.</a:t>
            </a:r>
          </a:p>
          <a:p>
            <a:pPr lvl="1"/>
            <a:r>
              <a:rPr lang="en-US" b="1" dirty="0"/>
              <a:t>UN (UDHR Art 4; ICCPR Art 8):</a:t>
            </a:r>
            <a:r>
              <a:rPr lang="en-US" dirty="0"/>
              <a:t> Prohibits slavery, servitude, and forced </a:t>
            </a:r>
            <a:r>
              <a:rPr lang="en-US" dirty="0" err="1"/>
              <a:t>labour</a:t>
            </a:r>
            <a:r>
              <a:rPr lang="en-US" dirty="0"/>
              <a:t>. (Child </a:t>
            </a:r>
            <a:r>
              <a:rPr lang="en-US" dirty="0" err="1"/>
              <a:t>labour</a:t>
            </a:r>
            <a:r>
              <a:rPr lang="en-US" dirty="0"/>
              <a:t> is addressed more specifically in other conventions like the Convention on the Rights of the Child).</a:t>
            </a:r>
          </a:p>
          <a:p>
            <a:r>
              <a:rPr lang="en-US" b="1" dirty="0"/>
              <a:t>Right to Freedom of Religion (India: Articles 25-28):</a:t>
            </a:r>
            <a:endParaRPr lang="en-US" dirty="0"/>
          </a:p>
          <a:p>
            <a:pPr lvl="1"/>
            <a:r>
              <a:rPr lang="en-US" b="1" dirty="0"/>
              <a:t>Constitution:</a:t>
            </a:r>
            <a:r>
              <a:rPr lang="en-US" dirty="0"/>
              <a:t> Guarantees freedom of conscience and the right to freely profess, practice, and propagate religion, manage religious affairs.</a:t>
            </a:r>
          </a:p>
          <a:p>
            <a:pPr lvl="1"/>
            <a:r>
              <a:rPr lang="en-US" b="1" dirty="0"/>
              <a:t>UN (UDHR Art 18; ICCPR Art 18):</a:t>
            </a:r>
            <a:r>
              <a:rPr lang="en-US" dirty="0"/>
              <a:t> Upholds the right to freedom of thought, conscience, and religion, including the freedom to manifest one's religion or belief.</a:t>
            </a:r>
          </a:p>
          <a:p>
            <a:endParaRPr lang="en-IN" dirty="0"/>
          </a:p>
        </p:txBody>
      </p:sp>
    </p:spTree>
    <p:extLst>
      <p:ext uri="{BB962C8B-B14F-4D97-AF65-F5344CB8AC3E}">
        <p14:creationId xmlns:p14="http://schemas.microsoft.com/office/powerpoint/2010/main" val="332249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fontScale="85000" lnSpcReduction="10000"/>
          </a:bodyPr>
          <a:lstStyle/>
          <a:p>
            <a:r>
              <a:rPr lang="en-US" b="1" dirty="0"/>
              <a:t>Cultural and Educational Rights (India: Articles 29-30):</a:t>
            </a:r>
            <a:endParaRPr lang="en-US" dirty="0"/>
          </a:p>
          <a:p>
            <a:pPr lvl="1"/>
            <a:r>
              <a:rPr lang="en-US" b="1" dirty="0"/>
              <a:t>Constitution:</a:t>
            </a:r>
            <a:r>
              <a:rPr lang="en-US" dirty="0"/>
              <a:t> Protects the rights of minorities to conserve their distinct language, script, and culture, and establish and administer educational institutions of their choice.</a:t>
            </a:r>
          </a:p>
          <a:p>
            <a:pPr lvl="1"/>
            <a:r>
              <a:rPr lang="en-US" b="1" dirty="0"/>
              <a:t>UN (ICCPR Art 27):</a:t>
            </a:r>
            <a:r>
              <a:rPr lang="en-US" dirty="0"/>
              <a:t> Recognizes the right of persons belonging to ethnic, religious, or linguistic minorities to enjoy their own culture, profess and practice their own religion, or use their own language. (UDHR Art 26 &amp; ICESCR Art 13 cover the right to education more broadly).</a:t>
            </a:r>
          </a:p>
          <a:p>
            <a:r>
              <a:rPr lang="en-US" b="1" dirty="0"/>
              <a:t>Right to Constitutional Remedies (India: Article 32):</a:t>
            </a:r>
            <a:endParaRPr lang="en-US" dirty="0"/>
          </a:p>
          <a:p>
            <a:pPr lvl="1"/>
            <a:r>
              <a:rPr lang="en-US" b="1" dirty="0"/>
              <a:t>Constitution:</a:t>
            </a:r>
            <a:r>
              <a:rPr lang="en-US" dirty="0"/>
              <a:t> Guarantees the right to move the Supreme Court for the enforcement of Fundamental Rights.</a:t>
            </a:r>
          </a:p>
          <a:p>
            <a:pPr lvl="1"/>
            <a:r>
              <a:rPr lang="en-US" b="1" dirty="0"/>
              <a:t>UN (UDHR Art 8; ICCPR Art 2(3)):</a:t>
            </a:r>
            <a:r>
              <a:rPr lang="en-US" dirty="0"/>
              <a:t> Recognizes the right to an effective remedy by competent national tribunals for acts violating fundamental rights.</a:t>
            </a:r>
          </a:p>
          <a:p>
            <a:endParaRPr lang="en-IN" dirty="0"/>
          </a:p>
        </p:txBody>
      </p:sp>
    </p:spTree>
    <p:extLst>
      <p:ext uri="{BB962C8B-B14F-4D97-AF65-F5344CB8AC3E}">
        <p14:creationId xmlns:p14="http://schemas.microsoft.com/office/powerpoint/2010/main" val="2986641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smtClean="0"/>
              <a:t>Conclusion</a:t>
            </a:r>
          </a:p>
          <a:p>
            <a:r>
              <a:rPr lang="en-US" sz="2400" dirty="0" smtClean="0"/>
              <a:t>The </a:t>
            </a:r>
            <a:r>
              <a:rPr lang="en-US" sz="2400" dirty="0"/>
              <a:t>Fundamental Rights in the Indian Constitution represent a powerful domestic legal framework that mirrors many core civil and political rights recognized internationally by the UN. While some economic, social, and cultural rights are found in India's non-justiciable Directive Principles of State Policy (Part IV), the Fundamental Rights (Part III) provide direct, court-enforceable protections closely aligned with international human rights standards.</a:t>
            </a:r>
            <a:endParaRPr lang="en-IN" sz="2400" dirty="0"/>
          </a:p>
        </p:txBody>
      </p:sp>
    </p:spTree>
    <p:extLst>
      <p:ext uri="{BB962C8B-B14F-4D97-AF65-F5344CB8AC3E}">
        <p14:creationId xmlns:p14="http://schemas.microsoft.com/office/powerpoint/2010/main" val="2244899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Historical Context:</a:t>
            </a:r>
            <a:endParaRPr lang="en-IN" dirty="0"/>
          </a:p>
        </p:txBody>
      </p:sp>
      <p:sp>
        <p:nvSpPr>
          <p:cNvPr id="3" name="Content Placeholder 2"/>
          <p:cNvSpPr>
            <a:spLocks noGrp="1"/>
          </p:cNvSpPr>
          <p:nvPr>
            <p:ph idx="1"/>
          </p:nvPr>
        </p:nvSpPr>
        <p:spPr/>
        <p:txBody>
          <a:bodyPr/>
          <a:lstStyle/>
          <a:p>
            <a:r>
              <a:rPr lang="en-US" dirty="0"/>
              <a:t>The UDHR arose directly from the experience of the </a:t>
            </a:r>
            <a:r>
              <a:rPr lang="en-US" b="1" dirty="0"/>
              <a:t>Second World War</a:t>
            </a:r>
            <a:r>
              <a:rPr lang="en-US" dirty="0"/>
              <a:t>.</a:t>
            </a:r>
          </a:p>
          <a:p>
            <a:r>
              <a:rPr lang="en-US" dirty="0"/>
              <a:t>The global community vowed never again to allow the atrocities committed during that conflict.</a:t>
            </a:r>
          </a:p>
          <a:p>
            <a:r>
              <a:rPr lang="en-US" dirty="0"/>
              <a:t>World leaders decided to complement the UN Charter with a road map to guarantee the rights of every individual everywhere.</a:t>
            </a:r>
          </a:p>
          <a:p>
            <a:endParaRPr lang="en-IN" dirty="0"/>
          </a:p>
        </p:txBody>
      </p:sp>
    </p:spTree>
    <p:extLst>
      <p:ext uri="{BB962C8B-B14F-4D97-AF65-F5344CB8AC3E}">
        <p14:creationId xmlns:p14="http://schemas.microsoft.com/office/powerpoint/2010/main" val="420549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Key Principles and Content:</a:t>
            </a:r>
            <a:endParaRPr lang="en-IN" dirty="0"/>
          </a:p>
        </p:txBody>
      </p:sp>
      <p:sp>
        <p:nvSpPr>
          <p:cNvPr id="3" name="Content Placeholder 2"/>
          <p:cNvSpPr>
            <a:spLocks noGrp="1"/>
          </p:cNvSpPr>
          <p:nvPr>
            <p:ph idx="1"/>
          </p:nvPr>
        </p:nvSpPr>
        <p:spPr/>
        <p:txBody>
          <a:bodyPr>
            <a:normAutofit fontScale="92500" lnSpcReduction="10000"/>
          </a:bodyPr>
          <a:lstStyle/>
          <a:p>
            <a:r>
              <a:rPr lang="en-US" dirty="0"/>
              <a:t>The UDHR contains </a:t>
            </a:r>
            <a:r>
              <a:rPr lang="en-US" b="1" dirty="0"/>
              <a:t>30 articles</a:t>
            </a:r>
            <a:r>
              <a:rPr lang="en-US" dirty="0"/>
              <a:t> detailing specific rights and freedoms. These can be broadly grouped:</a:t>
            </a:r>
          </a:p>
          <a:p>
            <a:r>
              <a:rPr lang="en-US" b="1" dirty="0"/>
              <a:t>Foundational Principles (Articles 1-2):</a:t>
            </a:r>
            <a:endParaRPr lang="en-US" dirty="0"/>
          </a:p>
          <a:p>
            <a:pPr lvl="1"/>
            <a:r>
              <a:rPr lang="en-US" dirty="0"/>
              <a:t>All human beings are born free and equal in dignity and rights (Article 1).</a:t>
            </a:r>
          </a:p>
          <a:p>
            <a:pPr lvl="1"/>
            <a:r>
              <a:rPr lang="en-US" dirty="0"/>
              <a:t>Everyone is entitled to all rights and freedoms without discrimination of any kind (race, color, sex, language, religion, political or other opinion, national or social origin, property, birth, or other status) (Article 2</a:t>
            </a:r>
            <a:r>
              <a:rPr lang="en-US" dirty="0" smtClean="0"/>
              <a:t>).</a:t>
            </a:r>
            <a:endParaRPr lang="en-US" dirty="0"/>
          </a:p>
        </p:txBody>
      </p:sp>
    </p:spTree>
    <p:extLst>
      <p:ext uri="{BB962C8B-B14F-4D97-AF65-F5344CB8AC3E}">
        <p14:creationId xmlns:p14="http://schemas.microsoft.com/office/powerpoint/2010/main" val="2830385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r>
              <a:rPr lang="en-US" b="1" dirty="0"/>
              <a:t>Civil and Political Rights (Articles 3-21):</a:t>
            </a:r>
            <a:r>
              <a:rPr lang="en-US" dirty="0"/>
              <a:t> These include rights such as:</a:t>
            </a:r>
          </a:p>
          <a:p>
            <a:pPr lvl="1"/>
            <a:r>
              <a:rPr lang="en-US" dirty="0"/>
              <a:t>Right to life, liberty, and security of person (Article 3).</a:t>
            </a:r>
          </a:p>
          <a:p>
            <a:pPr lvl="1"/>
            <a:r>
              <a:rPr lang="en-US" dirty="0"/>
              <a:t>Freedom from slavery and servitude (Article 4).</a:t>
            </a:r>
          </a:p>
          <a:p>
            <a:pPr lvl="1"/>
            <a:r>
              <a:rPr lang="en-US" dirty="0"/>
              <a:t>Freedom from torture or cruel, inhuman, or degrading treatment or punishment (Article 5).</a:t>
            </a:r>
          </a:p>
          <a:p>
            <a:pPr lvl="1"/>
            <a:r>
              <a:rPr lang="en-US" dirty="0"/>
              <a:t>Right to recognition as a person before the law (Article 6).</a:t>
            </a:r>
          </a:p>
          <a:p>
            <a:pPr lvl="1"/>
            <a:r>
              <a:rPr lang="en-US" dirty="0"/>
              <a:t>Equality before the law and equal protection of the law (Article 7).</a:t>
            </a:r>
          </a:p>
          <a:p>
            <a:pPr lvl="1"/>
            <a:r>
              <a:rPr lang="en-US" dirty="0"/>
              <a:t>Right to an effective remedy (Article 8).</a:t>
            </a:r>
          </a:p>
          <a:p>
            <a:pPr lvl="1"/>
            <a:r>
              <a:rPr lang="en-US" dirty="0"/>
              <a:t>Freedom from arbitrary arrest, detention, or exile (Article 9).</a:t>
            </a:r>
          </a:p>
          <a:p>
            <a:pPr lvl="1"/>
            <a:r>
              <a:rPr lang="en-US" dirty="0"/>
              <a:t>Right to a fair and public hearing (Article 10).</a:t>
            </a:r>
          </a:p>
          <a:p>
            <a:pPr lvl="1"/>
            <a:r>
              <a:rPr lang="en-US" dirty="0"/>
              <a:t>Presumption of innocence until proven guilty (Article 11).</a:t>
            </a:r>
          </a:p>
          <a:p>
            <a:pPr lvl="1"/>
            <a:r>
              <a:rPr lang="en-US" dirty="0"/>
              <a:t>Right to privacy (Article 12).</a:t>
            </a:r>
          </a:p>
          <a:p>
            <a:pPr lvl="1"/>
            <a:r>
              <a:rPr lang="en-US" dirty="0"/>
              <a:t>Freedom of movement (Article 13).</a:t>
            </a:r>
          </a:p>
          <a:p>
            <a:pPr lvl="1"/>
            <a:r>
              <a:rPr lang="en-US" dirty="0"/>
              <a:t>Right to seek asylum (Article 14).</a:t>
            </a:r>
          </a:p>
          <a:p>
            <a:pPr lvl="1"/>
            <a:r>
              <a:rPr lang="en-US" dirty="0"/>
              <a:t>Right to a nationality (Article 15).</a:t>
            </a:r>
          </a:p>
          <a:p>
            <a:pPr lvl="1"/>
            <a:r>
              <a:rPr lang="en-US" dirty="0"/>
              <a:t>Right to marry and found</a:t>
            </a:r>
          </a:p>
          <a:p>
            <a:endParaRPr lang="en-IN" dirty="0"/>
          </a:p>
        </p:txBody>
      </p:sp>
    </p:spTree>
    <p:extLst>
      <p:ext uri="{BB962C8B-B14F-4D97-AF65-F5344CB8AC3E}">
        <p14:creationId xmlns:p14="http://schemas.microsoft.com/office/powerpoint/2010/main" val="1217205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fontScale="90000"/>
          </a:bodyPr>
          <a:lstStyle/>
          <a:p>
            <a:pPr algn="l"/>
            <a:r>
              <a:rPr lang="en-US" b="1" dirty="0" smtClean="0">
                <a:solidFill>
                  <a:srgbClr val="1A1C1E"/>
                </a:solidFill>
                <a:latin typeface="Google Sans Text"/>
              </a:rPr>
              <a:t/>
            </a:r>
            <a:br>
              <a:rPr lang="en-US" b="1" dirty="0" smtClean="0">
                <a:solidFill>
                  <a:srgbClr val="1A1C1E"/>
                </a:solidFill>
                <a:latin typeface="Google Sans Text"/>
              </a:rPr>
            </a:br>
            <a:r>
              <a:rPr lang="en-US" b="1" dirty="0">
                <a:solidFill>
                  <a:srgbClr val="1A1C1E"/>
                </a:solidFill>
                <a:latin typeface="Google Sans Text"/>
              </a:rPr>
              <a:t/>
            </a:r>
            <a:br>
              <a:rPr lang="en-US" b="1" dirty="0">
                <a:solidFill>
                  <a:srgbClr val="1A1C1E"/>
                </a:solidFill>
                <a:latin typeface="Google Sans Text"/>
              </a:rPr>
            </a:br>
            <a:r>
              <a:rPr lang="en-US" b="1" dirty="0" smtClean="0">
                <a:solidFill>
                  <a:srgbClr val="1A1C1E"/>
                </a:solidFill>
                <a:latin typeface="Google Sans Text"/>
              </a:rPr>
              <a:t/>
            </a:r>
            <a:br>
              <a:rPr lang="en-US" b="1" dirty="0" smtClean="0">
                <a:solidFill>
                  <a:srgbClr val="1A1C1E"/>
                </a:solidFill>
                <a:latin typeface="Google Sans Text"/>
              </a:rPr>
            </a:br>
            <a:r>
              <a:rPr lang="en-US" sz="3100" b="1" dirty="0" smtClean="0">
                <a:solidFill>
                  <a:srgbClr val="1A1C1E"/>
                </a:solidFill>
                <a:latin typeface="Google Sans Text"/>
              </a:rPr>
              <a:t>Key </a:t>
            </a:r>
            <a:r>
              <a:rPr lang="en-US" sz="3100" b="1" dirty="0">
                <a:solidFill>
                  <a:srgbClr val="1A1C1E"/>
                </a:solidFill>
                <a:latin typeface="Google Sans Text"/>
              </a:rPr>
              <a:t>Activities for Promotion and Protection</a:t>
            </a:r>
            <a:r>
              <a:rPr lang="en-US" b="1" dirty="0">
                <a:solidFill>
                  <a:srgbClr val="1A1C1E"/>
                </a:solidFill>
                <a:latin typeface="Google Sans Text"/>
              </a:rPr>
              <a:t>:</a:t>
            </a:r>
            <a:r>
              <a:rPr lang="en-US" dirty="0">
                <a:solidFill>
                  <a:srgbClr val="1A1C1E"/>
                </a:solidFill>
                <a:latin typeface="Google Sans Text"/>
              </a:rPr>
              <a:t/>
            </a:r>
            <a:br>
              <a:rPr lang="en-US" dirty="0">
                <a:solidFill>
                  <a:srgbClr val="1A1C1E"/>
                </a:solidFill>
                <a:latin typeface="Google Sans Text"/>
              </a:rPr>
            </a:br>
            <a:r>
              <a:rPr lang="en-US" dirty="0">
                <a:solidFill>
                  <a:srgbClr val="1A1C1E"/>
                </a:solidFill>
                <a:latin typeface="Google Sans Text"/>
              </a:rPr>
              <a:t/>
            </a:r>
            <a:br>
              <a:rPr lang="en-US" dirty="0">
                <a:solidFill>
                  <a:srgbClr val="1A1C1E"/>
                </a:solidFill>
                <a:latin typeface="Google Sans Text"/>
              </a:rPr>
            </a:br>
            <a:endParaRPr lang="en-IN" dirty="0"/>
          </a:p>
        </p:txBody>
      </p:sp>
      <p:sp>
        <p:nvSpPr>
          <p:cNvPr id="3" name="Content Placeholder 2"/>
          <p:cNvSpPr>
            <a:spLocks noGrp="1"/>
          </p:cNvSpPr>
          <p:nvPr>
            <p:ph idx="1"/>
          </p:nvPr>
        </p:nvSpPr>
        <p:spPr/>
        <p:txBody>
          <a:bodyPr>
            <a:normAutofit fontScale="70000" lnSpcReduction="20000"/>
          </a:bodyPr>
          <a:lstStyle/>
          <a:p>
            <a:r>
              <a:rPr lang="en-US" b="1" dirty="0"/>
              <a:t>Standard-Setting:</a:t>
            </a:r>
            <a:r>
              <a:rPr lang="en-US" dirty="0"/>
              <a:t> Developing international norms and legally binding treaties.</a:t>
            </a:r>
          </a:p>
          <a:p>
            <a:r>
              <a:rPr lang="en-US" b="1" dirty="0"/>
              <a:t>Monitoring:</a:t>
            </a:r>
            <a:r>
              <a:rPr lang="en-US" dirty="0"/>
              <a:t> Observing and reporting on human rights situations globally, through Treaty Bodies, Special Procedures, OHCHR field presences, and peacekeeping missions.</a:t>
            </a:r>
          </a:p>
          <a:p>
            <a:r>
              <a:rPr lang="en-US" b="1" dirty="0"/>
              <a:t>Technical Cooperation &amp; Capacity Building:</a:t>
            </a:r>
            <a:r>
              <a:rPr lang="en-US" dirty="0"/>
              <a:t> Assisting states in improving their human rights protection systems (e.g., judiciary reform, police training, drafting legislation).</a:t>
            </a:r>
          </a:p>
          <a:p>
            <a:r>
              <a:rPr lang="en-US" b="1" dirty="0"/>
              <a:t>Advocacy &amp; Awareness Raising:</a:t>
            </a:r>
            <a:r>
              <a:rPr lang="en-US" dirty="0"/>
              <a:t> Speaking out against violations, running campaigns, promoting human rights education.</a:t>
            </a:r>
          </a:p>
          <a:p>
            <a:r>
              <a:rPr lang="en-US" b="1" dirty="0"/>
              <a:t>Responding to Crises:</a:t>
            </a:r>
            <a:r>
              <a:rPr lang="en-US" dirty="0"/>
              <a:t> Integrating human rights protection into humanitarian aid, peacekeeping operations, and post-conflict reconstruction.</a:t>
            </a:r>
          </a:p>
          <a:p>
            <a:r>
              <a:rPr lang="en-US" b="1" dirty="0"/>
              <a:t>Providing Forums:</a:t>
            </a:r>
            <a:r>
              <a:rPr lang="en-US" dirty="0"/>
              <a:t> Offering platforms (like the HRC) for dialogue, debate, and diplomatic pressure concerning human rights issues.</a:t>
            </a:r>
          </a:p>
          <a:p>
            <a:endParaRPr lang="en-IN" dirty="0"/>
          </a:p>
        </p:txBody>
      </p:sp>
    </p:spTree>
    <p:extLst>
      <p:ext uri="{BB962C8B-B14F-4D97-AF65-F5344CB8AC3E}">
        <p14:creationId xmlns:p14="http://schemas.microsoft.com/office/powerpoint/2010/main" val="4046526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Challenges:</a:t>
            </a:r>
            <a:endParaRPr lang="en-IN" dirty="0"/>
          </a:p>
        </p:txBody>
      </p:sp>
      <p:sp>
        <p:nvSpPr>
          <p:cNvPr id="3" name="Content Placeholder 2"/>
          <p:cNvSpPr>
            <a:spLocks noGrp="1"/>
          </p:cNvSpPr>
          <p:nvPr>
            <p:ph idx="1"/>
          </p:nvPr>
        </p:nvSpPr>
        <p:spPr/>
        <p:txBody>
          <a:bodyPr>
            <a:normAutofit fontScale="70000" lnSpcReduction="20000"/>
          </a:bodyPr>
          <a:lstStyle/>
          <a:p>
            <a:r>
              <a:rPr lang="en-US" b="1" dirty="0"/>
              <a:t>State Sovereignty:</a:t>
            </a:r>
            <a:r>
              <a:rPr lang="en-US" dirty="0"/>
              <a:t> The principle of non-interference in domestic affairs can clash with international human rights monitoring and intervention.</a:t>
            </a:r>
          </a:p>
          <a:p>
            <a:r>
              <a:rPr lang="en-US" b="1" dirty="0"/>
              <a:t>Politicization:</a:t>
            </a:r>
            <a:r>
              <a:rPr lang="en-US" dirty="0"/>
              <a:t> Human rights issues can be used selectively for political purposes by states within bodies like the HRC.</a:t>
            </a:r>
          </a:p>
          <a:p>
            <a:r>
              <a:rPr lang="en-US" b="1" dirty="0"/>
              <a:t>Enforcement:</a:t>
            </a:r>
            <a:r>
              <a:rPr lang="en-US" dirty="0"/>
              <a:t> The UN lacks a standing army or direct enforcement mechanism; implementation relies heavily on state cooperation and political will.</a:t>
            </a:r>
          </a:p>
          <a:p>
            <a:r>
              <a:rPr lang="en-US" b="1" dirty="0"/>
              <a:t>Resource Constraints:</a:t>
            </a:r>
            <a:r>
              <a:rPr lang="en-US" dirty="0"/>
              <a:t> OHCHR and other human rights mechanisms often face funding shortages relative to their mandates.</a:t>
            </a:r>
          </a:p>
          <a:p>
            <a:r>
              <a:rPr lang="en-US" b="1" dirty="0"/>
              <a:t>Selectivity/Bias:</a:t>
            </a:r>
            <a:r>
              <a:rPr lang="en-US" dirty="0"/>
              <a:t> Accusations are sometimes made that certain countries or issues receive disproportionate attention.</a:t>
            </a:r>
          </a:p>
          <a:p>
            <a:endParaRPr lang="en-IN" dirty="0"/>
          </a:p>
        </p:txBody>
      </p:sp>
    </p:spTree>
    <p:extLst>
      <p:ext uri="{BB962C8B-B14F-4D97-AF65-F5344CB8AC3E}">
        <p14:creationId xmlns:p14="http://schemas.microsoft.com/office/powerpoint/2010/main" val="2359891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3200" dirty="0" smtClean="0"/>
              <a:t>Human Rights and Indian Constitution</a:t>
            </a:r>
            <a:endParaRPr lang="en-IN" sz="3200" dirty="0"/>
          </a:p>
        </p:txBody>
      </p:sp>
      <p:sp>
        <p:nvSpPr>
          <p:cNvPr id="3" name="Content Placeholder 2"/>
          <p:cNvSpPr>
            <a:spLocks noGrp="1"/>
          </p:cNvSpPr>
          <p:nvPr>
            <p:ph idx="1"/>
          </p:nvPr>
        </p:nvSpPr>
        <p:spPr>
          <a:xfrm>
            <a:off x="457200" y="762000"/>
            <a:ext cx="8229600" cy="5943600"/>
          </a:xfrm>
        </p:spPr>
        <p:txBody>
          <a:bodyPr>
            <a:noAutofit/>
          </a:bodyPr>
          <a:lstStyle/>
          <a:p>
            <a:r>
              <a:rPr lang="en-US" sz="1800" dirty="0"/>
              <a:t>The Indian Constitution, adopted in 1950, is deeply committed to human rights. It doesn't just acknowledge them; it makes many of them legally enforceable fundamental rights for its citizens (and some for non-citizens too</a:t>
            </a:r>
            <a:r>
              <a:rPr lang="en-US" sz="1800" dirty="0" smtClean="0"/>
              <a:t>).</a:t>
            </a:r>
          </a:p>
          <a:p>
            <a:r>
              <a:rPr lang="en-US" sz="1800" b="1" dirty="0"/>
              <a:t>Fundamental Rights (Part III):</a:t>
            </a:r>
            <a:r>
              <a:rPr lang="en-US" sz="1800" dirty="0"/>
              <a:t> This is the cornerstone. It guarantees a range of civil and political rights, largely mirroring the Universal Declaration of Human Rights (UDHR). Key examples include:</a:t>
            </a:r>
          </a:p>
          <a:p>
            <a:pPr lvl="1"/>
            <a:r>
              <a:rPr lang="en-US" sz="1800" b="1" dirty="0"/>
              <a:t>Right to Equality:</a:t>
            </a:r>
            <a:r>
              <a:rPr lang="en-US" sz="1800" dirty="0"/>
              <a:t> (Articles 14-18) Equality before the law, prohibition of discrimination.</a:t>
            </a:r>
          </a:p>
          <a:p>
            <a:pPr lvl="1"/>
            <a:r>
              <a:rPr lang="en-US" sz="1800" b="1" dirty="0"/>
              <a:t>Right to Freedom:</a:t>
            </a:r>
            <a:r>
              <a:rPr lang="en-US" sz="1800" dirty="0"/>
              <a:t> (Articles 19-22) Freedom of speech, assembly, movement, profession; protection of life and personal liberty (Article 21 is particularly vital and broadly interpreted), right to education (Article 21A), protection against arbitrary arrest.</a:t>
            </a:r>
          </a:p>
          <a:p>
            <a:pPr lvl="1"/>
            <a:r>
              <a:rPr lang="en-US" sz="1800" b="1" dirty="0"/>
              <a:t>Right against Exploitation:</a:t>
            </a:r>
            <a:r>
              <a:rPr lang="en-US" sz="1800" dirty="0"/>
              <a:t> (Articles 23-24) Prohibition of human trafficking and forced </a:t>
            </a:r>
            <a:r>
              <a:rPr lang="en-US" sz="1800" dirty="0" err="1"/>
              <a:t>labour</a:t>
            </a:r>
            <a:r>
              <a:rPr lang="en-US" sz="1800" dirty="0"/>
              <a:t>, child </a:t>
            </a:r>
            <a:r>
              <a:rPr lang="en-US" sz="1800" dirty="0" err="1"/>
              <a:t>labour</a:t>
            </a:r>
            <a:r>
              <a:rPr lang="en-US" sz="1800" dirty="0"/>
              <a:t>.</a:t>
            </a:r>
          </a:p>
          <a:p>
            <a:pPr lvl="1"/>
            <a:r>
              <a:rPr lang="en-US" sz="1800" b="1" dirty="0"/>
              <a:t>Right to Freedom of Religion:</a:t>
            </a:r>
            <a:r>
              <a:rPr lang="en-US" sz="1800" dirty="0"/>
              <a:t> (Articles 25-28) Freedom of conscience, practice, and propagation of religion.</a:t>
            </a:r>
          </a:p>
          <a:p>
            <a:pPr lvl="1"/>
            <a:r>
              <a:rPr lang="en-US" sz="1800" b="1" dirty="0"/>
              <a:t>Cultural and Educational Rights:</a:t>
            </a:r>
            <a:r>
              <a:rPr lang="en-US" sz="1800" dirty="0"/>
              <a:t> (Articles 29-30) Protection of the interests of minorities</a:t>
            </a:r>
            <a:r>
              <a:rPr lang="en-US" sz="1800" dirty="0" smtClean="0"/>
              <a:t>.</a:t>
            </a:r>
          </a:p>
          <a:p>
            <a:pPr marL="3657600" lvl="8" indent="0">
              <a:buNone/>
            </a:pPr>
            <a:r>
              <a:rPr lang="en-US" sz="1800" dirty="0" smtClean="0"/>
              <a:t>				Contd.</a:t>
            </a:r>
            <a:endParaRPr lang="en-US" sz="1800" dirty="0"/>
          </a:p>
          <a:p>
            <a:pPr lvl="8"/>
            <a:endParaRPr lang="en-IN" sz="600" dirty="0"/>
          </a:p>
        </p:txBody>
      </p:sp>
    </p:spTree>
    <p:extLst>
      <p:ext uri="{BB962C8B-B14F-4D97-AF65-F5344CB8AC3E}">
        <p14:creationId xmlns:p14="http://schemas.microsoft.com/office/powerpoint/2010/main" val="1969160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324600"/>
          </a:xfrm>
        </p:spPr>
        <p:txBody>
          <a:bodyPr>
            <a:normAutofit fontScale="85000" lnSpcReduction="10000"/>
          </a:bodyPr>
          <a:lstStyle/>
          <a:p>
            <a:r>
              <a:rPr lang="en-US" sz="2600" b="1" dirty="0"/>
              <a:t>Justiciable Rights:</a:t>
            </a:r>
            <a:r>
              <a:rPr lang="en-US" sz="2600" dirty="0"/>
              <a:t> Crucially, these Fundamental Rights are </a:t>
            </a:r>
            <a:r>
              <a:rPr lang="en-US" sz="2600" i="1" dirty="0"/>
              <a:t>justiciable</a:t>
            </a:r>
            <a:r>
              <a:rPr lang="en-US" sz="2600" dirty="0"/>
              <a:t>. This means if a person's Fundamental Right is violated, they can directly approach the High Courts (under Article 226) or the Supreme Court (under Article 32) for enforcement. Article 32 itself is a Fundamental Right, often called the "heart and soul" of the Constitution.</a:t>
            </a:r>
          </a:p>
          <a:p>
            <a:r>
              <a:rPr lang="en-US" sz="2600" b="1" dirty="0"/>
              <a:t>Directive Principles of State Policy (DPSP - Part IV):</a:t>
            </a:r>
            <a:r>
              <a:rPr lang="en-US" sz="2600" dirty="0"/>
              <a:t> While not directly enforceable in courts like Fundamental Rights, these principles guide the government in making laws and policies. They largely cover economic, social, and cultural rights, such as:</a:t>
            </a:r>
          </a:p>
          <a:p>
            <a:pPr lvl="1"/>
            <a:r>
              <a:rPr lang="en-US" sz="2600" dirty="0"/>
              <a:t>Right to adequate means of livelihood, equal pay for equal work.</a:t>
            </a:r>
          </a:p>
          <a:p>
            <a:pPr lvl="1"/>
            <a:r>
              <a:rPr lang="en-US" sz="2600" dirty="0"/>
              <a:t>Right to work, education, and public assistance.</a:t>
            </a:r>
          </a:p>
          <a:p>
            <a:pPr lvl="1"/>
            <a:r>
              <a:rPr lang="en-US" sz="2600" dirty="0"/>
              <a:t>Provision for just and humane conditions of work.</a:t>
            </a:r>
          </a:p>
          <a:p>
            <a:pPr lvl="1"/>
            <a:r>
              <a:rPr lang="en-US" sz="2600" dirty="0"/>
              <a:t>Protection of environment, forests, and wildlife.</a:t>
            </a:r>
          </a:p>
          <a:p>
            <a:pPr lvl="1"/>
            <a:r>
              <a:rPr lang="en-US" sz="2600" dirty="0"/>
              <a:t>These reflect the state's aspiration towards achieving broader socio-economic justice, which is integral to human rights</a:t>
            </a:r>
            <a:r>
              <a:rPr lang="en-US" dirty="0" smtClean="0"/>
              <a:t>.</a:t>
            </a:r>
            <a:endParaRPr lang="en-IN" dirty="0" smtClean="0"/>
          </a:p>
          <a:p>
            <a:pPr marL="3657600" lvl="8" indent="0">
              <a:buNone/>
            </a:pPr>
            <a:r>
              <a:rPr lang="en-US" dirty="0" smtClean="0"/>
              <a:t>			</a:t>
            </a:r>
            <a:r>
              <a:rPr lang="en-US" sz="2300" dirty="0" smtClean="0"/>
              <a:t>Contd.</a:t>
            </a:r>
            <a:endParaRPr lang="en-US" sz="2300" dirty="0"/>
          </a:p>
        </p:txBody>
      </p:sp>
    </p:spTree>
    <p:extLst>
      <p:ext uri="{BB962C8B-B14F-4D97-AF65-F5344CB8AC3E}">
        <p14:creationId xmlns:p14="http://schemas.microsoft.com/office/powerpoint/2010/main" val="3044545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000" b="1" dirty="0"/>
              <a:t>Preamble:</a:t>
            </a:r>
            <a:r>
              <a:rPr lang="en-US" sz="2000" dirty="0"/>
              <a:t> The very beginning of the Constitution sets out the objectives: Justice (social, economic, political), Liberty (thought, expression, belief, faith, worship), Equality (status, opportunity), and Fraternity (assuring the dignity of the individual). These are essentially human rights principles guiding the entire document.</a:t>
            </a:r>
          </a:p>
          <a:p>
            <a:r>
              <a:rPr lang="en-US" sz="2000" b="1" dirty="0"/>
              <a:t>Influence of International Human Rights:</a:t>
            </a:r>
            <a:r>
              <a:rPr lang="en-US" sz="2000" dirty="0"/>
              <a:t> The framers of the Constitution were influenced by international human rights norms, including the UDHR. Indian courts often refer to international human rights treaties and standards when interpreting constitutional provisions, especially the expansive Right to Life under Article 21</a:t>
            </a:r>
            <a:r>
              <a:rPr lang="en-US" dirty="0"/>
              <a:t>.</a:t>
            </a:r>
          </a:p>
          <a:p>
            <a:r>
              <a:rPr lang="en-US" sz="2200" dirty="0"/>
              <a:t>In essence, the Indian Constitution provides a robust legal framework for the protection and promotion of human rights, making them central to the country's governance and legal system.</a:t>
            </a:r>
          </a:p>
          <a:p>
            <a:pPr marL="0" indent="0">
              <a:buNone/>
            </a:pPr>
            <a:r>
              <a:rPr lang="en-US" dirty="0"/>
              <a:t/>
            </a:r>
            <a:br>
              <a:rPr lang="en-US" dirty="0"/>
            </a:br>
            <a:endParaRPr lang="en-IN" dirty="0"/>
          </a:p>
        </p:txBody>
      </p:sp>
    </p:spTree>
    <p:extLst>
      <p:ext uri="{BB962C8B-B14F-4D97-AF65-F5344CB8AC3E}">
        <p14:creationId xmlns:p14="http://schemas.microsoft.com/office/powerpoint/2010/main" val="31955967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279</Words>
  <Application>Microsoft Office PowerPoint</Application>
  <PresentationFormat>On-screen Show (4:3)</PresentationFormat>
  <Paragraphs>89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UNIVERSAL DECLARATION OF HUMAN RIGHTS</vt:lpstr>
      <vt:lpstr>Historical Context:</vt:lpstr>
      <vt:lpstr>Key Principles and Content:</vt:lpstr>
      <vt:lpstr>PowerPoint Presentation</vt:lpstr>
      <vt:lpstr>   Key Activities for Promotion and Protection:  </vt:lpstr>
      <vt:lpstr>Challenges:</vt:lpstr>
      <vt:lpstr>Human Rights and Indian Constitution</vt:lpstr>
      <vt:lpstr>PowerPoint Presentation</vt:lpstr>
      <vt:lpstr>PowerPoint Presentation</vt:lpstr>
      <vt:lpstr>Fundamental Rights similar to Human Rights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UNIVERSAL DECLARATION OF HUMAN RIGHTS</dc:title>
  <dc:creator>user</dc:creator>
  <cp:lastModifiedBy>user</cp:lastModifiedBy>
  <cp:revision>5</cp:revision>
  <dcterms:created xsi:type="dcterms:W3CDTF">2006-08-16T00:00:00Z</dcterms:created>
  <dcterms:modified xsi:type="dcterms:W3CDTF">2025-04-03T06:09:19Z</dcterms:modified>
</cp:coreProperties>
</file>