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CF51E6A-8F9E-45FE-A9D2-B2B8C3EBCD74}"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9AC2A69-C15F-4EB9-BE92-F30BF3F7622B}" type="slidenum">
              <a:rPr lang="en-IN" smtClean="0"/>
              <a:t>‹#›</a:t>
            </a:fld>
            <a:endParaRPr lang="en-IN"/>
          </a:p>
        </p:txBody>
      </p:sp>
    </p:spTree>
    <p:extLst>
      <p:ext uri="{BB962C8B-B14F-4D97-AF65-F5344CB8AC3E}">
        <p14:creationId xmlns:p14="http://schemas.microsoft.com/office/powerpoint/2010/main" val="3368569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F51E6A-8F9E-45FE-A9D2-B2B8C3EBCD74}" type="datetimeFigureOut">
              <a:rPr lang="en-IN" smtClean="0"/>
              <a:t>17-08-2025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9AC2A69-C15F-4EB9-BE92-F30BF3F7622B}" type="slidenum">
              <a:rPr lang="en-IN" smtClean="0"/>
              <a:t>‹#›</a:t>
            </a:fld>
            <a:endParaRPr lang="en-IN"/>
          </a:p>
        </p:txBody>
      </p:sp>
    </p:spTree>
    <p:extLst>
      <p:ext uri="{BB962C8B-B14F-4D97-AF65-F5344CB8AC3E}">
        <p14:creationId xmlns:p14="http://schemas.microsoft.com/office/powerpoint/2010/main" val="1971045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F51E6A-8F9E-45FE-A9D2-B2B8C3EBCD74}" type="datetimeFigureOut">
              <a:rPr lang="en-IN" smtClean="0"/>
              <a:t>17-08-2025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9AC2A69-C15F-4EB9-BE92-F30BF3F7622B}" type="slidenum">
              <a:rPr lang="en-IN" smtClean="0"/>
              <a:t>‹#›</a:t>
            </a:fld>
            <a:endParaRPr lang="en-IN"/>
          </a:p>
        </p:txBody>
      </p:sp>
    </p:spTree>
    <p:extLst>
      <p:ext uri="{BB962C8B-B14F-4D97-AF65-F5344CB8AC3E}">
        <p14:creationId xmlns:p14="http://schemas.microsoft.com/office/powerpoint/2010/main" val="31119599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F51E6A-8F9E-45FE-A9D2-B2B8C3EBCD74}" type="datetimeFigureOut">
              <a:rPr lang="en-IN" smtClean="0"/>
              <a:t>17-08-2025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9AC2A69-C15F-4EB9-BE92-F30BF3F7622B}" type="slidenum">
              <a:rPr lang="en-IN" smtClean="0"/>
              <a:t>‹#›</a:t>
            </a:fld>
            <a:endParaRPr lang="en-IN"/>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7107956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F51E6A-8F9E-45FE-A9D2-B2B8C3EBCD74}" type="datetimeFigureOut">
              <a:rPr lang="en-IN" smtClean="0"/>
              <a:t>17-08-2025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9AC2A69-C15F-4EB9-BE92-F30BF3F7622B}" type="slidenum">
              <a:rPr lang="en-IN" smtClean="0"/>
              <a:t>‹#›</a:t>
            </a:fld>
            <a:endParaRPr lang="en-IN"/>
          </a:p>
        </p:txBody>
      </p:sp>
    </p:spTree>
    <p:extLst>
      <p:ext uri="{BB962C8B-B14F-4D97-AF65-F5344CB8AC3E}">
        <p14:creationId xmlns:p14="http://schemas.microsoft.com/office/powerpoint/2010/main" val="630567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1CF51E6A-8F9E-45FE-A9D2-B2B8C3EBCD74}" type="datetimeFigureOut">
              <a:rPr lang="en-IN" smtClean="0"/>
              <a:t>17-08-2025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9AC2A69-C15F-4EB9-BE92-F30BF3F7622B}" type="slidenum">
              <a:rPr lang="en-IN" smtClean="0"/>
              <a:t>‹#›</a:t>
            </a:fld>
            <a:endParaRPr lang="en-IN"/>
          </a:p>
        </p:txBody>
      </p:sp>
    </p:spTree>
    <p:extLst>
      <p:ext uri="{BB962C8B-B14F-4D97-AF65-F5344CB8AC3E}">
        <p14:creationId xmlns:p14="http://schemas.microsoft.com/office/powerpoint/2010/main" val="31130091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1CF51E6A-8F9E-45FE-A9D2-B2B8C3EBCD74}" type="datetimeFigureOut">
              <a:rPr lang="en-IN" smtClean="0"/>
              <a:t>17-08-2025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9AC2A69-C15F-4EB9-BE92-F30BF3F7622B}" type="slidenum">
              <a:rPr lang="en-IN" smtClean="0"/>
              <a:t>‹#›</a:t>
            </a:fld>
            <a:endParaRPr lang="en-IN"/>
          </a:p>
        </p:txBody>
      </p:sp>
    </p:spTree>
    <p:extLst>
      <p:ext uri="{BB962C8B-B14F-4D97-AF65-F5344CB8AC3E}">
        <p14:creationId xmlns:p14="http://schemas.microsoft.com/office/powerpoint/2010/main" val="13259305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F51E6A-8F9E-45FE-A9D2-B2B8C3EBCD74}"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9AC2A69-C15F-4EB9-BE92-F30BF3F7622B}" type="slidenum">
              <a:rPr lang="en-IN" smtClean="0"/>
              <a:t>‹#›</a:t>
            </a:fld>
            <a:endParaRPr lang="en-IN"/>
          </a:p>
        </p:txBody>
      </p:sp>
    </p:spTree>
    <p:extLst>
      <p:ext uri="{BB962C8B-B14F-4D97-AF65-F5344CB8AC3E}">
        <p14:creationId xmlns:p14="http://schemas.microsoft.com/office/powerpoint/2010/main" val="33242764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F51E6A-8F9E-45FE-A9D2-B2B8C3EBCD74}"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9AC2A69-C15F-4EB9-BE92-F30BF3F7622B}" type="slidenum">
              <a:rPr lang="en-IN" smtClean="0"/>
              <a:t>‹#›</a:t>
            </a:fld>
            <a:endParaRPr lang="en-IN"/>
          </a:p>
        </p:txBody>
      </p:sp>
    </p:spTree>
    <p:extLst>
      <p:ext uri="{BB962C8B-B14F-4D97-AF65-F5344CB8AC3E}">
        <p14:creationId xmlns:p14="http://schemas.microsoft.com/office/powerpoint/2010/main" val="6920477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5469F-0F86-A2D3-0D8D-DB10B75A3F4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A50E6ED-A734-AD36-99BA-BCFED0F56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D45387D-7831-D16C-E25B-D9FF26DC7FD3}"/>
              </a:ext>
            </a:extLst>
          </p:cNvPr>
          <p:cNvSpPr>
            <a:spLocks noGrp="1"/>
          </p:cNvSpPr>
          <p:nvPr>
            <p:ph type="dt" sz="half" idx="10"/>
          </p:nvPr>
        </p:nvSpPr>
        <p:spPr/>
        <p:txBody>
          <a:bodyPr/>
          <a:lstStyle/>
          <a:p>
            <a:fld id="{1CF51E6A-8F9E-45FE-A9D2-B2B8C3EBCD74}" type="datetimeFigureOut">
              <a:rPr lang="en-IN" smtClean="0"/>
              <a:t>17-08-2025</a:t>
            </a:fld>
            <a:endParaRPr lang="en-IN"/>
          </a:p>
        </p:txBody>
      </p:sp>
      <p:sp>
        <p:nvSpPr>
          <p:cNvPr id="5" name="Footer Placeholder 4">
            <a:extLst>
              <a:ext uri="{FF2B5EF4-FFF2-40B4-BE49-F238E27FC236}">
                <a16:creationId xmlns:a16="http://schemas.microsoft.com/office/drawing/2014/main" id="{CD5FD4DC-2357-1EFA-02E1-905EBDBB289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EAD67A9-ED0C-B77F-9813-DE763D02EF6F}"/>
              </a:ext>
            </a:extLst>
          </p:cNvPr>
          <p:cNvSpPr>
            <a:spLocks noGrp="1"/>
          </p:cNvSpPr>
          <p:nvPr>
            <p:ph type="sldNum" sz="quarter" idx="12"/>
          </p:nvPr>
        </p:nvSpPr>
        <p:spPr/>
        <p:txBody>
          <a:bodyPr/>
          <a:lstStyle/>
          <a:p>
            <a:fld id="{59AC2A69-C15F-4EB9-BE92-F30BF3F7622B}" type="slidenum">
              <a:rPr lang="en-IN" smtClean="0"/>
              <a:t>‹#›</a:t>
            </a:fld>
            <a:endParaRPr lang="en-IN"/>
          </a:p>
        </p:txBody>
      </p:sp>
    </p:spTree>
    <p:extLst>
      <p:ext uri="{BB962C8B-B14F-4D97-AF65-F5344CB8AC3E}">
        <p14:creationId xmlns:p14="http://schemas.microsoft.com/office/powerpoint/2010/main" val="1949701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F51E6A-8F9E-45FE-A9D2-B2B8C3EBCD74}"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9AC2A69-C15F-4EB9-BE92-F30BF3F7622B}" type="slidenum">
              <a:rPr lang="en-IN" smtClean="0"/>
              <a:t>‹#›</a:t>
            </a:fld>
            <a:endParaRPr lang="en-IN"/>
          </a:p>
        </p:txBody>
      </p:sp>
    </p:spTree>
    <p:extLst>
      <p:ext uri="{BB962C8B-B14F-4D97-AF65-F5344CB8AC3E}">
        <p14:creationId xmlns:p14="http://schemas.microsoft.com/office/powerpoint/2010/main" val="4104369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F51E6A-8F9E-45FE-A9D2-B2B8C3EBCD74}"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9AC2A69-C15F-4EB9-BE92-F30BF3F7622B}" type="slidenum">
              <a:rPr lang="en-IN" smtClean="0"/>
              <a:t>‹#›</a:t>
            </a:fld>
            <a:endParaRPr lang="en-IN"/>
          </a:p>
        </p:txBody>
      </p:sp>
    </p:spTree>
    <p:extLst>
      <p:ext uri="{BB962C8B-B14F-4D97-AF65-F5344CB8AC3E}">
        <p14:creationId xmlns:p14="http://schemas.microsoft.com/office/powerpoint/2010/main" val="4057256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CF51E6A-8F9E-45FE-A9D2-B2B8C3EBCD74}" type="datetimeFigureOut">
              <a:rPr lang="en-IN" smtClean="0"/>
              <a:t>17-08-2025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9AC2A69-C15F-4EB9-BE92-F30BF3F7622B}" type="slidenum">
              <a:rPr lang="en-IN" smtClean="0"/>
              <a:t>‹#›</a:t>
            </a:fld>
            <a:endParaRPr lang="en-IN"/>
          </a:p>
        </p:txBody>
      </p:sp>
    </p:spTree>
    <p:extLst>
      <p:ext uri="{BB962C8B-B14F-4D97-AF65-F5344CB8AC3E}">
        <p14:creationId xmlns:p14="http://schemas.microsoft.com/office/powerpoint/2010/main" val="2269483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CF51E6A-8F9E-45FE-A9D2-B2B8C3EBCD74}" type="datetimeFigureOut">
              <a:rPr lang="en-IN" smtClean="0"/>
              <a:t>17-08-2025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9AC2A69-C15F-4EB9-BE92-F30BF3F7622B}" type="slidenum">
              <a:rPr lang="en-IN" smtClean="0"/>
              <a:t>‹#›</a:t>
            </a:fld>
            <a:endParaRPr lang="en-IN"/>
          </a:p>
        </p:txBody>
      </p:sp>
    </p:spTree>
    <p:extLst>
      <p:ext uri="{BB962C8B-B14F-4D97-AF65-F5344CB8AC3E}">
        <p14:creationId xmlns:p14="http://schemas.microsoft.com/office/powerpoint/2010/main" val="1810269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CF51E6A-8F9E-45FE-A9D2-B2B8C3EBCD74}" type="datetimeFigureOut">
              <a:rPr lang="en-IN" smtClean="0"/>
              <a:t>17-08-2025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9AC2A69-C15F-4EB9-BE92-F30BF3F7622B}" type="slidenum">
              <a:rPr lang="en-IN" smtClean="0"/>
              <a:t>‹#›</a:t>
            </a:fld>
            <a:endParaRPr lang="en-IN"/>
          </a:p>
        </p:txBody>
      </p:sp>
    </p:spTree>
    <p:extLst>
      <p:ext uri="{BB962C8B-B14F-4D97-AF65-F5344CB8AC3E}">
        <p14:creationId xmlns:p14="http://schemas.microsoft.com/office/powerpoint/2010/main" val="1259082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1CF51E6A-8F9E-45FE-A9D2-B2B8C3EBCD74}" type="datetimeFigureOut">
              <a:rPr lang="en-IN" smtClean="0"/>
              <a:t>17-08-2025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9AC2A69-C15F-4EB9-BE92-F30BF3F7622B}" type="slidenum">
              <a:rPr lang="en-IN" smtClean="0"/>
              <a:t>‹#›</a:t>
            </a:fld>
            <a:endParaRPr lang="en-IN"/>
          </a:p>
        </p:txBody>
      </p:sp>
    </p:spTree>
    <p:extLst>
      <p:ext uri="{BB962C8B-B14F-4D97-AF65-F5344CB8AC3E}">
        <p14:creationId xmlns:p14="http://schemas.microsoft.com/office/powerpoint/2010/main" val="3552637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F51E6A-8F9E-45FE-A9D2-B2B8C3EBCD74}" type="datetimeFigureOut">
              <a:rPr lang="en-IN" smtClean="0"/>
              <a:t>17-08-2025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9AC2A69-C15F-4EB9-BE92-F30BF3F7622B}" type="slidenum">
              <a:rPr lang="en-IN" smtClean="0"/>
              <a:t>‹#›</a:t>
            </a:fld>
            <a:endParaRPr lang="en-IN"/>
          </a:p>
        </p:txBody>
      </p:sp>
    </p:spTree>
    <p:extLst>
      <p:ext uri="{BB962C8B-B14F-4D97-AF65-F5344CB8AC3E}">
        <p14:creationId xmlns:p14="http://schemas.microsoft.com/office/powerpoint/2010/main" val="3592273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CF51E6A-8F9E-45FE-A9D2-B2B8C3EBCD74}" type="datetimeFigureOut">
              <a:rPr lang="en-IN" smtClean="0"/>
              <a:t>17-08-2025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9AC2A69-C15F-4EB9-BE92-F30BF3F7622B}" type="slidenum">
              <a:rPr lang="en-IN" smtClean="0"/>
              <a:t>‹#›</a:t>
            </a:fld>
            <a:endParaRPr lang="en-IN"/>
          </a:p>
        </p:txBody>
      </p:sp>
    </p:spTree>
    <p:extLst>
      <p:ext uri="{BB962C8B-B14F-4D97-AF65-F5344CB8AC3E}">
        <p14:creationId xmlns:p14="http://schemas.microsoft.com/office/powerpoint/2010/main" val="2915409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1CF51E6A-8F9E-45FE-A9D2-B2B8C3EBCD74}" type="datetimeFigureOut">
              <a:rPr lang="en-IN" smtClean="0"/>
              <a:t>17-08-2025</a:t>
            </a:fld>
            <a:endParaRPr lang="en-IN"/>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IN"/>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59AC2A69-C15F-4EB9-BE92-F30BF3F7622B}" type="slidenum">
              <a:rPr lang="en-IN" smtClean="0"/>
              <a:t>‹#›</a:t>
            </a:fld>
            <a:endParaRPr lang="en-IN"/>
          </a:p>
        </p:txBody>
      </p:sp>
    </p:spTree>
    <p:extLst>
      <p:ext uri="{BB962C8B-B14F-4D97-AF65-F5344CB8AC3E}">
        <p14:creationId xmlns:p14="http://schemas.microsoft.com/office/powerpoint/2010/main" val="26037850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75C91AA-160B-D491-F59F-38E26DCEDE21}"/>
              </a:ext>
            </a:extLst>
          </p:cNvPr>
          <p:cNvSpPr txBox="1"/>
          <p:nvPr/>
        </p:nvSpPr>
        <p:spPr>
          <a:xfrm>
            <a:off x="2462980" y="894736"/>
            <a:ext cx="7266039" cy="646331"/>
          </a:xfrm>
          <a:prstGeom prst="rect">
            <a:avLst/>
          </a:prstGeom>
          <a:noFill/>
        </p:spPr>
        <p:txBody>
          <a:bodyPr wrap="square" rtlCol="0">
            <a:spAutoFit/>
          </a:bodyPr>
          <a:lstStyle/>
          <a:p>
            <a:pPr algn="ctr"/>
            <a:r>
              <a:rPr lang="en-IN" sz="3600" b="1" dirty="0"/>
              <a:t>WESTERN POLITICAL THOUGHT</a:t>
            </a:r>
          </a:p>
        </p:txBody>
      </p:sp>
      <p:sp>
        <p:nvSpPr>
          <p:cNvPr id="3" name="TextBox 2">
            <a:extLst>
              <a:ext uri="{FF2B5EF4-FFF2-40B4-BE49-F238E27FC236}">
                <a16:creationId xmlns:a16="http://schemas.microsoft.com/office/drawing/2014/main" id="{04EEEEFC-2C5E-9D76-0C82-B01ABBD51484}"/>
              </a:ext>
            </a:extLst>
          </p:cNvPr>
          <p:cNvSpPr txBox="1"/>
          <p:nvPr/>
        </p:nvSpPr>
        <p:spPr>
          <a:xfrm>
            <a:off x="1347019" y="2497394"/>
            <a:ext cx="4748981" cy="830997"/>
          </a:xfrm>
          <a:prstGeom prst="rect">
            <a:avLst/>
          </a:prstGeom>
          <a:noFill/>
        </p:spPr>
        <p:txBody>
          <a:bodyPr wrap="square" rtlCol="0">
            <a:spAutoFit/>
          </a:bodyPr>
          <a:lstStyle/>
          <a:p>
            <a:r>
              <a:rPr lang="en-IN" sz="2400" b="1" dirty="0"/>
              <a:t>Department of Political Science</a:t>
            </a:r>
          </a:p>
          <a:p>
            <a:r>
              <a:rPr lang="en-IN" sz="2400" b="1" dirty="0"/>
              <a:t>Unit : Jeremy Bentham</a:t>
            </a:r>
          </a:p>
        </p:txBody>
      </p:sp>
      <p:sp>
        <p:nvSpPr>
          <p:cNvPr id="4" name="TextBox 3">
            <a:extLst>
              <a:ext uri="{FF2B5EF4-FFF2-40B4-BE49-F238E27FC236}">
                <a16:creationId xmlns:a16="http://schemas.microsoft.com/office/drawing/2014/main" id="{36B6B0E6-E917-55E5-ABBE-4E7BCD92E25A}"/>
              </a:ext>
            </a:extLst>
          </p:cNvPr>
          <p:cNvSpPr txBox="1"/>
          <p:nvPr/>
        </p:nvSpPr>
        <p:spPr>
          <a:xfrm>
            <a:off x="5732206" y="5574891"/>
            <a:ext cx="5958349" cy="461665"/>
          </a:xfrm>
          <a:prstGeom prst="rect">
            <a:avLst/>
          </a:prstGeom>
          <a:noFill/>
        </p:spPr>
        <p:txBody>
          <a:bodyPr wrap="square" rtlCol="0">
            <a:spAutoFit/>
          </a:bodyPr>
          <a:lstStyle/>
          <a:p>
            <a:r>
              <a:rPr lang="en-IN" sz="2400" b="1" dirty="0"/>
              <a:t>Presented By : Parlina Kalita</a:t>
            </a:r>
          </a:p>
        </p:txBody>
      </p:sp>
    </p:spTree>
    <p:extLst>
      <p:ext uri="{BB962C8B-B14F-4D97-AF65-F5344CB8AC3E}">
        <p14:creationId xmlns:p14="http://schemas.microsoft.com/office/powerpoint/2010/main" val="3463480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8C7EB6F-2823-C381-A266-4AF32B27F40C}"/>
              </a:ext>
            </a:extLst>
          </p:cNvPr>
          <p:cNvSpPr txBox="1"/>
          <p:nvPr/>
        </p:nvSpPr>
        <p:spPr>
          <a:xfrm>
            <a:off x="4306528" y="2723536"/>
            <a:ext cx="3913239" cy="830997"/>
          </a:xfrm>
          <a:prstGeom prst="rect">
            <a:avLst/>
          </a:prstGeom>
          <a:noFill/>
        </p:spPr>
        <p:txBody>
          <a:bodyPr wrap="square" rtlCol="0">
            <a:spAutoFit/>
          </a:bodyPr>
          <a:lstStyle/>
          <a:p>
            <a:r>
              <a:rPr lang="en-IN" sz="4800" b="1" dirty="0"/>
              <a:t>THANK YOU</a:t>
            </a:r>
          </a:p>
        </p:txBody>
      </p:sp>
    </p:spTree>
    <p:extLst>
      <p:ext uri="{BB962C8B-B14F-4D97-AF65-F5344CB8AC3E}">
        <p14:creationId xmlns:p14="http://schemas.microsoft.com/office/powerpoint/2010/main" val="139619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6" name="Picture 12">
            <a:extLst>
              <a:ext uri="{FF2B5EF4-FFF2-40B4-BE49-F238E27FC236}">
                <a16:creationId xmlns:a16="http://schemas.microsoft.com/office/drawing/2014/main" id="{F70925AC-0BEB-FF94-8EBE-2AC50BA9DF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22890" y="2104818"/>
            <a:ext cx="2855451" cy="360267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7187164-29A7-6283-31DE-3627F0C41ECA}"/>
              </a:ext>
            </a:extLst>
          </p:cNvPr>
          <p:cNvSpPr txBox="1"/>
          <p:nvPr/>
        </p:nvSpPr>
        <p:spPr>
          <a:xfrm>
            <a:off x="3123790" y="395437"/>
            <a:ext cx="6096000" cy="1323439"/>
          </a:xfrm>
          <a:prstGeom prst="rect">
            <a:avLst/>
          </a:prstGeom>
          <a:noFill/>
        </p:spPr>
        <p:txBody>
          <a:bodyPr wrap="square">
            <a:spAutoFit/>
          </a:bodyPr>
          <a:lstStyle/>
          <a:p>
            <a:pPr algn="ctr"/>
            <a:r>
              <a:rPr lang="en-IN" sz="4000" b="1" dirty="0">
                <a:latin typeface="Arial Black" panose="020B0A04020102020204" pitchFamily="34" charset="0"/>
              </a:rPr>
              <a:t>Philosophy of Jeremy Bentham</a:t>
            </a:r>
          </a:p>
        </p:txBody>
      </p:sp>
      <p:sp>
        <p:nvSpPr>
          <p:cNvPr id="11" name="TextBox 10">
            <a:extLst>
              <a:ext uri="{FF2B5EF4-FFF2-40B4-BE49-F238E27FC236}">
                <a16:creationId xmlns:a16="http://schemas.microsoft.com/office/drawing/2014/main" id="{A3466E0E-02A7-3A78-F287-D188294EEBF4}"/>
              </a:ext>
            </a:extLst>
          </p:cNvPr>
          <p:cNvSpPr txBox="1"/>
          <p:nvPr/>
        </p:nvSpPr>
        <p:spPr>
          <a:xfrm>
            <a:off x="570270" y="2335797"/>
            <a:ext cx="7872771" cy="3371692"/>
          </a:xfrm>
          <a:prstGeom prst="rect">
            <a:avLst/>
          </a:prstGeom>
          <a:noFill/>
        </p:spPr>
        <p:txBody>
          <a:bodyPr wrap="square">
            <a:spAutoFit/>
          </a:bodyPr>
          <a:lstStyle/>
          <a:p>
            <a:pPr>
              <a:lnSpc>
                <a:spcPct val="150000"/>
              </a:lnSpc>
              <a:buNone/>
            </a:pPr>
            <a:r>
              <a:rPr lang="en-US" b="1" dirty="0"/>
              <a:t>Jeremy Bentham</a:t>
            </a:r>
            <a:r>
              <a:rPr lang="en-US" dirty="0"/>
              <a:t> (1748–1832) was an English philosopher, jurist, and social reformer best known as the founder of </a:t>
            </a:r>
            <a:r>
              <a:rPr lang="en-US" b="1" dirty="0"/>
              <a:t>Utilitarianism</a:t>
            </a:r>
            <a:r>
              <a:rPr lang="en-US" dirty="0"/>
              <a:t>—a moral theory that evaluates actions based on their outcomes, specifically whether they promote happiness or reduce suffering.</a:t>
            </a:r>
          </a:p>
          <a:p>
            <a:pPr>
              <a:lnSpc>
                <a:spcPct val="150000"/>
              </a:lnSpc>
              <a:buNone/>
            </a:pPr>
            <a:r>
              <a:rPr lang="en-US" dirty="0"/>
              <a:t>Bentham believed that human beings are naturally motivated by the pursuit of </a:t>
            </a:r>
            <a:r>
              <a:rPr lang="en-US" b="1" dirty="0"/>
              <a:t>pleasure</a:t>
            </a:r>
            <a:r>
              <a:rPr lang="en-US" dirty="0"/>
              <a:t> and the avoidance of </a:t>
            </a:r>
            <a:r>
              <a:rPr lang="en-US" b="1" dirty="0"/>
              <a:t>pain</a:t>
            </a:r>
            <a:r>
              <a:rPr lang="en-US" dirty="0"/>
              <a:t>, and that society and government should be organized to maximize overall well-being. His philosophy aimed to make ethics and law more </a:t>
            </a:r>
            <a:r>
              <a:rPr lang="en-US" b="1" dirty="0"/>
              <a:t>rational, objective, and reform-oriented</a:t>
            </a:r>
            <a:r>
              <a:rPr lang="en-US" dirty="0"/>
              <a:t>.</a:t>
            </a:r>
          </a:p>
        </p:txBody>
      </p:sp>
      <p:sp>
        <p:nvSpPr>
          <p:cNvPr id="3" name="TextBox 2">
            <a:extLst>
              <a:ext uri="{FF2B5EF4-FFF2-40B4-BE49-F238E27FC236}">
                <a16:creationId xmlns:a16="http://schemas.microsoft.com/office/drawing/2014/main" id="{162FACD4-E143-1BFF-B939-3B78D1511533}"/>
              </a:ext>
            </a:extLst>
          </p:cNvPr>
          <p:cNvSpPr txBox="1"/>
          <p:nvPr/>
        </p:nvSpPr>
        <p:spPr>
          <a:xfrm>
            <a:off x="9396769" y="5724099"/>
            <a:ext cx="1307691" cy="369332"/>
          </a:xfrm>
          <a:prstGeom prst="rect">
            <a:avLst/>
          </a:prstGeom>
          <a:noFill/>
        </p:spPr>
        <p:txBody>
          <a:bodyPr wrap="square">
            <a:spAutoFit/>
          </a:bodyPr>
          <a:lstStyle/>
          <a:p>
            <a:r>
              <a:rPr lang="en-US" dirty="0"/>
              <a:t>1748–1832</a:t>
            </a:r>
            <a:endParaRPr lang="en-IN" dirty="0"/>
          </a:p>
        </p:txBody>
      </p:sp>
    </p:spTree>
    <p:extLst>
      <p:ext uri="{BB962C8B-B14F-4D97-AF65-F5344CB8AC3E}">
        <p14:creationId xmlns:p14="http://schemas.microsoft.com/office/powerpoint/2010/main" val="4233214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BE5940B-6A4A-5897-D4D6-31308F9B0526}"/>
              </a:ext>
            </a:extLst>
          </p:cNvPr>
          <p:cNvSpPr txBox="1"/>
          <p:nvPr/>
        </p:nvSpPr>
        <p:spPr>
          <a:xfrm>
            <a:off x="1140542" y="857553"/>
            <a:ext cx="6096000" cy="369332"/>
          </a:xfrm>
          <a:prstGeom prst="rect">
            <a:avLst/>
          </a:prstGeom>
          <a:noFill/>
        </p:spPr>
        <p:txBody>
          <a:bodyPr wrap="square">
            <a:spAutoFit/>
          </a:bodyPr>
          <a:lstStyle/>
          <a:p>
            <a:r>
              <a:rPr lang="en-IN" dirty="0"/>
              <a:t>Utilitarianism</a:t>
            </a:r>
          </a:p>
        </p:txBody>
      </p:sp>
      <p:sp>
        <p:nvSpPr>
          <p:cNvPr id="6" name="TextBox 5">
            <a:extLst>
              <a:ext uri="{FF2B5EF4-FFF2-40B4-BE49-F238E27FC236}">
                <a16:creationId xmlns:a16="http://schemas.microsoft.com/office/drawing/2014/main" id="{10A55E56-F6AB-CF63-1A6F-E49E9BA1FCB1}"/>
              </a:ext>
            </a:extLst>
          </p:cNvPr>
          <p:cNvSpPr txBox="1"/>
          <p:nvPr/>
        </p:nvSpPr>
        <p:spPr>
          <a:xfrm>
            <a:off x="1140542" y="1388495"/>
            <a:ext cx="6096000" cy="369332"/>
          </a:xfrm>
          <a:prstGeom prst="rect">
            <a:avLst/>
          </a:prstGeom>
          <a:noFill/>
        </p:spPr>
        <p:txBody>
          <a:bodyPr wrap="square">
            <a:spAutoFit/>
          </a:bodyPr>
          <a:lstStyle/>
          <a:p>
            <a:r>
              <a:rPr lang="en-US" dirty="0"/>
              <a:t>Core Idea of Bentham’s Utilitarianism</a:t>
            </a:r>
            <a:endParaRPr lang="en-IN" dirty="0"/>
          </a:p>
        </p:txBody>
      </p:sp>
      <p:sp>
        <p:nvSpPr>
          <p:cNvPr id="8" name="TextBox 7">
            <a:extLst>
              <a:ext uri="{FF2B5EF4-FFF2-40B4-BE49-F238E27FC236}">
                <a16:creationId xmlns:a16="http://schemas.microsoft.com/office/drawing/2014/main" id="{6585FDC1-3721-633C-DC20-1E17DE0CE271}"/>
              </a:ext>
            </a:extLst>
          </p:cNvPr>
          <p:cNvSpPr txBox="1"/>
          <p:nvPr/>
        </p:nvSpPr>
        <p:spPr>
          <a:xfrm>
            <a:off x="1140542" y="1919437"/>
            <a:ext cx="6096000" cy="646331"/>
          </a:xfrm>
          <a:prstGeom prst="rect">
            <a:avLst/>
          </a:prstGeom>
          <a:noFill/>
        </p:spPr>
        <p:txBody>
          <a:bodyPr wrap="square">
            <a:spAutoFit/>
          </a:bodyPr>
          <a:lstStyle/>
          <a:p>
            <a:r>
              <a:rPr lang="en-US" b="1" dirty="0"/>
              <a:t>"The greatest happiness of the greatest number"</a:t>
            </a:r>
            <a:br>
              <a:rPr lang="en-US" dirty="0"/>
            </a:br>
            <a:r>
              <a:rPr lang="en-US" dirty="0"/>
              <a:t>— Jeremy Bentham</a:t>
            </a:r>
            <a:endParaRPr lang="en-IN" dirty="0"/>
          </a:p>
        </p:txBody>
      </p:sp>
      <p:sp>
        <p:nvSpPr>
          <p:cNvPr id="10" name="TextBox 9">
            <a:extLst>
              <a:ext uri="{FF2B5EF4-FFF2-40B4-BE49-F238E27FC236}">
                <a16:creationId xmlns:a16="http://schemas.microsoft.com/office/drawing/2014/main" id="{07D02800-4D3F-6132-2842-A13CFF48954C}"/>
              </a:ext>
            </a:extLst>
          </p:cNvPr>
          <p:cNvSpPr txBox="1"/>
          <p:nvPr/>
        </p:nvSpPr>
        <p:spPr>
          <a:xfrm>
            <a:off x="1140542" y="2782669"/>
            <a:ext cx="9144000" cy="646331"/>
          </a:xfrm>
          <a:prstGeom prst="rect">
            <a:avLst/>
          </a:prstGeom>
          <a:noFill/>
        </p:spPr>
        <p:txBody>
          <a:bodyPr wrap="square">
            <a:spAutoFit/>
          </a:bodyPr>
          <a:lstStyle/>
          <a:p>
            <a:pPr>
              <a:buNone/>
            </a:pPr>
            <a:r>
              <a:rPr lang="en-US" dirty="0"/>
              <a:t>This means that the </a:t>
            </a:r>
            <a:r>
              <a:rPr lang="en-US" b="1" dirty="0"/>
              <a:t>right action</a:t>
            </a:r>
            <a:r>
              <a:rPr lang="en-US" dirty="0"/>
              <a:t> is the one that produces the </a:t>
            </a:r>
            <a:r>
              <a:rPr lang="en-US" b="1" dirty="0"/>
              <a:t>most overall happiness (or pleasure)</a:t>
            </a:r>
            <a:r>
              <a:rPr lang="en-US" dirty="0"/>
              <a:t> and the </a:t>
            </a:r>
            <a:r>
              <a:rPr lang="en-US" b="1" dirty="0"/>
              <a:t>least overall pain</a:t>
            </a:r>
            <a:r>
              <a:rPr lang="en-US" dirty="0"/>
              <a:t> for the </a:t>
            </a:r>
            <a:r>
              <a:rPr lang="en-US" b="1" dirty="0"/>
              <a:t>greatest number of people</a:t>
            </a:r>
            <a:r>
              <a:rPr lang="en-US" dirty="0"/>
              <a:t>.</a:t>
            </a:r>
          </a:p>
        </p:txBody>
      </p:sp>
      <p:sp>
        <p:nvSpPr>
          <p:cNvPr id="12" name="TextBox 11">
            <a:extLst>
              <a:ext uri="{FF2B5EF4-FFF2-40B4-BE49-F238E27FC236}">
                <a16:creationId xmlns:a16="http://schemas.microsoft.com/office/drawing/2014/main" id="{B7BB28EF-440B-0838-4881-EDECA55CD277}"/>
              </a:ext>
            </a:extLst>
          </p:cNvPr>
          <p:cNvSpPr txBox="1"/>
          <p:nvPr/>
        </p:nvSpPr>
        <p:spPr>
          <a:xfrm>
            <a:off x="1140542" y="3969122"/>
            <a:ext cx="8672052" cy="2031325"/>
          </a:xfrm>
          <a:prstGeom prst="rect">
            <a:avLst/>
          </a:prstGeom>
          <a:noFill/>
        </p:spPr>
        <p:txBody>
          <a:bodyPr wrap="square">
            <a:spAutoFit/>
          </a:bodyPr>
          <a:lstStyle/>
          <a:p>
            <a:pPr>
              <a:buNone/>
            </a:pPr>
            <a:r>
              <a:rPr lang="en-US" b="1" dirty="0"/>
              <a:t>Key Principles of Bentham's Utilitarianism</a:t>
            </a:r>
          </a:p>
          <a:p>
            <a:pPr>
              <a:buFont typeface="+mj-lt"/>
              <a:buAutoNum type="arabicPeriod"/>
            </a:pPr>
            <a:r>
              <a:rPr lang="en-US" b="1" dirty="0"/>
              <a:t>Hedonism</a:t>
            </a:r>
            <a:r>
              <a:rPr lang="en-US" dirty="0"/>
              <a:t>:</a:t>
            </a:r>
          </a:p>
          <a:p>
            <a:pPr marL="742950" lvl="1" indent="-285750">
              <a:buFont typeface="+mj-lt"/>
              <a:buAutoNum type="arabicPeriod"/>
            </a:pPr>
            <a:r>
              <a:rPr lang="en-US" dirty="0"/>
              <a:t>Bentham believed </a:t>
            </a:r>
            <a:r>
              <a:rPr lang="en-US" b="1" dirty="0"/>
              <a:t>pleasure</a:t>
            </a:r>
            <a:r>
              <a:rPr lang="en-US" dirty="0"/>
              <a:t> and </a:t>
            </a:r>
            <a:r>
              <a:rPr lang="en-US" b="1" dirty="0"/>
              <a:t>pain</a:t>
            </a:r>
            <a:r>
              <a:rPr lang="en-US" dirty="0"/>
              <a:t> are the only intrinsic values.</a:t>
            </a:r>
          </a:p>
          <a:p>
            <a:pPr marL="742950" lvl="1" indent="-285750">
              <a:buFont typeface="+mj-lt"/>
              <a:buAutoNum type="arabicPeriod"/>
            </a:pPr>
            <a:r>
              <a:rPr lang="en-US" dirty="0"/>
              <a:t>All human actions are driven by a desire to </a:t>
            </a:r>
            <a:r>
              <a:rPr lang="en-US" b="1" dirty="0"/>
              <a:t>maximize pleasure</a:t>
            </a:r>
            <a:r>
              <a:rPr lang="en-US" dirty="0"/>
              <a:t> and </a:t>
            </a:r>
            <a:r>
              <a:rPr lang="en-US" b="1" dirty="0"/>
              <a:t>minimize pain</a:t>
            </a:r>
            <a:r>
              <a:rPr lang="en-US" dirty="0"/>
              <a:t>.</a:t>
            </a:r>
          </a:p>
          <a:p>
            <a:pPr>
              <a:buFont typeface="+mj-lt"/>
              <a:buAutoNum type="arabicPeriod"/>
            </a:pPr>
            <a:r>
              <a:rPr lang="en-US" b="1" dirty="0"/>
              <a:t>Consequentialism</a:t>
            </a:r>
            <a:r>
              <a:rPr lang="en-US" dirty="0"/>
              <a:t>:</a:t>
            </a:r>
          </a:p>
          <a:p>
            <a:pPr marL="742950" lvl="1" indent="-285750">
              <a:buFont typeface="+mj-lt"/>
              <a:buAutoNum type="arabicPeriod"/>
            </a:pPr>
            <a:r>
              <a:rPr lang="en-US" dirty="0"/>
              <a:t>The </a:t>
            </a:r>
            <a:r>
              <a:rPr lang="en-US" b="1" dirty="0"/>
              <a:t>morality</a:t>
            </a:r>
            <a:r>
              <a:rPr lang="en-US" dirty="0"/>
              <a:t> of an action depends solely on its </a:t>
            </a:r>
            <a:r>
              <a:rPr lang="en-US" b="1" dirty="0"/>
              <a:t>outcomes or consequences</a:t>
            </a:r>
            <a:r>
              <a:rPr lang="en-US" dirty="0"/>
              <a:t>.</a:t>
            </a:r>
          </a:p>
          <a:p>
            <a:pPr marL="742950" lvl="1" indent="-285750">
              <a:buFont typeface="+mj-lt"/>
              <a:buAutoNum type="arabicPeriod"/>
            </a:pPr>
            <a:r>
              <a:rPr lang="en-US" b="1" dirty="0"/>
              <a:t>Intentions</a:t>
            </a:r>
            <a:r>
              <a:rPr lang="en-US" dirty="0"/>
              <a:t> or </a:t>
            </a:r>
            <a:r>
              <a:rPr lang="en-US" b="1" dirty="0"/>
              <a:t>motives</a:t>
            </a:r>
            <a:r>
              <a:rPr lang="en-US" dirty="0"/>
              <a:t> are not as important as results.</a:t>
            </a:r>
          </a:p>
        </p:txBody>
      </p:sp>
    </p:spTree>
    <p:extLst>
      <p:ext uri="{BB962C8B-B14F-4D97-AF65-F5344CB8AC3E}">
        <p14:creationId xmlns:p14="http://schemas.microsoft.com/office/powerpoint/2010/main" val="3497994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D634769-AD47-90EC-71C1-88986241B334}"/>
              </a:ext>
            </a:extLst>
          </p:cNvPr>
          <p:cNvSpPr txBox="1"/>
          <p:nvPr/>
        </p:nvSpPr>
        <p:spPr>
          <a:xfrm>
            <a:off x="1278194" y="953729"/>
            <a:ext cx="8495071" cy="923330"/>
          </a:xfrm>
          <a:prstGeom prst="rect">
            <a:avLst/>
          </a:prstGeom>
          <a:noFill/>
        </p:spPr>
        <p:txBody>
          <a:bodyPr wrap="square">
            <a:spAutoFit/>
          </a:bodyPr>
          <a:lstStyle/>
          <a:p>
            <a:pPr>
              <a:buNone/>
            </a:pPr>
            <a:r>
              <a:rPr lang="en-US" b="1" dirty="0"/>
              <a:t>3. Utility Principle</a:t>
            </a:r>
            <a:r>
              <a:rPr lang="en-US" dirty="0"/>
              <a:t> (Principle of Utility):</a:t>
            </a:r>
          </a:p>
          <a:p>
            <a:pPr>
              <a:buFont typeface="Arial" panose="020B0604020202020204" pitchFamily="34" charset="0"/>
              <a:buChar char="•"/>
            </a:pPr>
            <a:r>
              <a:rPr lang="en-US" dirty="0"/>
              <a:t>Actions are right if they tend to promote happiness and wrong if they tend to produce the reverse.</a:t>
            </a:r>
          </a:p>
        </p:txBody>
      </p:sp>
      <p:sp>
        <p:nvSpPr>
          <p:cNvPr id="6" name="TextBox 5">
            <a:extLst>
              <a:ext uri="{FF2B5EF4-FFF2-40B4-BE49-F238E27FC236}">
                <a16:creationId xmlns:a16="http://schemas.microsoft.com/office/drawing/2014/main" id="{48A5393E-B6B3-60D7-712B-3D2743ED6E98}"/>
              </a:ext>
            </a:extLst>
          </p:cNvPr>
          <p:cNvSpPr txBox="1"/>
          <p:nvPr/>
        </p:nvSpPr>
        <p:spPr>
          <a:xfrm>
            <a:off x="1278194" y="2265768"/>
            <a:ext cx="6096000" cy="2862322"/>
          </a:xfrm>
          <a:prstGeom prst="rect">
            <a:avLst/>
          </a:prstGeom>
          <a:noFill/>
        </p:spPr>
        <p:txBody>
          <a:bodyPr wrap="square">
            <a:spAutoFit/>
          </a:bodyPr>
          <a:lstStyle/>
          <a:p>
            <a:pPr>
              <a:buNone/>
            </a:pPr>
            <a:r>
              <a:rPr lang="en-US" b="1" dirty="0"/>
              <a:t>4.  Hedonic Calculus</a:t>
            </a:r>
            <a:r>
              <a:rPr lang="en-US" dirty="0"/>
              <a:t>:</a:t>
            </a:r>
          </a:p>
          <a:p>
            <a:pPr>
              <a:buFont typeface="Arial" panose="020B0604020202020204" pitchFamily="34" charset="0"/>
              <a:buChar char="•"/>
            </a:pPr>
            <a:r>
              <a:rPr lang="en-US" dirty="0"/>
              <a:t>Bentham proposed a system to measure the moral worth of an action by calculating its </a:t>
            </a:r>
            <a:r>
              <a:rPr lang="en-US" b="1" dirty="0"/>
              <a:t>pleasure vs. pain</a:t>
            </a:r>
            <a:r>
              <a:rPr lang="en-US" dirty="0"/>
              <a:t> using factors like:</a:t>
            </a:r>
          </a:p>
          <a:p>
            <a:pPr marL="742950" lvl="1" indent="-285750">
              <a:buFont typeface="Arial" panose="020B0604020202020204" pitchFamily="34" charset="0"/>
              <a:buChar char="•"/>
            </a:pPr>
            <a:r>
              <a:rPr lang="en-US" b="1" dirty="0"/>
              <a:t>Intensity</a:t>
            </a:r>
            <a:r>
              <a:rPr lang="en-US" dirty="0"/>
              <a:t>: How strong is the pleasure?</a:t>
            </a:r>
          </a:p>
          <a:p>
            <a:pPr marL="742950" lvl="1" indent="-285750">
              <a:buFont typeface="Arial" panose="020B0604020202020204" pitchFamily="34" charset="0"/>
              <a:buChar char="•"/>
            </a:pPr>
            <a:r>
              <a:rPr lang="en-US" b="1" dirty="0"/>
              <a:t>Duration</a:t>
            </a:r>
            <a:r>
              <a:rPr lang="en-US" dirty="0"/>
              <a:t>: How long does it last?</a:t>
            </a:r>
          </a:p>
          <a:p>
            <a:pPr marL="742950" lvl="1" indent="-285750">
              <a:buFont typeface="Arial" panose="020B0604020202020204" pitchFamily="34" charset="0"/>
              <a:buChar char="•"/>
            </a:pPr>
            <a:r>
              <a:rPr lang="en-US" b="1" dirty="0"/>
              <a:t>Certainty</a:t>
            </a:r>
            <a:r>
              <a:rPr lang="en-US" dirty="0"/>
              <a:t>: How likely is it?</a:t>
            </a:r>
          </a:p>
          <a:p>
            <a:pPr marL="742950" lvl="1" indent="-285750">
              <a:buFont typeface="Arial" panose="020B0604020202020204" pitchFamily="34" charset="0"/>
              <a:buChar char="•"/>
            </a:pPr>
            <a:r>
              <a:rPr lang="en-US" b="1" dirty="0"/>
              <a:t>Propinquity</a:t>
            </a:r>
            <a:r>
              <a:rPr lang="en-US" dirty="0"/>
              <a:t>: How soon will it occur?</a:t>
            </a:r>
          </a:p>
          <a:p>
            <a:pPr marL="742950" lvl="1" indent="-285750">
              <a:buFont typeface="Arial" panose="020B0604020202020204" pitchFamily="34" charset="0"/>
              <a:buChar char="•"/>
            </a:pPr>
            <a:r>
              <a:rPr lang="en-US" b="1" dirty="0"/>
              <a:t>Fecundity</a:t>
            </a:r>
            <a:r>
              <a:rPr lang="en-US" dirty="0"/>
              <a:t>: Will it lead to more pleasure?</a:t>
            </a:r>
          </a:p>
          <a:p>
            <a:pPr marL="742950" lvl="1" indent="-285750">
              <a:buFont typeface="Arial" panose="020B0604020202020204" pitchFamily="34" charset="0"/>
              <a:buChar char="•"/>
            </a:pPr>
            <a:r>
              <a:rPr lang="en-US" b="1" dirty="0"/>
              <a:t>Purity</a:t>
            </a:r>
            <a:r>
              <a:rPr lang="en-US" dirty="0"/>
              <a:t>: Will it be free from pain?</a:t>
            </a:r>
          </a:p>
          <a:p>
            <a:pPr marL="742950" lvl="1" indent="-285750">
              <a:buFont typeface="Arial" panose="020B0604020202020204" pitchFamily="34" charset="0"/>
              <a:buChar char="•"/>
            </a:pPr>
            <a:r>
              <a:rPr lang="en-US" b="1" dirty="0"/>
              <a:t>Extent</a:t>
            </a:r>
            <a:r>
              <a:rPr lang="en-US" dirty="0"/>
              <a:t>: How many people will be affected?</a:t>
            </a:r>
          </a:p>
        </p:txBody>
      </p:sp>
    </p:spTree>
    <p:extLst>
      <p:ext uri="{BB962C8B-B14F-4D97-AF65-F5344CB8AC3E}">
        <p14:creationId xmlns:p14="http://schemas.microsoft.com/office/powerpoint/2010/main" val="3920897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AFCB4B-C429-E61C-BFA3-E0E75FE700C6}"/>
              </a:ext>
            </a:extLst>
          </p:cNvPr>
          <p:cNvSpPr txBox="1"/>
          <p:nvPr/>
        </p:nvSpPr>
        <p:spPr>
          <a:xfrm>
            <a:off x="1219200" y="1160206"/>
            <a:ext cx="7934632" cy="4154984"/>
          </a:xfrm>
          <a:prstGeom prst="rect">
            <a:avLst/>
          </a:prstGeom>
          <a:noFill/>
        </p:spPr>
        <p:txBody>
          <a:bodyPr wrap="square">
            <a:spAutoFit/>
          </a:bodyPr>
          <a:lstStyle/>
          <a:p>
            <a:pPr>
              <a:buNone/>
            </a:pPr>
            <a:r>
              <a:rPr lang="en-US" sz="2400" b="1" dirty="0"/>
              <a:t>Bentham’s Influence</a:t>
            </a:r>
          </a:p>
          <a:p>
            <a:pPr>
              <a:buFont typeface="Arial" panose="020B0604020202020204" pitchFamily="34" charset="0"/>
              <a:buChar char="•"/>
            </a:pPr>
            <a:r>
              <a:rPr lang="en-US" sz="2400" b="1" dirty="0"/>
              <a:t>Legal Reform</a:t>
            </a:r>
            <a:r>
              <a:rPr lang="en-US" sz="2400" dirty="0"/>
              <a:t>: Bentham was a strong advocate for social and legal reforms, including:</a:t>
            </a:r>
          </a:p>
          <a:p>
            <a:pPr marL="742950" lvl="1" indent="-285750">
              <a:buFont typeface="Arial" panose="020B0604020202020204" pitchFamily="34" charset="0"/>
              <a:buChar char="•"/>
            </a:pPr>
            <a:r>
              <a:rPr lang="en-US" sz="2400" dirty="0"/>
              <a:t>Prison reform</a:t>
            </a:r>
          </a:p>
          <a:p>
            <a:pPr marL="742950" lvl="1" indent="-285750">
              <a:buFont typeface="Arial" panose="020B0604020202020204" pitchFamily="34" charset="0"/>
              <a:buChar char="•"/>
            </a:pPr>
            <a:r>
              <a:rPr lang="en-US" sz="2400" dirty="0"/>
              <a:t>Animal rights</a:t>
            </a:r>
          </a:p>
          <a:p>
            <a:pPr marL="742950" lvl="1" indent="-285750">
              <a:buFont typeface="Arial" panose="020B0604020202020204" pitchFamily="34" charset="0"/>
              <a:buChar char="•"/>
            </a:pPr>
            <a:r>
              <a:rPr lang="en-US" sz="2400" dirty="0"/>
              <a:t>Women's rights</a:t>
            </a:r>
          </a:p>
          <a:p>
            <a:pPr marL="742950" lvl="1" indent="-285750">
              <a:buFont typeface="Arial" panose="020B0604020202020204" pitchFamily="34" charset="0"/>
              <a:buChar char="•"/>
            </a:pPr>
            <a:r>
              <a:rPr lang="en-US" sz="2400" dirty="0"/>
              <a:t>Decriminalization of homosexuality</a:t>
            </a:r>
          </a:p>
          <a:p>
            <a:pPr>
              <a:buFont typeface="Arial" panose="020B0604020202020204" pitchFamily="34" charset="0"/>
              <a:buChar char="•"/>
            </a:pPr>
            <a:r>
              <a:rPr lang="en-US" sz="2400" b="1" dirty="0"/>
              <a:t>Political Philosophy</a:t>
            </a:r>
            <a:r>
              <a:rPr lang="en-US" sz="2400" dirty="0"/>
              <a:t>:</a:t>
            </a:r>
          </a:p>
          <a:p>
            <a:pPr marL="742950" lvl="1" indent="-285750">
              <a:buFont typeface="Arial" panose="020B0604020202020204" pitchFamily="34" charset="0"/>
              <a:buChar char="•"/>
            </a:pPr>
            <a:r>
              <a:rPr lang="en-US" sz="2400" dirty="0"/>
              <a:t>He promoted </a:t>
            </a:r>
            <a:r>
              <a:rPr lang="en-US" sz="2400" b="1" dirty="0"/>
              <a:t>democracy</a:t>
            </a:r>
            <a:r>
              <a:rPr lang="en-US" sz="2400" dirty="0"/>
              <a:t>, </a:t>
            </a:r>
            <a:r>
              <a:rPr lang="en-US" sz="2400" b="1" dirty="0"/>
              <a:t>freedom of speech</a:t>
            </a:r>
            <a:r>
              <a:rPr lang="en-US" sz="2400" dirty="0"/>
              <a:t>, and </a:t>
            </a:r>
            <a:r>
              <a:rPr lang="en-US" sz="2400" b="1" dirty="0"/>
              <a:t>individual rights</a:t>
            </a:r>
            <a:r>
              <a:rPr lang="en-US" sz="2400" dirty="0"/>
              <a:t>, but always through the lens of </a:t>
            </a:r>
            <a:r>
              <a:rPr lang="en-US" sz="2400" b="1" dirty="0"/>
              <a:t>maximizing collective happiness</a:t>
            </a:r>
            <a:r>
              <a:rPr lang="en-US" sz="2400" dirty="0"/>
              <a:t>.</a:t>
            </a:r>
          </a:p>
        </p:txBody>
      </p:sp>
    </p:spTree>
    <p:extLst>
      <p:ext uri="{BB962C8B-B14F-4D97-AF65-F5344CB8AC3E}">
        <p14:creationId xmlns:p14="http://schemas.microsoft.com/office/powerpoint/2010/main" val="1268434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0ED26AD-7D30-B4D4-7E2A-25296143AB30}"/>
              </a:ext>
            </a:extLst>
          </p:cNvPr>
          <p:cNvSpPr txBox="1"/>
          <p:nvPr/>
        </p:nvSpPr>
        <p:spPr>
          <a:xfrm>
            <a:off x="993057" y="169755"/>
            <a:ext cx="6096000" cy="461665"/>
          </a:xfrm>
          <a:prstGeom prst="rect">
            <a:avLst/>
          </a:prstGeom>
          <a:noFill/>
        </p:spPr>
        <p:txBody>
          <a:bodyPr wrap="square">
            <a:spAutoFit/>
          </a:bodyPr>
          <a:lstStyle/>
          <a:p>
            <a:r>
              <a:rPr lang="en-IN" sz="2400" b="1" dirty="0"/>
              <a:t>Criticisms of Bentham’s Utilitarianism</a:t>
            </a:r>
          </a:p>
        </p:txBody>
      </p:sp>
      <p:graphicFrame>
        <p:nvGraphicFramePr>
          <p:cNvPr id="4" name="Table 3">
            <a:extLst>
              <a:ext uri="{FF2B5EF4-FFF2-40B4-BE49-F238E27FC236}">
                <a16:creationId xmlns:a16="http://schemas.microsoft.com/office/drawing/2014/main" id="{D957A7F6-F604-BB9E-986C-75980196E0D6}"/>
              </a:ext>
            </a:extLst>
          </p:cNvPr>
          <p:cNvGraphicFramePr>
            <a:graphicFrameLocks noGrp="1"/>
          </p:cNvGraphicFramePr>
          <p:nvPr>
            <p:extLst>
              <p:ext uri="{D42A27DB-BD31-4B8C-83A1-F6EECF244321}">
                <p14:modId xmlns:p14="http://schemas.microsoft.com/office/powerpoint/2010/main" val="667385802"/>
              </p:ext>
            </p:extLst>
          </p:nvPr>
        </p:nvGraphicFramePr>
        <p:xfrm>
          <a:off x="993057" y="904567"/>
          <a:ext cx="9419304" cy="5734516"/>
        </p:xfrm>
        <a:graphic>
          <a:graphicData uri="http://schemas.openxmlformats.org/drawingml/2006/table">
            <a:tbl>
              <a:tblPr/>
              <a:tblGrid>
                <a:gridCol w="4709652">
                  <a:extLst>
                    <a:ext uri="{9D8B030D-6E8A-4147-A177-3AD203B41FA5}">
                      <a16:colId xmlns:a16="http://schemas.microsoft.com/office/drawing/2014/main" val="2374310131"/>
                    </a:ext>
                  </a:extLst>
                </a:gridCol>
                <a:gridCol w="4709652">
                  <a:extLst>
                    <a:ext uri="{9D8B030D-6E8A-4147-A177-3AD203B41FA5}">
                      <a16:colId xmlns:a16="http://schemas.microsoft.com/office/drawing/2014/main" val="1895881406"/>
                    </a:ext>
                  </a:extLst>
                </a:gridCol>
              </a:tblGrid>
              <a:tr h="340196">
                <a:tc>
                  <a:txBody>
                    <a:bodyPr/>
                    <a:lstStyle/>
                    <a:p>
                      <a:pPr>
                        <a:buNone/>
                      </a:pPr>
                      <a:r>
                        <a:rPr lang="en-IN" sz="1800" b="1"/>
                        <a:t>Criticism</a:t>
                      </a:r>
                      <a:endParaRPr lang="en-IN" sz="1800"/>
                    </a:p>
                  </a:txBody>
                  <a:tcPr marL="57071" marR="57071" marT="28535" marB="28535" anchor="ctr">
                    <a:lnL>
                      <a:noFill/>
                    </a:lnL>
                    <a:lnR>
                      <a:noFill/>
                    </a:lnR>
                    <a:lnT>
                      <a:noFill/>
                    </a:lnT>
                    <a:lnB>
                      <a:noFill/>
                    </a:lnB>
                    <a:noFill/>
                  </a:tcPr>
                </a:tc>
                <a:tc>
                  <a:txBody>
                    <a:bodyPr/>
                    <a:lstStyle/>
                    <a:p>
                      <a:pPr>
                        <a:buNone/>
                      </a:pPr>
                      <a:r>
                        <a:rPr lang="en-IN" sz="1800" b="1"/>
                        <a:t>Explanation</a:t>
                      </a:r>
                      <a:endParaRPr lang="en-IN" sz="1800"/>
                    </a:p>
                  </a:txBody>
                  <a:tcPr marL="57071" marR="57071" marT="28535" marB="28535" anchor="ctr">
                    <a:lnL>
                      <a:noFill/>
                    </a:lnL>
                    <a:lnR>
                      <a:noFill/>
                    </a:lnR>
                    <a:lnT>
                      <a:noFill/>
                    </a:lnT>
                    <a:lnB>
                      <a:noFill/>
                    </a:lnB>
                    <a:noFill/>
                  </a:tcPr>
                </a:tc>
                <a:extLst>
                  <a:ext uri="{0D108BD9-81ED-4DB2-BD59-A6C34878D82A}">
                    <a16:rowId xmlns:a16="http://schemas.microsoft.com/office/drawing/2014/main" val="1777276061"/>
                  </a:ext>
                </a:extLst>
              </a:tr>
              <a:tr h="595343">
                <a:tc>
                  <a:txBody>
                    <a:bodyPr/>
                    <a:lstStyle/>
                    <a:p>
                      <a:pPr>
                        <a:buNone/>
                      </a:pPr>
                      <a:r>
                        <a:rPr lang="en-IN" sz="1800" b="1" dirty="0"/>
                        <a:t>Ignores Individual Rights</a:t>
                      </a:r>
                      <a:endParaRPr lang="en-IN" sz="1800" dirty="0"/>
                    </a:p>
                  </a:txBody>
                  <a:tcPr marL="57071" marR="57071" marT="28535" marB="28535" anchor="ctr">
                    <a:lnL>
                      <a:noFill/>
                    </a:lnL>
                    <a:lnR>
                      <a:noFill/>
                    </a:lnR>
                    <a:lnT>
                      <a:noFill/>
                    </a:lnT>
                    <a:lnB>
                      <a:noFill/>
                    </a:lnB>
                    <a:noFill/>
                  </a:tcPr>
                </a:tc>
                <a:tc>
                  <a:txBody>
                    <a:bodyPr/>
                    <a:lstStyle/>
                    <a:p>
                      <a:pPr>
                        <a:buNone/>
                      </a:pPr>
                      <a:r>
                        <a:rPr lang="en-US" sz="1800" dirty="0"/>
                        <a:t>It can justify harming individuals if it benefits the majority (e.g. punishing an innocent person).</a:t>
                      </a:r>
                    </a:p>
                  </a:txBody>
                  <a:tcPr marL="57071" marR="57071" marT="28535" marB="28535" anchor="ctr">
                    <a:lnL>
                      <a:noFill/>
                    </a:lnL>
                    <a:lnR>
                      <a:noFill/>
                    </a:lnR>
                    <a:lnT>
                      <a:noFill/>
                    </a:lnT>
                    <a:lnB>
                      <a:noFill/>
                    </a:lnB>
                    <a:noFill/>
                  </a:tcPr>
                </a:tc>
                <a:extLst>
                  <a:ext uri="{0D108BD9-81ED-4DB2-BD59-A6C34878D82A}">
                    <a16:rowId xmlns:a16="http://schemas.microsoft.com/office/drawing/2014/main" val="2420164059"/>
                  </a:ext>
                </a:extLst>
              </a:tr>
              <a:tr h="595343">
                <a:tc>
                  <a:txBody>
                    <a:bodyPr/>
                    <a:lstStyle/>
                    <a:p>
                      <a:pPr>
                        <a:buNone/>
                      </a:pPr>
                      <a:r>
                        <a:rPr lang="en-IN" sz="1800" b="1" dirty="0"/>
                        <a:t>Ignores Justice and Fairness</a:t>
                      </a:r>
                      <a:endParaRPr lang="en-IN" sz="1800" dirty="0"/>
                    </a:p>
                  </a:txBody>
                  <a:tcPr marL="57071" marR="57071" marT="28535" marB="28535" anchor="ctr">
                    <a:lnL>
                      <a:noFill/>
                    </a:lnL>
                    <a:lnR>
                      <a:noFill/>
                    </a:lnR>
                    <a:lnT>
                      <a:noFill/>
                    </a:lnT>
                    <a:lnB>
                      <a:noFill/>
                    </a:lnB>
                    <a:noFill/>
                  </a:tcPr>
                </a:tc>
                <a:tc>
                  <a:txBody>
                    <a:bodyPr/>
                    <a:lstStyle/>
                    <a:p>
                      <a:pPr>
                        <a:buNone/>
                      </a:pPr>
                      <a:r>
                        <a:rPr lang="en-US" sz="1800" dirty="0"/>
                        <a:t>Unjust actions (like slavery or discrimination) could be morally acceptable if they maximize happiness.</a:t>
                      </a:r>
                    </a:p>
                  </a:txBody>
                  <a:tcPr marL="57071" marR="57071" marT="28535" marB="28535" anchor="ctr">
                    <a:lnL>
                      <a:noFill/>
                    </a:lnL>
                    <a:lnR>
                      <a:noFill/>
                    </a:lnR>
                    <a:lnT>
                      <a:noFill/>
                    </a:lnT>
                    <a:lnB>
                      <a:noFill/>
                    </a:lnB>
                    <a:noFill/>
                  </a:tcPr>
                </a:tc>
                <a:extLst>
                  <a:ext uri="{0D108BD9-81ED-4DB2-BD59-A6C34878D82A}">
                    <a16:rowId xmlns:a16="http://schemas.microsoft.com/office/drawing/2014/main" val="2143908124"/>
                  </a:ext>
                </a:extLst>
              </a:tr>
              <a:tr h="595343">
                <a:tc>
                  <a:txBody>
                    <a:bodyPr/>
                    <a:lstStyle/>
                    <a:p>
                      <a:pPr>
                        <a:buNone/>
                      </a:pPr>
                      <a:r>
                        <a:rPr lang="en-IN" sz="1800" b="1"/>
                        <a:t>All Pleasures Are Equal</a:t>
                      </a:r>
                      <a:endParaRPr lang="en-IN" sz="1800"/>
                    </a:p>
                  </a:txBody>
                  <a:tcPr marL="57071" marR="57071" marT="28535" marB="28535" anchor="ctr">
                    <a:lnL>
                      <a:noFill/>
                    </a:lnL>
                    <a:lnR>
                      <a:noFill/>
                    </a:lnR>
                    <a:lnT>
                      <a:noFill/>
                    </a:lnT>
                    <a:lnB>
                      <a:noFill/>
                    </a:lnB>
                    <a:noFill/>
                  </a:tcPr>
                </a:tc>
                <a:tc>
                  <a:txBody>
                    <a:bodyPr/>
                    <a:lstStyle/>
                    <a:p>
                      <a:pPr>
                        <a:buNone/>
                      </a:pPr>
                      <a:r>
                        <a:rPr lang="en-US" sz="1800"/>
                        <a:t>Bentham treats all pleasures the same, without considering their quality (e.g. reading = watching TV).</a:t>
                      </a:r>
                    </a:p>
                  </a:txBody>
                  <a:tcPr marL="57071" marR="57071" marT="28535" marB="28535" anchor="ctr">
                    <a:lnL>
                      <a:noFill/>
                    </a:lnL>
                    <a:lnR>
                      <a:noFill/>
                    </a:lnR>
                    <a:lnT>
                      <a:noFill/>
                    </a:lnT>
                    <a:lnB>
                      <a:noFill/>
                    </a:lnB>
                    <a:noFill/>
                  </a:tcPr>
                </a:tc>
                <a:extLst>
                  <a:ext uri="{0D108BD9-81ED-4DB2-BD59-A6C34878D82A}">
                    <a16:rowId xmlns:a16="http://schemas.microsoft.com/office/drawing/2014/main" val="1112062063"/>
                  </a:ext>
                </a:extLst>
              </a:tr>
              <a:tr h="595343">
                <a:tc>
                  <a:txBody>
                    <a:bodyPr/>
                    <a:lstStyle/>
                    <a:p>
                      <a:pPr>
                        <a:buNone/>
                      </a:pPr>
                      <a:r>
                        <a:rPr lang="en-IN" sz="1800" b="1"/>
                        <a:t>Difficult to Measure Happiness</a:t>
                      </a:r>
                      <a:endParaRPr lang="en-IN" sz="1800"/>
                    </a:p>
                  </a:txBody>
                  <a:tcPr marL="57071" marR="57071" marT="28535" marB="28535" anchor="ctr">
                    <a:lnL>
                      <a:noFill/>
                    </a:lnL>
                    <a:lnR>
                      <a:noFill/>
                    </a:lnR>
                    <a:lnT>
                      <a:noFill/>
                    </a:lnT>
                    <a:lnB>
                      <a:noFill/>
                    </a:lnB>
                    <a:noFill/>
                  </a:tcPr>
                </a:tc>
                <a:tc>
                  <a:txBody>
                    <a:bodyPr/>
                    <a:lstStyle/>
                    <a:p>
                      <a:pPr>
                        <a:buNone/>
                      </a:pPr>
                      <a:r>
                        <a:rPr lang="en-US" sz="1800"/>
                        <a:t>Pleasure and pain are subjective and can't be accurately measured or compared.</a:t>
                      </a:r>
                    </a:p>
                  </a:txBody>
                  <a:tcPr marL="57071" marR="57071" marT="28535" marB="28535" anchor="ctr">
                    <a:lnL>
                      <a:noFill/>
                    </a:lnL>
                    <a:lnR>
                      <a:noFill/>
                    </a:lnR>
                    <a:lnT>
                      <a:noFill/>
                    </a:lnT>
                    <a:lnB>
                      <a:noFill/>
                    </a:lnB>
                    <a:noFill/>
                  </a:tcPr>
                </a:tc>
                <a:extLst>
                  <a:ext uri="{0D108BD9-81ED-4DB2-BD59-A6C34878D82A}">
                    <a16:rowId xmlns:a16="http://schemas.microsoft.com/office/drawing/2014/main" val="512731197"/>
                  </a:ext>
                </a:extLst>
              </a:tr>
              <a:tr h="595343">
                <a:tc>
                  <a:txBody>
                    <a:bodyPr/>
                    <a:lstStyle/>
                    <a:p>
                      <a:pPr>
                        <a:buNone/>
                      </a:pPr>
                      <a:r>
                        <a:rPr lang="en-IN" sz="1800" b="1"/>
                        <a:t>Tyranny of the Majority</a:t>
                      </a:r>
                      <a:endParaRPr lang="en-IN" sz="1800"/>
                    </a:p>
                  </a:txBody>
                  <a:tcPr marL="57071" marR="57071" marT="28535" marB="28535" anchor="ctr">
                    <a:lnL>
                      <a:noFill/>
                    </a:lnL>
                    <a:lnR>
                      <a:noFill/>
                    </a:lnR>
                    <a:lnT>
                      <a:noFill/>
                    </a:lnT>
                    <a:lnB>
                      <a:noFill/>
                    </a:lnB>
                    <a:noFill/>
                  </a:tcPr>
                </a:tc>
                <a:tc>
                  <a:txBody>
                    <a:bodyPr/>
                    <a:lstStyle/>
                    <a:p>
                      <a:pPr>
                        <a:buNone/>
                      </a:pPr>
                      <a:r>
                        <a:rPr lang="en-US" sz="1800"/>
                        <a:t>The happiness of the majority can override the suffering of a minority, leading to oppression.</a:t>
                      </a:r>
                    </a:p>
                  </a:txBody>
                  <a:tcPr marL="57071" marR="57071" marT="28535" marB="28535" anchor="ctr">
                    <a:lnL>
                      <a:noFill/>
                    </a:lnL>
                    <a:lnR>
                      <a:noFill/>
                    </a:lnR>
                    <a:lnT>
                      <a:noFill/>
                    </a:lnT>
                    <a:lnB>
                      <a:noFill/>
                    </a:lnB>
                    <a:noFill/>
                  </a:tcPr>
                </a:tc>
                <a:extLst>
                  <a:ext uri="{0D108BD9-81ED-4DB2-BD59-A6C34878D82A}">
                    <a16:rowId xmlns:a16="http://schemas.microsoft.com/office/drawing/2014/main" val="2954843536"/>
                  </a:ext>
                </a:extLst>
              </a:tr>
              <a:tr h="595343">
                <a:tc>
                  <a:txBody>
                    <a:bodyPr/>
                    <a:lstStyle/>
                    <a:p>
                      <a:pPr>
                        <a:buNone/>
                      </a:pPr>
                      <a:r>
                        <a:rPr lang="en-US" sz="1800" b="1"/>
                        <a:t>Consequences Are Hard to Predict</a:t>
                      </a:r>
                      <a:endParaRPr lang="en-US" sz="1800"/>
                    </a:p>
                  </a:txBody>
                  <a:tcPr marL="57071" marR="57071" marT="28535" marB="28535" anchor="ctr">
                    <a:lnL>
                      <a:noFill/>
                    </a:lnL>
                    <a:lnR>
                      <a:noFill/>
                    </a:lnR>
                    <a:lnT>
                      <a:noFill/>
                    </a:lnT>
                    <a:lnB>
                      <a:noFill/>
                    </a:lnB>
                    <a:noFill/>
                  </a:tcPr>
                </a:tc>
                <a:tc>
                  <a:txBody>
                    <a:bodyPr/>
                    <a:lstStyle/>
                    <a:p>
                      <a:pPr>
                        <a:buNone/>
                      </a:pPr>
                      <a:r>
                        <a:rPr lang="en-US" sz="1800"/>
                        <a:t>Moral decisions rely on knowing future outcomes, which is often uncertain or unpredictable.</a:t>
                      </a:r>
                    </a:p>
                  </a:txBody>
                  <a:tcPr marL="57071" marR="57071" marT="28535" marB="28535" anchor="ctr">
                    <a:lnL>
                      <a:noFill/>
                    </a:lnL>
                    <a:lnR>
                      <a:noFill/>
                    </a:lnR>
                    <a:lnT>
                      <a:noFill/>
                    </a:lnT>
                    <a:lnB>
                      <a:noFill/>
                    </a:lnB>
                    <a:noFill/>
                  </a:tcPr>
                </a:tc>
                <a:extLst>
                  <a:ext uri="{0D108BD9-81ED-4DB2-BD59-A6C34878D82A}">
                    <a16:rowId xmlns:a16="http://schemas.microsoft.com/office/drawing/2014/main" val="548989043"/>
                  </a:ext>
                </a:extLst>
              </a:tr>
              <a:tr h="595343">
                <a:tc>
                  <a:txBody>
                    <a:bodyPr/>
                    <a:lstStyle/>
                    <a:p>
                      <a:pPr>
                        <a:buNone/>
                      </a:pPr>
                      <a:r>
                        <a:rPr lang="en-IN" sz="1800" b="1"/>
                        <a:t>Too Demanding</a:t>
                      </a:r>
                      <a:endParaRPr lang="en-IN" sz="1800"/>
                    </a:p>
                  </a:txBody>
                  <a:tcPr marL="57071" marR="57071" marT="28535" marB="28535" anchor="ctr">
                    <a:lnL>
                      <a:noFill/>
                    </a:lnL>
                    <a:lnR>
                      <a:noFill/>
                    </a:lnR>
                    <a:lnT>
                      <a:noFill/>
                    </a:lnT>
                    <a:lnB>
                      <a:noFill/>
                    </a:lnB>
                    <a:noFill/>
                  </a:tcPr>
                </a:tc>
                <a:tc>
                  <a:txBody>
                    <a:bodyPr/>
                    <a:lstStyle/>
                    <a:p>
                      <a:pPr>
                        <a:buNone/>
                      </a:pPr>
                      <a:r>
                        <a:rPr lang="en-US" sz="1800"/>
                        <a:t>It may require people to always act for the greater good, even at great personal cost.</a:t>
                      </a:r>
                    </a:p>
                  </a:txBody>
                  <a:tcPr marL="57071" marR="57071" marT="28535" marB="28535" anchor="ctr">
                    <a:lnL>
                      <a:noFill/>
                    </a:lnL>
                    <a:lnR>
                      <a:noFill/>
                    </a:lnR>
                    <a:lnT>
                      <a:noFill/>
                    </a:lnT>
                    <a:lnB>
                      <a:noFill/>
                    </a:lnB>
                    <a:noFill/>
                  </a:tcPr>
                </a:tc>
                <a:extLst>
                  <a:ext uri="{0D108BD9-81ED-4DB2-BD59-A6C34878D82A}">
                    <a16:rowId xmlns:a16="http://schemas.microsoft.com/office/drawing/2014/main" val="139066666"/>
                  </a:ext>
                </a:extLst>
              </a:tr>
              <a:tr h="595343">
                <a:tc>
                  <a:txBody>
                    <a:bodyPr/>
                    <a:lstStyle/>
                    <a:p>
                      <a:pPr>
                        <a:buNone/>
                      </a:pPr>
                      <a:r>
                        <a:rPr lang="en-IN" sz="1800" b="1"/>
                        <a:t>Ignores Motive and Character</a:t>
                      </a:r>
                      <a:endParaRPr lang="en-IN" sz="1800"/>
                    </a:p>
                  </a:txBody>
                  <a:tcPr marL="57071" marR="57071" marT="28535" marB="28535" anchor="ctr">
                    <a:lnL>
                      <a:noFill/>
                    </a:lnL>
                    <a:lnR>
                      <a:noFill/>
                    </a:lnR>
                    <a:lnT>
                      <a:noFill/>
                    </a:lnT>
                    <a:lnB>
                      <a:noFill/>
                    </a:lnB>
                    <a:noFill/>
                  </a:tcPr>
                </a:tc>
                <a:tc>
                  <a:txBody>
                    <a:bodyPr/>
                    <a:lstStyle/>
                    <a:p>
                      <a:pPr>
                        <a:buNone/>
                      </a:pPr>
                      <a:r>
                        <a:rPr lang="en-US" sz="1800" dirty="0"/>
                        <a:t>It judges actions only by outcomes, not by the person's intentions or moral character.</a:t>
                      </a:r>
                    </a:p>
                  </a:txBody>
                  <a:tcPr marL="57071" marR="57071" marT="28535" marB="28535" anchor="ctr">
                    <a:lnL>
                      <a:noFill/>
                    </a:lnL>
                    <a:lnR>
                      <a:noFill/>
                    </a:lnR>
                    <a:lnT>
                      <a:noFill/>
                    </a:lnT>
                    <a:lnB>
                      <a:noFill/>
                    </a:lnB>
                    <a:noFill/>
                  </a:tcPr>
                </a:tc>
                <a:extLst>
                  <a:ext uri="{0D108BD9-81ED-4DB2-BD59-A6C34878D82A}">
                    <a16:rowId xmlns:a16="http://schemas.microsoft.com/office/drawing/2014/main" val="927924555"/>
                  </a:ext>
                </a:extLst>
              </a:tr>
            </a:tbl>
          </a:graphicData>
        </a:graphic>
      </p:graphicFrame>
      <p:sp>
        <p:nvSpPr>
          <p:cNvPr id="5" name="Rectangle 4">
            <a:extLst>
              <a:ext uri="{FF2B5EF4-FFF2-40B4-BE49-F238E27FC236}">
                <a16:creationId xmlns:a16="http://schemas.microsoft.com/office/drawing/2014/main" id="{9A8FB407-E022-D400-60E9-FF74C1072AC9}"/>
              </a:ext>
            </a:extLst>
          </p:cNvPr>
          <p:cNvSpPr/>
          <p:nvPr/>
        </p:nvSpPr>
        <p:spPr>
          <a:xfrm>
            <a:off x="904568" y="835742"/>
            <a:ext cx="3696929" cy="585250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Rectangle 5">
            <a:extLst>
              <a:ext uri="{FF2B5EF4-FFF2-40B4-BE49-F238E27FC236}">
                <a16:creationId xmlns:a16="http://schemas.microsoft.com/office/drawing/2014/main" id="{F2C29EB0-E30D-B260-6EF2-DE6C053E2486}"/>
              </a:ext>
            </a:extLst>
          </p:cNvPr>
          <p:cNvSpPr/>
          <p:nvPr/>
        </p:nvSpPr>
        <p:spPr>
          <a:xfrm>
            <a:off x="4601497" y="845574"/>
            <a:ext cx="6243484" cy="585250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8" name="Straight Connector 7">
            <a:extLst>
              <a:ext uri="{FF2B5EF4-FFF2-40B4-BE49-F238E27FC236}">
                <a16:creationId xmlns:a16="http://schemas.microsoft.com/office/drawing/2014/main" id="{40EF421F-7236-F71D-2459-73C5EADB1E0E}"/>
              </a:ext>
            </a:extLst>
          </p:cNvPr>
          <p:cNvCxnSpPr/>
          <p:nvPr/>
        </p:nvCxnSpPr>
        <p:spPr>
          <a:xfrm flipH="1">
            <a:off x="904568" y="1917290"/>
            <a:ext cx="99404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1C4568ED-067C-E9C1-58A9-15FAF8AD6B13}"/>
              </a:ext>
            </a:extLst>
          </p:cNvPr>
          <p:cNvCxnSpPr>
            <a:cxnSpLocks/>
          </p:cNvCxnSpPr>
          <p:nvPr/>
        </p:nvCxnSpPr>
        <p:spPr>
          <a:xfrm flipH="1">
            <a:off x="904568" y="2772696"/>
            <a:ext cx="99404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348B61E-077A-19D3-F5B3-B497B5DB9FA4}"/>
              </a:ext>
            </a:extLst>
          </p:cNvPr>
          <p:cNvCxnSpPr>
            <a:cxnSpLocks/>
          </p:cNvCxnSpPr>
          <p:nvPr/>
        </p:nvCxnSpPr>
        <p:spPr>
          <a:xfrm flipH="1" flipV="1">
            <a:off x="904568" y="3628102"/>
            <a:ext cx="9940413" cy="98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A68675FA-CA1B-893B-230D-6B8B493B99C1}"/>
              </a:ext>
            </a:extLst>
          </p:cNvPr>
          <p:cNvCxnSpPr/>
          <p:nvPr/>
        </p:nvCxnSpPr>
        <p:spPr>
          <a:xfrm flipH="1">
            <a:off x="904568" y="4267200"/>
            <a:ext cx="99404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CD08BD26-EDB6-5B19-0533-CB72BCE63F5B}"/>
              </a:ext>
            </a:extLst>
          </p:cNvPr>
          <p:cNvCxnSpPr/>
          <p:nvPr/>
        </p:nvCxnSpPr>
        <p:spPr>
          <a:xfrm>
            <a:off x="904568" y="4827639"/>
            <a:ext cx="99404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69A6053-B090-F9E0-A588-DD13D2CB03DF}"/>
              </a:ext>
            </a:extLst>
          </p:cNvPr>
          <p:cNvCxnSpPr/>
          <p:nvPr/>
        </p:nvCxnSpPr>
        <p:spPr>
          <a:xfrm>
            <a:off x="904568" y="5466735"/>
            <a:ext cx="99404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4C3F49E1-961D-945D-DC33-BEADE88AFC56}"/>
              </a:ext>
            </a:extLst>
          </p:cNvPr>
          <p:cNvCxnSpPr>
            <a:cxnSpLocks/>
          </p:cNvCxnSpPr>
          <p:nvPr/>
        </p:nvCxnSpPr>
        <p:spPr>
          <a:xfrm>
            <a:off x="904567" y="6075032"/>
            <a:ext cx="9940413" cy="4917"/>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730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B6DB0B-565C-5E2D-B1E8-E3FDC34D7D26}"/>
              </a:ext>
            </a:extLst>
          </p:cNvPr>
          <p:cNvSpPr txBox="1"/>
          <p:nvPr/>
        </p:nvSpPr>
        <p:spPr>
          <a:xfrm>
            <a:off x="1248697" y="788728"/>
            <a:ext cx="6096000" cy="646331"/>
          </a:xfrm>
          <a:prstGeom prst="rect">
            <a:avLst/>
          </a:prstGeom>
          <a:noFill/>
        </p:spPr>
        <p:txBody>
          <a:bodyPr wrap="square">
            <a:spAutoFit/>
          </a:bodyPr>
          <a:lstStyle/>
          <a:p>
            <a:r>
              <a:rPr lang="en-IN" sz="3600" b="1" dirty="0"/>
              <a:t>Conclusion</a:t>
            </a:r>
          </a:p>
        </p:txBody>
      </p:sp>
      <p:sp>
        <p:nvSpPr>
          <p:cNvPr id="5" name="TextBox 4">
            <a:extLst>
              <a:ext uri="{FF2B5EF4-FFF2-40B4-BE49-F238E27FC236}">
                <a16:creationId xmlns:a16="http://schemas.microsoft.com/office/drawing/2014/main" id="{36937276-65EA-2D25-425B-8E8501B97D94}"/>
              </a:ext>
            </a:extLst>
          </p:cNvPr>
          <p:cNvSpPr txBox="1"/>
          <p:nvPr/>
        </p:nvSpPr>
        <p:spPr>
          <a:xfrm>
            <a:off x="1248697" y="1592827"/>
            <a:ext cx="8996516" cy="4197752"/>
          </a:xfrm>
          <a:prstGeom prst="rect">
            <a:avLst/>
          </a:prstGeom>
          <a:noFill/>
        </p:spPr>
        <p:txBody>
          <a:bodyPr wrap="square">
            <a:spAutoFit/>
          </a:bodyPr>
          <a:lstStyle/>
          <a:p>
            <a:pPr>
              <a:lnSpc>
                <a:spcPct val="150000"/>
              </a:lnSpc>
            </a:pPr>
            <a:r>
              <a:rPr lang="en-US" sz="2000" dirty="0"/>
              <a:t>Jeremy Bentham’s utilitarianism is a groundbreaking ethical theory that emphasizes the importance of maximizing happiness and minimizing pain for the greatest number of people. As a </a:t>
            </a:r>
            <a:r>
              <a:rPr lang="en-US" sz="2000" b="1" dirty="0"/>
              <a:t>consequentialist</a:t>
            </a:r>
            <a:r>
              <a:rPr lang="en-US" sz="2000" dirty="0"/>
              <a:t> and </a:t>
            </a:r>
            <a:r>
              <a:rPr lang="en-US" sz="2000" b="1" dirty="0"/>
              <a:t>hedonist</a:t>
            </a:r>
            <a:r>
              <a:rPr lang="en-US" sz="2000" dirty="0"/>
              <a:t>, Bentham offered a simple, systematic approach to morality using the </a:t>
            </a:r>
            <a:r>
              <a:rPr lang="en-US" sz="2000" b="1" dirty="0"/>
              <a:t>hedonic calculus</a:t>
            </a:r>
            <a:r>
              <a:rPr lang="en-US" sz="2000" dirty="0"/>
              <a:t> to weigh the outcomes of actions. While his theory promotes social welfare and practical decision-making, it has been widely criticized for ignoring justice, individual rights, and the quality of different pleasures. Despite these criticisms, Bentham’s ideas laid the foundation for modern utilitarian thought and continue to influence ethical, legal, and political discussions today.</a:t>
            </a:r>
            <a:endParaRPr lang="en-IN" sz="2000" dirty="0"/>
          </a:p>
        </p:txBody>
      </p:sp>
    </p:spTree>
    <p:extLst>
      <p:ext uri="{BB962C8B-B14F-4D97-AF65-F5344CB8AC3E}">
        <p14:creationId xmlns:p14="http://schemas.microsoft.com/office/powerpoint/2010/main" val="654730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D172894-E0E6-5718-4AC3-7E2EF61CD948}"/>
              </a:ext>
            </a:extLst>
          </p:cNvPr>
          <p:cNvSpPr txBox="1"/>
          <p:nvPr/>
        </p:nvSpPr>
        <p:spPr>
          <a:xfrm>
            <a:off x="1091380" y="758384"/>
            <a:ext cx="8485239" cy="369332"/>
          </a:xfrm>
          <a:prstGeom prst="rect">
            <a:avLst/>
          </a:prstGeom>
          <a:noFill/>
        </p:spPr>
        <p:txBody>
          <a:bodyPr wrap="square">
            <a:spAutoFit/>
          </a:bodyPr>
          <a:lstStyle/>
          <a:p>
            <a:r>
              <a:rPr lang="en-IN" b="1"/>
              <a:t>5 multiple-choice questions</a:t>
            </a:r>
            <a:r>
              <a:rPr lang="en-IN"/>
              <a:t> on </a:t>
            </a:r>
            <a:r>
              <a:rPr lang="en-IN" b="1"/>
              <a:t>Jeremy Bentham’s Utilitarianism</a:t>
            </a:r>
            <a:endParaRPr lang="en-IN"/>
          </a:p>
        </p:txBody>
      </p:sp>
      <p:sp>
        <p:nvSpPr>
          <p:cNvPr id="7" name="TextBox 6">
            <a:extLst>
              <a:ext uri="{FF2B5EF4-FFF2-40B4-BE49-F238E27FC236}">
                <a16:creationId xmlns:a16="http://schemas.microsoft.com/office/drawing/2014/main" id="{0896B251-6805-8DE2-105C-0E370AB6D91A}"/>
              </a:ext>
            </a:extLst>
          </p:cNvPr>
          <p:cNvSpPr txBox="1"/>
          <p:nvPr/>
        </p:nvSpPr>
        <p:spPr>
          <a:xfrm>
            <a:off x="1091380" y="1406013"/>
            <a:ext cx="8318090" cy="1477328"/>
          </a:xfrm>
          <a:prstGeom prst="rect">
            <a:avLst/>
          </a:prstGeom>
          <a:noFill/>
        </p:spPr>
        <p:txBody>
          <a:bodyPr wrap="square">
            <a:spAutoFit/>
          </a:bodyPr>
          <a:lstStyle/>
          <a:p>
            <a:pPr>
              <a:buNone/>
            </a:pPr>
            <a:r>
              <a:rPr lang="en-US" b="1" dirty="0"/>
              <a:t>1. What is the main principle of Bentham’s utilitarianism?</a:t>
            </a:r>
            <a:endParaRPr lang="en-US" dirty="0"/>
          </a:p>
          <a:p>
            <a:pPr>
              <a:buNone/>
            </a:pPr>
            <a:r>
              <a:rPr lang="en-US" dirty="0"/>
              <a:t>A) Always act according to your duty</a:t>
            </a:r>
            <a:br>
              <a:rPr lang="en-US" dirty="0"/>
            </a:br>
            <a:r>
              <a:rPr lang="en-US" dirty="0"/>
              <a:t>B) The greatest happiness for the greatest number</a:t>
            </a:r>
            <a:br>
              <a:rPr lang="en-US" dirty="0"/>
            </a:br>
            <a:r>
              <a:rPr lang="en-US" dirty="0"/>
              <a:t>C) Follow religious teachings</a:t>
            </a:r>
            <a:br>
              <a:rPr lang="en-US" dirty="0"/>
            </a:br>
            <a:r>
              <a:rPr lang="en-US" dirty="0"/>
              <a:t>D) Treat others as you want to be treated</a:t>
            </a:r>
          </a:p>
        </p:txBody>
      </p:sp>
      <p:sp>
        <p:nvSpPr>
          <p:cNvPr id="9" name="TextBox 8">
            <a:extLst>
              <a:ext uri="{FF2B5EF4-FFF2-40B4-BE49-F238E27FC236}">
                <a16:creationId xmlns:a16="http://schemas.microsoft.com/office/drawing/2014/main" id="{0D565ABE-9C2F-F1FD-8824-C10A76F797F2}"/>
              </a:ext>
            </a:extLst>
          </p:cNvPr>
          <p:cNvSpPr txBox="1"/>
          <p:nvPr/>
        </p:nvSpPr>
        <p:spPr>
          <a:xfrm>
            <a:off x="1091380" y="3097497"/>
            <a:ext cx="6096000" cy="1754326"/>
          </a:xfrm>
          <a:prstGeom prst="rect">
            <a:avLst/>
          </a:prstGeom>
          <a:noFill/>
        </p:spPr>
        <p:txBody>
          <a:bodyPr wrap="square">
            <a:spAutoFit/>
          </a:bodyPr>
          <a:lstStyle/>
          <a:p>
            <a:pPr>
              <a:buNone/>
            </a:pPr>
            <a:r>
              <a:rPr lang="en-US" b="1" dirty="0"/>
              <a:t>2. Which of the following is NOT a part of Bentham’s Hedonic Calculus?</a:t>
            </a:r>
            <a:endParaRPr lang="en-US" dirty="0"/>
          </a:p>
          <a:p>
            <a:pPr>
              <a:buNone/>
            </a:pPr>
            <a:r>
              <a:rPr lang="en-US" dirty="0"/>
              <a:t>A) Intensity</a:t>
            </a:r>
            <a:br>
              <a:rPr lang="en-US" dirty="0"/>
            </a:br>
            <a:r>
              <a:rPr lang="en-US" dirty="0"/>
              <a:t>B) Duration</a:t>
            </a:r>
            <a:br>
              <a:rPr lang="en-US" dirty="0"/>
            </a:br>
            <a:r>
              <a:rPr lang="en-US" dirty="0"/>
              <a:t>C) Equality</a:t>
            </a:r>
            <a:br>
              <a:rPr lang="en-US" dirty="0"/>
            </a:br>
            <a:r>
              <a:rPr lang="en-US" dirty="0"/>
              <a:t>D) Certainty</a:t>
            </a:r>
          </a:p>
        </p:txBody>
      </p:sp>
      <p:sp>
        <p:nvSpPr>
          <p:cNvPr id="11" name="TextBox 10">
            <a:extLst>
              <a:ext uri="{FF2B5EF4-FFF2-40B4-BE49-F238E27FC236}">
                <a16:creationId xmlns:a16="http://schemas.microsoft.com/office/drawing/2014/main" id="{BBB7B7AD-F4D1-5FC3-82A7-3549595DE45B}"/>
              </a:ext>
            </a:extLst>
          </p:cNvPr>
          <p:cNvSpPr txBox="1"/>
          <p:nvPr/>
        </p:nvSpPr>
        <p:spPr>
          <a:xfrm>
            <a:off x="1091380" y="5065979"/>
            <a:ext cx="6096000" cy="1754326"/>
          </a:xfrm>
          <a:prstGeom prst="rect">
            <a:avLst/>
          </a:prstGeom>
          <a:noFill/>
        </p:spPr>
        <p:txBody>
          <a:bodyPr wrap="square">
            <a:spAutoFit/>
          </a:bodyPr>
          <a:lstStyle/>
          <a:p>
            <a:pPr>
              <a:buNone/>
            </a:pPr>
            <a:r>
              <a:rPr lang="en-US" b="1" dirty="0"/>
              <a:t>3. Why is Bentham’s utilitarianism called a consequentialist theory?</a:t>
            </a:r>
            <a:endParaRPr lang="en-US" dirty="0"/>
          </a:p>
          <a:p>
            <a:pPr>
              <a:buNone/>
            </a:pPr>
            <a:r>
              <a:rPr lang="en-US" dirty="0"/>
              <a:t>A) It focuses on religious rules</a:t>
            </a:r>
            <a:br>
              <a:rPr lang="en-US" dirty="0"/>
            </a:br>
            <a:r>
              <a:rPr lang="en-US" dirty="0"/>
              <a:t>B) It judges actions based on intentions</a:t>
            </a:r>
            <a:br>
              <a:rPr lang="en-US" dirty="0"/>
            </a:br>
            <a:r>
              <a:rPr lang="en-US" dirty="0"/>
              <a:t>C) It judges actions based on their outcomes</a:t>
            </a:r>
            <a:br>
              <a:rPr lang="en-US" dirty="0"/>
            </a:br>
            <a:r>
              <a:rPr lang="en-US" dirty="0"/>
              <a:t>D) It emphasizes following natural laws</a:t>
            </a:r>
          </a:p>
        </p:txBody>
      </p:sp>
    </p:spTree>
    <p:extLst>
      <p:ext uri="{BB962C8B-B14F-4D97-AF65-F5344CB8AC3E}">
        <p14:creationId xmlns:p14="http://schemas.microsoft.com/office/powerpoint/2010/main" val="6492666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6D27E02-6820-55A6-CD42-192F10A7C46C}"/>
              </a:ext>
            </a:extLst>
          </p:cNvPr>
          <p:cNvSpPr txBox="1"/>
          <p:nvPr/>
        </p:nvSpPr>
        <p:spPr>
          <a:xfrm>
            <a:off x="1189703" y="736175"/>
            <a:ext cx="6096000" cy="1477328"/>
          </a:xfrm>
          <a:prstGeom prst="rect">
            <a:avLst/>
          </a:prstGeom>
          <a:noFill/>
        </p:spPr>
        <p:txBody>
          <a:bodyPr wrap="square">
            <a:spAutoFit/>
          </a:bodyPr>
          <a:lstStyle/>
          <a:p>
            <a:pPr>
              <a:buNone/>
            </a:pPr>
            <a:r>
              <a:rPr lang="en-US" b="1" dirty="0"/>
              <a:t>4. What is a major criticism of Bentham’s utilitarianism?</a:t>
            </a:r>
            <a:endParaRPr lang="en-US" dirty="0"/>
          </a:p>
          <a:p>
            <a:pPr>
              <a:buNone/>
            </a:pPr>
            <a:r>
              <a:rPr lang="en-US" dirty="0"/>
              <a:t>A) It considers motives too much</a:t>
            </a:r>
            <a:br>
              <a:rPr lang="en-US" dirty="0"/>
            </a:br>
            <a:r>
              <a:rPr lang="en-US" dirty="0"/>
              <a:t>B) It ignores pleasure</a:t>
            </a:r>
            <a:br>
              <a:rPr lang="en-US" dirty="0"/>
            </a:br>
            <a:r>
              <a:rPr lang="en-US" dirty="0"/>
              <a:t>C) It treats all pleasures as equal, without considering quality</a:t>
            </a:r>
            <a:br>
              <a:rPr lang="en-US" dirty="0"/>
            </a:br>
            <a:r>
              <a:rPr lang="en-US" dirty="0"/>
              <a:t>D) It values justice more than happiness</a:t>
            </a:r>
          </a:p>
        </p:txBody>
      </p:sp>
      <p:sp>
        <p:nvSpPr>
          <p:cNvPr id="5" name="TextBox 4">
            <a:extLst>
              <a:ext uri="{FF2B5EF4-FFF2-40B4-BE49-F238E27FC236}">
                <a16:creationId xmlns:a16="http://schemas.microsoft.com/office/drawing/2014/main" id="{DA08A04A-FB31-75FE-A12D-CE38C97B0868}"/>
              </a:ext>
            </a:extLst>
          </p:cNvPr>
          <p:cNvSpPr txBox="1"/>
          <p:nvPr/>
        </p:nvSpPr>
        <p:spPr>
          <a:xfrm>
            <a:off x="1189703" y="2475637"/>
            <a:ext cx="6096000" cy="1754326"/>
          </a:xfrm>
          <a:prstGeom prst="rect">
            <a:avLst/>
          </a:prstGeom>
          <a:noFill/>
        </p:spPr>
        <p:txBody>
          <a:bodyPr wrap="square">
            <a:spAutoFit/>
          </a:bodyPr>
          <a:lstStyle/>
          <a:p>
            <a:pPr>
              <a:buNone/>
            </a:pPr>
            <a:r>
              <a:rPr lang="en-US" b="1"/>
              <a:t>5. </a:t>
            </a:r>
            <a:r>
              <a:rPr lang="en-US" b="1" dirty="0"/>
              <a:t>Which of the following scenarios best shows a weakness in Bentham’s utilitarianism?</a:t>
            </a:r>
            <a:endParaRPr lang="en-US" dirty="0"/>
          </a:p>
          <a:p>
            <a:pPr>
              <a:buNone/>
            </a:pPr>
            <a:r>
              <a:rPr lang="en-US" dirty="0"/>
              <a:t>A) Telling a lie to protect someone’s feelings</a:t>
            </a:r>
            <a:br>
              <a:rPr lang="en-US" dirty="0"/>
            </a:br>
            <a:r>
              <a:rPr lang="en-US" dirty="0"/>
              <a:t>B) Punishing an innocent person to keep the public happy</a:t>
            </a:r>
            <a:br>
              <a:rPr lang="en-US" dirty="0"/>
            </a:br>
            <a:r>
              <a:rPr lang="en-US" dirty="0"/>
              <a:t>C) Reading a book for personal growth</a:t>
            </a:r>
            <a:br>
              <a:rPr lang="en-US" dirty="0"/>
            </a:br>
            <a:r>
              <a:rPr lang="en-US" dirty="0"/>
              <a:t>D) Volunteering to help others</a:t>
            </a:r>
          </a:p>
        </p:txBody>
      </p:sp>
      <p:sp>
        <p:nvSpPr>
          <p:cNvPr id="7" name="TextBox 6">
            <a:extLst>
              <a:ext uri="{FF2B5EF4-FFF2-40B4-BE49-F238E27FC236}">
                <a16:creationId xmlns:a16="http://schemas.microsoft.com/office/drawing/2014/main" id="{0FE677DE-82CB-D417-6C49-9DC4FD82873E}"/>
              </a:ext>
            </a:extLst>
          </p:cNvPr>
          <p:cNvSpPr txBox="1"/>
          <p:nvPr/>
        </p:nvSpPr>
        <p:spPr>
          <a:xfrm>
            <a:off x="1189703" y="4492097"/>
            <a:ext cx="6096000" cy="1754326"/>
          </a:xfrm>
          <a:prstGeom prst="rect">
            <a:avLst/>
          </a:prstGeom>
          <a:noFill/>
        </p:spPr>
        <p:txBody>
          <a:bodyPr wrap="square">
            <a:spAutoFit/>
          </a:bodyPr>
          <a:lstStyle/>
          <a:p>
            <a:pPr>
              <a:buNone/>
            </a:pPr>
            <a:r>
              <a:rPr lang="en-US" b="1"/>
              <a:t>Answers</a:t>
            </a:r>
          </a:p>
          <a:p>
            <a:pPr>
              <a:buFont typeface="+mj-lt"/>
              <a:buAutoNum type="arabicPeriod"/>
            </a:pPr>
            <a:r>
              <a:rPr lang="en-US" b="1" dirty="0"/>
              <a:t>B</a:t>
            </a:r>
            <a:r>
              <a:rPr lang="en-US" dirty="0"/>
              <a:t> – The greatest happiness for the greatest number</a:t>
            </a:r>
          </a:p>
          <a:p>
            <a:pPr>
              <a:buFont typeface="+mj-lt"/>
              <a:buAutoNum type="arabicPeriod"/>
            </a:pPr>
            <a:r>
              <a:rPr lang="en-US" b="1" dirty="0"/>
              <a:t>C</a:t>
            </a:r>
            <a:r>
              <a:rPr lang="en-US" dirty="0"/>
              <a:t> – Equality</a:t>
            </a:r>
          </a:p>
          <a:p>
            <a:pPr>
              <a:buFont typeface="+mj-lt"/>
              <a:buAutoNum type="arabicPeriod"/>
            </a:pPr>
            <a:r>
              <a:rPr lang="en-US" b="1" dirty="0"/>
              <a:t>C</a:t>
            </a:r>
            <a:r>
              <a:rPr lang="en-US" dirty="0"/>
              <a:t> – It judges actions based on their outcomes</a:t>
            </a:r>
          </a:p>
          <a:p>
            <a:pPr>
              <a:buFont typeface="+mj-lt"/>
              <a:buAutoNum type="arabicPeriod"/>
            </a:pPr>
            <a:r>
              <a:rPr lang="en-US" b="1" dirty="0"/>
              <a:t>C</a:t>
            </a:r>
            <a:r>
              <a:rPr lang="en-US" dirty="0"/>
              <a:t> – It treats all pleasures as equal, without considering quality</a:t>
            </a:r>
          </a:p>
          <a:p>
            <a:pPr>
              <a:buFont typeface="+mj-lt"/>
              <a:buAutoNum type="arabicPeriod"/>
            </a:pPr>
            <a:r>
              <a:rPr lang="en-US" b="1" dirty="0"/>
              <a:t>B</a:t>
            </a:r>
            <a:r>
              <a:rPr lang="en-US" dirty="0"/>
              <a:t> – Punishing an innocent person to keep the public happy</a:t>
            </a:r>
          </a:p>
        </p:txBody>
      </p:sp>
    </p:spTree>
    <p:extLst>
      <p:ext uri="{BB962C8B-B14F-4D97-AF65-F5344CB8AC3E}">
        <p14:creationId xmlns:p14="http://schemas.microsoft.com/office/powerpoint/2010/main" val="4165741130"/>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29</TotalTime>
  <Words>939</Words>
  <Application>Microsoft Office PowerPoint</Application>
  <PresentationFormat>Widescreen</PresentationFormat>
  <Paragraphs>77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Arial Black</vt:lpstr>
      <vt:lpstr>Tw Cen MT</vt:lpstr>
      <vt:lpstr>Droplet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parlinakalita@outlook.com</dc:creator>
  <cp:lastModifiedBy>parlinakalita@outlook.com</cp:lastModifiedBy>
  <cp:revision>23</cp:revision>
  <dcterms:created xsi:type="dcterms:W3CDTF">2025-08-17T05:37:54Z</dcterms:created>
  <dcterms:modified xsi:type="dcterms:W3CDTF">2025-08-17T07:30:56Z</dcterms:modified>
</cp:coreProperties>
</file>