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69" r:id="rId2"/>
    <p:sldId id="260" r:id="rId3"/>
    <p:sldId id="259" r:id="rId4"/>
    <p:sldId id="261" r:id="rId5"/>
    <p:sldId id="258" r:id="rId6"/>
    <p:sldId id="257" r:id="rId7"/>
    <p:sldId id="262" r:id="rId8"/>
    <p:sldId id="263" r:id="rId9"/>
    <p:sldId id="264" r:id="rId10"/>
    <p:sldId id="265" r:id="rId11"/>
    <p:sldId id="266"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B463B45-48A4-4811-B9F1-0EAC75F664CB}" type="datetimeFigureOut">
              <a:rPr lang="en-US" smtClean="0"/>
              <a:pPr/>
              <a:t>8/26/2025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2AC7AA6-4A12-4577-80A2-3E0C0A11F6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2AC7AA6-4A12-4577-80A2-3E0C0A11F6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2AC7AA6-4A12-4577-80A2-3E0C0A11F6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2AC7AA6-4A12-4577-80A2-3E0C0A11F6C3}"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2AC7AA6-4A12-4577-80A2-3E0C0A11F6C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2AC7AA6-4A12-4577-80A2-3E0C0A11F6C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2AC7AA6-4A12-4577-80A2-3E0C0A11F6C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2AC7AA6-4A12-4577-80A2-3E0C0A11F6C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B463B45-48A4-4811-B9F1-0EAC75F664CB}" type="datetimeFigureOut">
              <a:rPr lang="en-US" smtClean="0"/>
              <a:pPr/>
              <a:t>8/26/2025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2AC7AA6-4A12-4577-80A2-3E0C0A11F6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B463B45-48A4-4811-B9F1-0EAC75F664CB}" type="datetimeFigureOut">
              <a:rPr lang="en-US" smtClean="0"/>
              <a:pPr/>
              <a:t>8/26/2025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2AC7AA6-4A12-4577-80A2-3E0C0A11F6C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B463B45-48A4-4811-B9F1-0EAC75F664CB}" type="datetimeFigureOut">
              <a:rPr lang="en-US" smtClean="0"/>
              <a:pPr/>
              <a:t>8/26/2025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2AC7AA6-4A12-4577-80A2-3E0C0A11F6C3}"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463B45-48A4-4811-B9F1-0EAC75F664CB}" type="datetimeFigureOut">
              <a:rPr lang="en-US" smtClean="0"/>
              <a:pPr/>
              <a:t>8/26/2025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2AC7AA6-4A12-4577-80A2-3E0C0A11F6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endParaRPr lang="en-US" sz="1800" dirty="0" smtClean="0"/>
          </a:p>
          <a:p>
            <a:pPr>
              <a:buNone/>
            </a:pPr>
            <a:r>
              <a:rPr lang="en-US" dirty="0" smtClean="0"/>
              <a:t> </a:t>
            </a:r>
            <a:r>
              <a:rPr lang="en-US" b="1" dirty="0" smtClean="0">
                <a:solidFill>
                  <a:srgbClr val="FF0000"/>
                </a:solidFill>
              </a:rPr>
              <a:t>Course Title:</a:t>
            </a:r>
            <a:r>
              <a:rPr lang="en-US" dirty="0" smtClean="0">
                <a:solidFill>
                  <a:srgbClr val="FF0000"/>
                </a:solidFill>
              </a:rPr>
              <a:t> </a:t>
            </a:r>
            <a:r>
              <a:rPr lang="en-US" i="1" dirty="0" smtClean="0">
                <a:solidFill>
                  <a:srgbClr val="FF0000"/>
                </a:solidFill>
              </a:rPr>
              <a:t>Democracy and Multiculturalism</a:t>
            </a:r>
            <a:r>
              <a:rPr lang="en-US" dirty="0" smtClean="0"/>
              <a:t/>
            </a:r>
            <a:br>
              <a:rPr lang="en-US" dirty="0" smtClean="0"/>
            </a:br>
            <a:r>
              <a:rPr lang="en-US" dirty="0" smtClean="0"/>
              <a:t>		</a:t>
            </a:r>
            <a:r>
              <a:rPr lang="en-US" b="1" dirty="0" smtClean="0"/>
              <a:t>Course Code:</a:t>
            </a:r>
            <a:r>
              <a:rPr lang="en-US" dirty="0" smtClean="0"/>
              <a:t> </a:t>
            </a:r>
            <a:r>
              <a:rPr lang="en-US" dirty="0" smtClean="0">
                <a:latin typeface="Times New Roman" pitchFamily="18" charset="0"/>
                <a:cs typeface="Times New Roman" pitchFamily="18" charset="0"/>
              </a:rPr>
              <a:t>POL3086</a:t>
            </a:r>
          </a:p>
          <a:p>
            <a:pPr algn="ctr"/>
            <a:endParaRPr lang="en-US" sz="1800" b="1" dirty="0" smtClean="0"/>
          </a:p>
          <a:p>
            <a:pPr algn="ctr"/>
            <a:r>
              <a:rPr lang="en-US" sz="1800" b="1" dirty="0" smtClean="0"/>
              <a:t>Today's Topic:</a:t>
            </a:r>
            <a:r>
              <a:rPr lang="en-US" sz="1800" dirty="0" smtClean="0"/>
              <a:t/>
            </a:r>
            <a:br>
              <a:rPr lang="en-US" sz="1800" dirty="0" smtClean="0"/>
            </a:br>
            <a:r>
              <a:rPr lang="en-US" sz="2400" dirty="0" smtClean="0">
                <a:solidFill>
                  <a:srgbClr val="00B0F0"/>
                </a:solidFill>
              </a:rPr>
              <a:t>Understanding Multiculturalism</a:t>
            </a:r>
            <a:r>
              <a:rPr lang="en-US" sz="2400" dirty="0" smtClean="0"/>
              <a:t/>
            </a:r>
            <a:br>
              <a:rPr lang="en-US" sz="2400" dirty="0" smtClean="0"/>
            </a:br>
            <a:endParaRPr lang="en-US" sz="1800" b="1" dirty="0" smtClean="0">
              <a:solidFill>
                <a:srgbClr val="00B050"/>
              </a:solidFill>
              <a:latin typeface="Ink Free" pitchFamily="66" charset="0"/>
            </a:endParaRPr>
          </a:p>
          <a:p>
            <a:r>
              <a:rPr lang="en-US" sz="1800" b="1" dirty="0" smtClean="0"/>
              <a:t>Date:</a:t>
            </a:r>
            <a:r>
              <a:rPr lang="en-US" sz="1800" dirty="0" smtClean="0"/>
              <a:t> 13</a:t>
            </a:r>
            <a:r>
              <a:rPr lang="en-US" sz="1800" baseline="30000" dirty="0" smtClean="0"/>
              <a:t>th</a:t>
            </a:r>
            <a:r>
              <a:rPr lang="en-US" sz="1800" dirty="0" smtClean="0"/>
              <a:t> August 2025</a:t>
            </a:r>
            <a:br>
              <a:rPr lang="en-US" sz="1800" dirty="0" smtClean="0"/>
            </a:br>
            <a:r>
              <a:rPr lang="en-US" sz="1800" dirty="0" smtClean="0"/>
              <a:t>C</a:t>
            </a:r>
            <a:r>
              <a:rPr lang="en-US" sz="1800" i="1" dirty="0" smtClean="0"/>
              <a:t>lass Taken by:</a:t>
            </a:r>
            <a:r>
              <a:rPr lang="en-US" sz="1800" dirty="0" smtClean="0"/>
              <a:t> </a:t>
            </a:r>
            <a:r>
              <a:rPr lang="en-US" sz="1800" dirty="0" err="1" smtClean="0"/>
              <a:t>Humen</a:t>
            </a:r>
            <a:r>
              <a:rPr lang="en-US" sz="1800" dirty="0" smtClean="0"/>
              <a:t> </a:t>
            </a:r>
            <a:r>
              <a:rPr lang="en-US" sz="1800" dirty="0" err="1" smtClean="0"/>
              <a:t>Boruah</a:t>
            </a:r>
            <a:endParaRPr lang="en-US" sz="1800" dirty="0" smtClean="0"/>
          </a:p>
          <a:p>
            <a:endParaRPr lang="en-US" sz="1800" dirty="0" smtClean="0"/>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630362"/>
          </a:xfrm>
        </p:spPr>
        <p:txBody>
          <a:bodyPr>
            <a:noAutofit/>
          </a:bodyPr>
          <a:lstStyle/>
          <a:p>
            <a:pPr algn="ctr"/>
            <a:r>
              <a:rPr lang="en-US" sz="2000" dirty="0" smtClean="0">
                <a:solidFill>
                  <a:schemeClr val="tx1">
                    <a:lumMod val="85000"/>
                    <a:lumOff val="15000"/>
                  </a:schemeClr>
                </a:solidFill>
                <a:latin typeface="Times New Roman" pitchFamily="18" charset="0"/>
                <a:cs typeface="Times New Roman" pitchFamily="18" charset="0"/>
              </a:rPr>
              <a:t>Digital Class</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MA 3rd Semester</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Department of Political Science</a:t>
            </a:r>
            <a:br>
              <a:rPr lang="en-US" sz="2000" dirty="0" smtClean="0">
                <a:solidFill>
                  <a:schemeClr val="tx1">
                    <a:lumMod val="85000"/>
                    <a:lumOff val="15000"/>
                  </a:schemeClr>
                </a:solidFill>
                <a:latin typeface="Times New Roman" pitchFamily="18" charset="0"/>
                <a:cs typeface="Times New Roman" pitchFamily="18" charset="0"/>
              </a:rPr>
            </a:br>
            <a:r>
              <a:rPr lang="en-US" sz="2000" dirty="0" err="1" smtClean="0">
                <a:solidFill>
                  <a:schemeClr val="tx1">
                    <a:lumMod val="85000"/>
                    <a:lumOff val="15000"/>
                  </a:schemeClr>
                </a:solidFill>
                <a:latin typeface="Times New Roman" pitchFamily="18" charset="0"/>
                <a:cs typeface="Times New Roman" pitchFamily="18" charset="0"/>
              </a:rPr>
              <a:t>Paschim</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Guwahati</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Mahavidyalaya</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Dharapur</a:t>
            </a:r>
            <a:r>
              <a:rPr lang="en-US" sz="2000" dirty="0" smtClean="0">
                <a:solidFill>
                  <a:schemeClr val="tx1">
                    <a:lumMod val="85000"/>
                    <a:lumOff val="15000"/>
                  </a:schemeClr>
                </a:solidFill>
                <a:latin typeface="Times New Roman" pitchFamily="18" charset="0"/>
                <a:cs typeface="Times New Roman" pitchFamily="18" charset="0"/>
              </a:rPr>
              <a:t/>
            </a:r>
            <a:br>
              <a:rPr lang="en-US" sz="2000" dirty="0" smtClean="0">
                <a:solidFill>
                  <a:schemeClr val="tx1">
                    <a:lumMod val="85000"/>
                    <a:lumOff val="15000"/>
                  </a:schemeClr>
                </a:solidFill>
                <a:latin typeface="Times New Roman" pitchFamily="18" charset="0"/>
                <a:cs typeface="Times New Roman" pitchFamily="18" charset="0"/>
              </a:rPr>
            </a:br>
            <a:endParaRPr lang="en-US" sz="2000" dirty="0">
              <a:solidFill>
                <a:schemeClr val="tx1">
                  <a:lumMod val="85000"/>
                  <a:lumOff val="1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981200"/>
            <a:ext cx="6858000" cy="4525963"/>
          </a:xfrm>
        </p:spPr>
        <p:txBody>
          <a:bodyPr>
            <a:normAutofit/>
          </a:bodyPr>
          <a:lstStyle/>
          <a:p>
            <a:r>
              <a:rPr lang="en-US" sz="1400" b="1" dirty="0" smtClean="0"/>
              <a:t>About </a:t>
            </a:r>
            <a:r>
              <a:rPr lang="en-US" sz="1400" b="1" dirty="0" err="1" smtClean="0"/>
              <a:t>Bhikhu</a:t>
            </a:r>
            <a:r>
              <a:rPr lang="en-US" sz="1400" b="1" dirty="0" smtClean="0"/>
              <a:t> Parekh:</a:t>
            </a:r>
          </a:p>
          <a:p>
            <a:r>
              <a:rPr lang="en-US" sz="1400" dirty="0" smtClean="0"/>
              <a:t>British-Indian political theorist</a:t>
            </a:r>
          </a:p>
          <a:p>
            <a:r>
              <a:rPr lang="en-US" sz="1400" dirty="0" smtClean="0"/>
              <a:t>Prominent voice in the </a:t>
            </a:r>
            <a:r>
              <a:rPr lang="en-US" sz="1400" b="1" dirty="0" smtClean="0"/>
              <a:t>postcolonial school of </a:t>
            </a:r>
          </a:p>
          <a:p>
            <a:endParaRPr lang="en-US" sz="1400" b="1" dirty="0" smtClean="0"/>
          </a:p>
          <a:p>
            <a:r>
              <a:rPr lang="en-US" sz="1400" b="1" dirty="0" smtClean="0"/>
              <a:t>multicultural thought</a:t>
            </a:r>
            <a:endParaRPr lang="en-US" sz="1400" dirty="0" smtClean="0"/>
          </a:p>
          <a:p>
            <a:r>
              <a:rPr lang="en-US" sz="1400" dirty="0" smtClean="0"/>
              <a:t>Critiques the </a:t>
            </a:r>
            <a:r>
              <a:rPr lang="en-US" sz="1400" b="1" dirty="0" smtClean="0"/>
              <a:t>Eurocentric and liberal view of multiculturalism</a:t>
            </a:r>
            <a:endParaRPr lang="en-US" sz="1400" dirty="0" smtClean="0"/>
          </a:p>
          <a:p>
            <a:r>
              <a:rPr lang="en-US" sz="1400" dirty="0" smtClean="0"/>
              <a:t>Author of </a:t>
            </a:r>
            <a:r>
              <a:rPr lang="en-US" sz="1400" i="1" dirty="0" smtClean="0"/>
              <a:t>Rethinking Multiculturalism: Cultural Diversity and Political Theory</a:t>
            </a:r>
            <a:r>
              <a:rPr lang="en-US" sz="1400" dirty="0" smtClean="0"/>
              <a:t> (2000)</a:t>
            </a:r>
          </a:p>
          <a:p>
            <a:endParaRPr lang="en-US" sz="1400" dirty="0" smtClean="0"/>
          </a:p>
          <a:p>
            <a:r>
              <a:rPr lang="en-US" sz="1400" b="1" dirty="0" smtClean="0"/>
              <a:t>🟩 Core Ideas: Multiculturalism Beyond Liberalism</a:t>
            </a:r>
          </a:p>
          <a:p>
            <a:r>
              <a:rPr lang="en-US" sz="1400" dirty="0" smtClean="0"/>
              <a:t>🔹 </a:t>
            </a:r>
            <a:r>
              <a:rPr lang="en-US" sz="1400" i="1" dirty="0" smtClean="0"/>
              <a:t>"Liberalism is hardly multiculturalism"</a:t>
            </a:r>
            <a:endParaRPr lang="en-US" sz="1400" dirty="0" smtClean="0"/>
          </a:p>
          <a:p>
            <a:r>
              <a:rPr lang="en-US" sz="1400" dirty="0" smtClean="0"/>
              <a:t>Liberalism tends to be </a:t>
            </a:r>
            <a:r>
              <a:rPr lang="en-US" sz="1400" b="1" dirty="0" err="1" smtClean="0"/>
              <a:t>monocultural</a:t>
            </a:r>
            <a:r>
              <a:rPr lang="en-US" sz="1400" dirty="0" smtClean="0"/>
              <a:t>, promoting one dominant way of life.</a:t>
            </a:r>
          </a:p>
          <a:p>
            <a:r>
              <a:rPr lang="en-US" sz="1400" dirty="0" smtClean="0"/>
              <a:t>It often reflects </a:t>
            </a:r>
            <a:r>
              <a:rPr lang="en-US" sz="1400" b="1" dirty="0" smtClean="0"/>
              <a:t>Western superiority</a:t>
            </a:r>
            <a:r>
              <a:rPr lang="en-US" sz="1400" dirty="0" smtClean="0"/>
              <a:t> and fails to appreciate non-Western value systems.</a:t>
            </a:r>
          </a:p>
          <a:p>
            <a:endParaRPr lang="en-US" sz="1400" dirty="0"/>
          </a:p>
        </p:txBody>
      </p:sp>
      <p:sp>
        <p:nvSpPr>
          <p:cNvPr id="3" name="Title 2"/>
          <p:cNvSpPr>
            <a:spLocks noGrp="1"/>
          </p:cNvSpPr>
          <p:nvPr>
            <p:ph type="title"/>
          </p:nvPr>
        </p:nvSpPr>
        <p:spPr/>
        <p:txBody>
          <a:bodyPr>
            <a:noAutofit/>
          </a:bodyPr>
          <a:lstStyle/>
          <a:p>
            <a:r>
              <a:rPr lang="en-US" sz="2800" dirty="0" err="1" smtClean="0">
                <a:solidFill>
                  <a:srgbClr val="FF0000"/>
                </a:solidFill>
                <a:latin typeface="Times New Roman" pitchFamily="18" charset="0"/>
                <a:cs typeface="Times New Roman" pitchFamily="18" charset="0"/>
              </a:rPr>
              <a:t>Bhikhu</a:t>
            </a:r>
            <a:r>
              <a:rPr lang="en-US" sz="2800" dirty="0" smtClean="0">
                <a:solidFill>
                  <a:srgbClr val="FF0000"/>
                </a:solidFill>
                <a:latin typeface="Times New Roman" pitchFamily="18" charset="0"/>
                <a:cs typeface="Times New Roman" pitchFamily="18" charset="0"/>
              </a:rPr>
              <a:t> Parekh – Postcolonial Approach to Multiculturalism</a:t>
            </a:r>
            <a:br>
              <a:rPr lang="en-US" sz="2800" dirty="0" smtClean="0">
                <a:solidFill>
                  <a:srgbClr val="FF0000"/>
                </a:solidFill>
                <a:latin typeface="Times New Roman" pitchFamily="18" charset="0"/>
                <a:cs typeface="Times New Roman" pitchFamily="18" charset="0"/>
              </a:rPr>
            </a:br>
            <a:endParaRPr lang="en-US" sz="2800" dirty="0">
              <a:solidFill>
                <a:srgbClr val="FF0000"/>
              </a:solidFill>
              <a:latin typeface="Times New Roman" pitchFamily="18" charset="0"/>
              <a:cs typeface="Times New Roman" pitchFamily="18" charset="0"/>
            </a:endParaRPr>
          </a:p>
        </p:txBody>
      </p:sp>
      <p:pic>
        <p:nvPicPr>
          <p:cNvPr id="4" name="Picture 3" descr="bhiku parekh 2.jpg"/>
          <p:cNvPicPr>
            <a:picLocks noChangeAspect="1"/>
          </p:cNvPicPr>
          <p:nvPr/>
        </p:nvPicPr>
        <p:blipFill>
          <a:blip r:embed="rId2"/>
          <a:stretch>
            <a:fillRect/>
          </a:stretch>
        </p:blipFill>
        <p:spPr>
          <a:xfrm>
            <a:off x="5562600" y="838199"/>
            <a:ext cx="2895600" cy="152734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en-US" sz="1600" b="1" dirty="0" smtClean="0"/>
          </a:p>
          <a:p>
            <a:r>
              <a:rPr lang="en-US" sz="1600" b="1" dirty="0" smtClean="0"/>
              <a:t>Culture and Human Nature are Interconnected</a:t>
            </a:r>
            <a:endParaRPr lang="en-US" sz="1600" dirty="0" smtClean="0"/>
          </a:p>
          <a:p>
            <a:pPr lvl="1"/>
            <a:r>
              <a:rPr lang="en-US" sz="1600" dirty="0" smtClean="0"/>
              <a:t>Human beliefs and behaviors are </a:t>
            </a:r>
            <a:r>
              <a:rPr lang="en-US" sz="1600" b="1" dirty="0" smtClean="0"/>
              <a:t>shaped by culture</a:t>
            </a:r>
            <a:r>
              <a:rPr lang="en-US" sz="1600" dirty="0" smtClean="0"/>
              <a:t>.</a:t>
            </a:r>
          </a:p>
          <a:p>
            <a:pPr lvl="1"/>
            <a:r>
              <a:rPr lang="en-US" sz="1600" dirty="0" smtClean="0"/>
              <a:t>Recognizing human dignity requires </a:t>
            </a:r>
            <a:r>
              <a:rPr lang="en-US" sz="1600" b="1" dirty="0" smtClean="0"/>
              <a:t>respect for diverse cultures</a:t>
            </a:r>
            <a:r>
              <a:rPr lang="en-US" sz="1600" dirty="0" smtClean="0"/>
              <a:t>.</a:t>
            </a:r>
          </a:p>
          <a:p>
            <a:r>
              <a:rPr lang="en-US" sz="1600" b="1" dirty="0" smtClean="0"/>
              <a:t>All Cultures are Equal in Moral Standing</a:t>
            </a:r>
            <a:endParaRPr lang="en-US" sz="1600" dirty="0" smtClean="0"/>
          </a:p>
          <a:p>
            <a:pPr lvl="1"/>
            <a:r>
              <a:rPr lang="en-US" sz="1600" dirty="0" smtClean="0"/>
              <a:t>Different cultures have </a:t>
            </a:r>
            <a:r>
              <a:rPr lang="en-US" sz="1600" b="1" dirty="0" smtClean="0"/>
              <a:t>distinct visions of the world and the good life</a:t>
            </a:r>
            <a:r>
              <a:rPr lang="en-US" sz="1600" dirty="0" smtClean="0"/>
              <a:t>.</a:t>
            </a:r>
          </a:p>
          <a:p>
            <a:pPr lvl="1"/>
            <a:r>
              <a:rPr lang="en-US" sz="1600" dirty="0" smtClean="0"/>
              <a:t>These differences do </a:t>
            </a:r>
            <a:r>
              <a:rPr lang="en-US" sz="1600" b="1" dirty="0" smtClean="0"/>
              <a:t>not imply hierarchy</a:t>
            </a:r>
            <a:r>
              <a:rPr lang="en-US" sz="1600" dirty="0" smtClean="0"/>
              <a:t>—no culture is inherently superior or inferior.</a:t>
            </a:r>
          </a:p>
          <a:p>
            <a:r>
              <a:rPr lang="en-US" sz="1600" b="1" dirty="0" smtClean="0"/>
              <a:t>Culture is Dynamic and Evolving</a:t>
            </a:r>
            <a:endParaRPr lang="en-US" sz="1600" dirty="0" smtClean="0"/>
          </a:p>
          <a:p>
            <a:pPr lvl="1"/>
            <a:r>
              <a:rPr lang="en-US" sz="1600" dirty="0" smtClean="0"/>
              <a:t>Culture is </a:t>
            </a:r>
            <a:r>
              <a:rPr lang="en-US" sz="1600" b="1" dirty="0" smtClean="0"/>
              <a:t>not static</a:t>
            </a:r>
            <a:r>
              <a:rPr lang="en-US" sz="1600" dirty="0" smtClean="0"/>
              <a:t>; it adapts with </a:t>
            </a:r>
            <a:r>
              <a:rPr lang="en-US" sz="1600" b="1" dirty="0" smtClean="0"/>
              <a:t>changing historical and social conditions</a:t>
            </a:r>
            <a:r>
              <a:rPr lang="en-US" sz="1600" dirty="0" smtClean="0"/>
              <a:t>.</a:t>
            </a:r>
          </a:p>
          <a:p>
            <a:pPr lvl="1"/>
            <a:r>
              <a:rPr lang="en-US" sz="1600" dirty="0" smtClean="0"/>
              <a:t>Multiculturalism, therefore, must be a </a:t>
            </a:r>
            <a:r>
              <a:rPr lang="en-US" sz="1600" b="1" dirty="0" smtClean="0"/>
              <a:t>flexible and evolving idea</a:t>
            </a:r>
            <a:r>
              <a:rPr lang="en-US" sz="1600" dirty="0" smtClean="0"/>
              <a:t>.</a:t>
            </a:r>
          </a:p>
          <a:p>
            <a:r>
              <a:rPr lang="en-US" sz="1600" b="1" dirty="0" smtClean="0"/>
              <a:t>🔴 </a:t>
            </a:r>
            <a:r>
              <a:rPr lang="en-US" sz="1600" b="1" dirty="0" smtClean="0">
                <a:solidFill>
                  <a:srgbClr val="00B050"/>
                </a:solidFill>
              </a:rPr>
              <a:t>Critique of Cultural Arrogance:</a:t>
            </a:r>
          </a:p>
          <a:p>
            <a:r>
              <a:rPr lang="en-US" sz="1600" dirty="0" smtClean="0"/>
              <a:t>Western societies often display a </a:t>
            </a:r>
            <a:r>
              <a:rPr lang="en-US" sz="1600" b="1" dirty="0" smtClean="0"/>
              <a:t>superiority complex</a:t>
            </a:r>
            <a:r>
              <a:rPr lang="en-US" sz="1600" dirty="0" smtClean="0"/>
              <a:t> over other cultures.</a:t>
            </a:r>
          </a:p>
          <a:p>
            <a:r>
              <a:rPr lang="en-US" sz="1600" dirty="0" smtClean="0"/>
              <a:t>Parekh argues for </a:t>
            </a:r>
            <a:r>
              <a:rPr lang="en-US" sz="1600" b="1" dirty="0" smtClean="0"/>
              <a:t>mutual respect</a:t>
            </a:r>
            <a:r>
              <a:rPr lang="en-US" sz="1600" dirty="0" smtClean="0"/>
              <a:t>, </a:t>
            </a:r>
            <a:r>
              <a:rPr lang="en-US" sz="1600" b="1" dirty="0" smtClean="0"/>
              <a:t>dialogue</a:t>
            </a:r>
            <a:r>
              <a:rPr lang="en-US" sz="1600" dirty="0" smtClean="0"/>
              <a:t>, and </a:t>
            </a:r>
            <a:r>
              <a:rPr lang="en-US" sz="1600" b="1" dirty="0" smtClean="0"/>
              <a:t>reciprocal learning</a:t>
            </a:r>
            <a:r>
              <a:rPr lang="en-US" sz="1600" dirty="0" smtClean="0"/>
              <a:t>.</a:t>
            </a:r>
          </a:p>
          <a:p>
            <a:endParaRPr lang="en-US" sz="1600" dirty="0"/>
          </a:p>
        </p:txBody>
      </p:sp>
      <p:sp>
        <p:nvSpPr>
          <p:cNvPr id="3" name="Title 2"/>
          <p:cNvSpPr>
            <a:spLocks noGrp="1"/>
          </p:cNvSpPr>
          <p:nvPr>
            <p:ph type="title"/>
          </p:nvPr>
        </p:nvSpPr>
        <p:spPr/>
        <p:txBody>
          <a:bodyPr>
            <a:normAutofit/>
          </a:bodyPr>
          <a:lstStyle/>
          <a:p>
            <a:r>
              <a:rPr lang="en-US" sz="2000" dirty="0" smtClean="0">
                <a:solidFill>
                  <a:srgbClr val="FF0000"/>
                </a:solidFill>
              </a:rPr>
              <a:t>Three Central Components of </a:t>
            </a:r>
            <a:r>
              <a:rPr lang="en-US" sz="2000" dirty="0" err="1" smtClean="0">
                <a:solidFill>
                  <a:srgbClr val="FF0000"/>
                </a:solidFill>
              </a:rPr>
              <a:t>Bhikhu</a:t>
            </a:r>
            <a:r>
              <a:rPr lang="en-US" sz="2000" dirty="0" smtClean="0">
                <a:solidFill>
                  <a:srgbClr val="FF0000"/>
                </a:solidFill>
              </a:rPr>
              <a:t> </a:t>
            </a:r>
            <a:r>
              <a:rPr lang="en-US" sz="2000" dirty="0" err="1" smtClean="0">
                <a:solidFill>
                  <a:srgbClr val="FF0000"/>
                </a:solidFill>
              </a:rPr>
              <a:t>Parekh's</a:t>
            </a:r>
            <a:r>
              <a:rPr lang="en-US" sz="2000" dirty="0" smtClean="0">
                <a:solidFill>
                  <a:srgbClr val="FF0000"/>
                </a:solidFill>
              </a:rPr>
              <a:t> Multiculturalism:</a:t>
            </a:r>
            <a:endParaRPr lang="en-US" sz="20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sz="4000" b="1" dirty="0" smtClean="0">
              <a:latin typeface="Times New Roman" pitchFamily="18" charset="0"/>
              <a:cs typeface="Times New Roman" pitchFamily="18" charset="0"/>
            </a:endParaRPr>
          </a:p>
          <a:p>
            <a:pPr>
              <a:buNone/>
            </a:pPr>
            <a:endParaRPr lang="en-US" sz="4000" b="1" dirty="0" smtClean="0">
              <a:latin typeface="Times New Roman" pitchFamily="18" charset="0"/>
              <a:cs typeface="Times New Roman" pitchFamily="18" charset="0"/>
            </a:endParaRPr>
          </a:p>
          <a:p>
            <a:pPr>
              <a:buNone/>
            </a:pPr>
            <a:endParaRPr lang="en-US" sz="4000" b="1"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Thank you </a:t>
            </a:r>
            <a:endParaRPr lang="en-US" sz="4000" b="1" dirty="0">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533400"/>
            <a:ext cx="7772400" cy="5632311"/>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What is Culture? </a:t>
            </a:r>
          </a:p>
          <a:p>
            <a:r>
              <a:rPr lang="en-US" sz="2400" b="1" dirty="0" smtClean="0">
                <a:latin typeface="Times New Roman" pitchFamily="18" charset="0"/>
                <a:cs typeface="Times New Roman" pitchFamily="18" charset="0"/>
              </a:rPr>
              <a:t>Culture</a:t>
            </a:r>
            <a:r>
              <a:rPr lang="en-US" sz="2400" dirty="0" smtClean="0">
                <a:latin typeface="Times New Roman" pitchFamily="18" charset="0"/>
                <a:cs typeface="Times New Roman" pitchFamily="18" charset="0"/>
              </a:rPr>
              <a:t> refers to the </a:t>
            </a:r>
            <a:r>
              <a:rPr lang="en-US" sz="2400" b="1" dirty="0" smtClean="0">
                <a:latin typeface="Times New Roman" pitchFamily="18" charset="0"/>
                <a:cs typeface="Times New Roman" pitchFamily="18" charset="0"/>
              </a:rPr>
              <a:t>shared beliefs, values, customs, behaviors, and symbols</a:t>
            </a:r>
            <a:r>
              <a:rPr lang="en-US" sz="2400" dirty="0" smtClean="0">
                <a:latin typeface="Times New Roman" pitchFamily="18" charset="0"/>
                <a:cs typeface="Times New Roman" pitchFamily="18" charset="0"/>
              </a:rPr>
              <a:t> that a group of people use to understand the world and interact with each other.</a:t>
            </a:r>
          </a:p>
          <a:p>
            <a:pPr lvl="1"/>
            <a:endParaRPr lang="en-US" sz="2400" dirty="0" smtClean="0">
              <a:latin typeface="Times New Roman" pitchFamily="18" charset="0"/>
              <a:cs typeface="Times New Roman" pitchFamily="18" charset="0"/>
            </a:endParaRPr>
          </a:p>
          <a:p>
            <a:pPr lvl="1" algn="just"/>
            <a:r>
              <a:rPr lang="en-US" sz="2400" dirty="0" smtClean="0">
                <a:latin typeface="Times New Roman" pitchFamily="18" charset="0"/>
                <a:cs typeface="Times New Roman" pitchFamily="18" charset="0"/>
              </a:rPr>
              <a:t>It includes both </a:t>
            </a:r>
            <a:r>
              <a:rPr lang="en-US" sz="2400" b="1" dirty="0" smtClean="0">
                <a:latin typeface="Times New Roman" pitchFamily="18" charset="0"/>
                <a:cs typeface="Times New Roman" pitchFamily="18" charset="0"/>
              </a:rPr>
              <a:t>material aspects</a:t>
            </a:r>
            <a:r>
              <a:rPr lang="en-US" sz="2400" dirty="0" smtClean="0">
                <a:latin typeface="Times New Roman" pitchFamily="18" charset="0"/>
                <a:cs typeface="Times New Roman" pitchFamily="18" charset="0"/>
              </a:rPr>
              <a:t> (e.g., food, dress, art) and </a:t>
            </a:r>
            <a:r>
              <a:rPr lang="en-US" sz="2400" b="1" dirty="0" smtClean="0">
                <a:latin typeface="Times New Roman" pitchFamily="18" charset="0"/>
                <a:cs typeface="Times New Roman" pitchFamily="18" charset="0"/>
              </a:rPr>
              <a:t>non-material aspects</a:t>
            </a:r>
            <a:r>
              <a:rPr lang="en-US" sz="2400" dirty="0" smtClean="0">
                <a:latin typeface="Times New Roman" pitchFamily="18" charset="0"/>
                <a:cs typeface="Times New Roman" pitchFamily="18" charset="0"/>
              </a:rPr>
              <a:t> (e.g., language, religion, norms, traditions).</a:t>
            </a:r>
          </a:p>
          <a:p>
            <a:pPr marL="457200" indent="-457200">
              <a:buFont typeface="Arial" pitchFamily="34" charset="0"/>
              <a:buChar char="•"/>
            </a:pPr>
            <a:r>
              <a:rPr lang="en-US" sz="2400" dirty="0" smtClean="0">
                <a:latin typeface="Times New Roman" pitchFamily="18" charset="0"/>
                <a:cs typeface="Times New Roman" pitchFamily="18" charset="0"/>
              </a:rPr>
              <a:t>Culture is </a:t>
            </a:r>
            <a:r>
              <a:rPr lang="en-US" sz="2400" b="1" dirty="0" smtClean="0">
                <a:latin typeface="Times New Roman" pitchFamily="18" charset="0"/>
                <a:cs typeface="Times New Roman" pitchFamily="18" charset="0"/>
              </a:rPr>
              <a:t>learned</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transmitted across generations</a:t>
            </a:r>
            <a:r>
              <a:rPr lang="en-US" sz="2400" dirty="0" smtClean="0">
                <a:latin typeface="Times New Roman" pitchFamily="18" charset="0"/>
                <a:cs typeface="Times New Roman" pitchFamily="18" charset="0"/>
              </a:rPr>
              <a:t>, and </a:t>
            </a:r>
            <a:r>
              <a:rPr lang="en-US" sz="2400" b="1" dirty="0" smtClean="0">
                <a:latin typeface="Times New Roman" pitchFamily="18" charset="0"/>
                <a:cs typeface="Times New Roman" pitchFamily="18" charset="0"/>
              </a:rPr>
              <a:t>constantly evolving</a:t>
            </a:r>
            <a:r>
              <a:rPr lang="en-US" sz="2400" dirty="0" smtClean="0">
                <a:latin typeface="Times New Roman" pitchFamily="18" charset="0"/>
                <a:cs typeface="Times New Roman" pitchFamily="18" charset="0"/>
              </a:rPr>
              <a:t> through social interaction.</a:t>
            </a:r>
          </a:p>
          <a:p>
            <a:r>
              <a:rPr lang="en-US" sz="2400" dirty="0" smtClean="0">
                <a:latin typeface="Times New Roman" pitchFamily="18" charset="0"/>
                <a:cs typeface="Times New Roman" pitchFamily="18" charset="0"/>
              </a:rPr>
              <a:t>It shapes our </a:t>
            </a:r>
            <a:r>
              <a:rPr lang="en-US" sz="2400" b="1" dirty="0" smtClean="0">
                <a:latin typeface="Times New Roman" pitchFamily="18" charset="0"/>
                <a:cs typeface="Times New Roman" pitchFamily="18" charset="0"/>
              </a:rPr>
              <a:t>identity, worldview, and everyday practices</a:t>
            </a:r>
            <a:r>
              <a:rPr lang="en-US" sz="2400" dirty="0" smtClean="0">
                <a:latin typeface="Times New Roman" pitchFamily="18" charset="0"/>
                <a:cs typeface="Times New Roman" pitchFamily="18" charset="0"/>
              </a:rPr>
              <a:t>.</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In simple terms, culture is the way of life of a group of people.</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600" dirty="0" smtClean="0"/>
              <a:t>Multiculturalism describes the manner in which a given society deals with cultural diversity. Based on the underlying assumption that members of often very different cultures can coexist peacefully, multiculturalism expresses the view that society is enriched by preserving, respecting, and even encouraging cultural diversity.</a:t>
            </a:r>
          </a:p>
          <a:p>
            <a:endParaRPr lang="en-US" sz="1600" dirty="0" smtClean="0"/>
          </a:p>
          <a:p>
            <a:r>
              <a:rPr lang="en-US" sz="1600" dirty="0" smtClean="0"/>
              <a:t>Central theme of multiculturalism is that individual identity is culturally embedded. It means that people largely derive their understanding of world and their framework of moral belief from culture in which they live and developed. Therefore different cultures deserved to be strengthened. </a:t>
            </a:r>
            <a:endParaRPr lang="en-US" sz="1600" dirty="0"/>
          </a:p>
        </p:txBody>
      </p:sp>
      <p:sp>
        <p:nvSpPr>
          <p:cNvPr id="2" name="Title 1"/>
          <p:cNvSpPr>
            <a:spLocks noGrp="1"/>
          </p:cNvSpPr>
          <p:nvPr>
            <p:ph type="title"/>
          </p:nvPr>
        </p:nvSpPr>
        <p:spPr>
          <a:xfrm>
            <a:off x="457200" y="304800"/>
            <a:ext cx="8229600" cy="1143000"/>
          </a:xfrm>
        </p:spPr>
        <p:txBody>
          <a:bodyPr>
            <a:normAutofit fontScale="90000"/>
          </a:bodyPr>
          <a:lstStyle/>
          <a:p>
            <a:r>
              <a:rPr lang="en-US" sz="4400" dirty="0" smtClean="0"/>
              <a:t>Multiculturalism?( </a:t>
            </a:r>
            <a:r>
              <a:rPr lang="as-IN" sz="4400" dirty="0" smtClean="0">
                <a:solidFill>
                  <a:srgbClr val="FF0000"/>
                </a:solidFill>
              </a:rPr>
              <a:t>বহুসংস্কৃতিবাদ</a:t>
            </a:r>
            <a:r>
              <a:rPr lang="en-US" sz="4400" dirty="0" smtClean="0">
                <a:solidFill>
                  <a:srgbClr val="FF0000"/>
                </a:solidFill>
              </a:rPr>
              <a:t>)</a:t>
            </a:r>
            <a:endParaRPr lang="en-US" sz="44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7086600" cy="3724096"/>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Key Insights on Multiculturalism</a:t>
            </a:r>
            <a:endParaRPr lang="en-US" sz="2800" dirty="0" smtClean="0"/>
          </a:p>
          <a:p>
            <a:endParaRPr lang="en-US" sz="2800" b="1" dirty="0" smtClean="0">
              <a:latin typeface="Times New Roman" pitchFamily="18" charset="0"/>
              <a:cs typeface="Times New Roman" pitchFamily="18" charset="0"/>
            </a:endParaRPr>
          </a:p>
          <a:p>
            <a:r>
              <a:rPr lang="en-US" sz="2000" dirty="0" smtClean="0"/>
              <a:t>➤Multiculturalism is the way in which a society deals with cultural diversity, both at the national and at the community level. </a:t>
            </a:r>
          </a:p>
          <a:p>
            <a:pPr>
              <a:buFont typeface="Wingdings" pitchFamily="2" charset="2"/>
              <a:buChar char="Ø"/>
            </a:pPr>
            <a:r>
              <a:rPr lang="en-US" sz="2000" dirty="0"/>
              <a:t> </a:t>
            </a:r>
            <a:r>
              <a:rPr lang="en-US" sz="2000" dirty="0" smtClean="0"/>
              <a:t>Multiculturalism assumes that society as a whole benefits from increased diversity through the harmonious coexistence of different cultures.</a:t>
            </a:r>
          </a:p>
          <a:p>
            <a:pPr>
              <a:buFont typeface="Wingdings" pitchFamily="2" charset="2"/>
              <a:buChar char="Ø"/>
            </a:pPr>
            <a:r>
              <a:rPr lang="en-US" sz="2000" dirty="0" smtClean="0"/>
              <a:t> Multiculturalism typically develops according to one of two theories: </a:t>
            </a:r>
            <a:r>
              <a:rPr lang="en-US" sz="2000" dirty="0" smtClean="0">
                <a:solidFill>
                  <a:srgbClr val="00B0F0"/>
                </a:solidFill>
              </a:rPr>
              <a:t>the "melting pot" theory or the "salad bowl"</a:t>
            </a:r>
            <a:r>
              <a:rPr lang="en-US" sz="2000" dirty="0" smtClean="0"/>
              <a:t> theory."</a:t>
            </a:r>
            <a:endParaRPr lang="en-US" sz="2000" b="1" dirty="0">
              <a:latin typeface="Times New Roman" pitchFamily="18" charset="0"/>
              <a:cs typeface="Times New Roman" pitchFamily="18" charset="0"/>
            </a:endParaRPr>
          </a:p>
        </p:txBody>
      </p:sp>
      <p:pic>
        <p:nvPicPr>
          <p:cNvPr id="4" name="Picture 3" descr="salad-bowl-hd-.jpg"/>
          <p:cNvPicPr>
            <a:picLocks noChangeAspect="1"/>
          </p:cNvPicPr>
          <p:nvPr/>
        </p:nvPicPr>
        <p:blipFill>
          <a:blip r:embed="rId2"/>
          <a:stretch>
            <a:fillRect/>
          </a:stretch>
        </p:blipFill>
        <p:spPr>
          <a:xfrm>
            <a:off x="5410200" y="4191000"/>
            <a:ext cx="3262597" cy="18293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1800" b="1" dirty="0" smtClean="0">
                <a:latin typeface="Times New Roman" pitchFamily="18" charset="0"/>
                <a:cs typeface="Times New Roman" pitchFamily="18" charset="0"/>
              </a:rPr>
              <a:t>Historical Background</a:t>
            </a:r>
            <a:endParaRPr lang="en-US" sz="1800" dirty="0" smtClean="0">
              <a:latin typeface="Times New Roman" pitchFamily="18" charset="0"/>
              <a:cs typeface="Times New Roman" pitchFamily="18" charset="0"/>
            </a:endParaRPr>
          </a:p>
          <a:p>
            <a:pPr lvl="1" algn="just"/>
            <a:r>
              <a:rPr lang="en-US" sz="1800" dirty="0" smtClean="0"/>
              <a:t>The idea of multiculturalism gained prominence in the </a:t>
            </a:r>
            <a:r>
              <a:rPr lang="en-US" sz="1800" b="1" dirty="0" smtClean="0"/>
              <a:t>1960s</a:t>
            </a:r>
            <a:r>
              <a:rPr lang="en-US" sz="1800" dirty="0" smtClean="0"/>
              <a:t>.</a:t>
            </a:r>
          </a:p>
          <a:p>
            <a:pPr lvl="1" algn="just"/>
            <a:r>
              <a:rPr lang="en-US" sz="1800" b="1" dirty="0" smtClean="0"/>
              <a:t>Canada (1971)</a:t>
            </a:r>
            <a:r>
              <a:rPr lang="en-US" sz="1800" dirty="0" smtClean="0"/>
              <a:t> and </a:t>
            </a:r>
            <a:r>
              <a:rPr lang="en-US" sz="1800" b="1" dirty="0" smtClean="0"/>
              <a:t>Australia (1993)</a:t>
            </a:r>
            <a:r>
              <a:rPr lang="en-US" sz="1800" dirty="0" smtClean="0"/>
              <a:t> officially adopted multiculturalism as national policy.</a:t>
            </a:r>
          </a:p>
          <a:p>
            <a:pPr lvl="1" algn="just"/>
            <a:r>
              <a:rPr lang="en-US" sz="1800" dirty="0" smtClean="0"/>
              <a:t>Today, many countries recognize multiculturalism as a response to cultural diversity and identity politics.</a:t>
            </a:r>
          </a:p>
          <a:p>
            <a:pPr algn="just"/>
            <a:r>
              <a:rPr lang="en-US" sz="1800" b="1" dirty="0" smtClean="0"/>
              <a:t>🟨 Key Factors Behind the Emergence:</a:t>
            </a:r>
          </a:p>
          <a:p>
            <a:pPr algn="just"/>
            <a:r>
              <a:rPr lang="en-US" sz="1800" b="1" dirty="0" smtClean="0"/>
              <a:t>1.Decolonization</a:t>
            </a:r>
            <a:endParaRPr lang="en-US" sz="1800" dirty="0" smtClean="0"/>
          </a:p>
          <a:p>
            <a:pPr lvl="1" algn="just"/>
            <a:r>
              <a:rPr lang="en-US" sz="1800" dirty="0" smtClean="0"/>
              <a:t>Post-colonial states in Asia and Africa were inherently </a:t>
            </a:r>
            <a:r>
              <a:rPr lang="en-US" sz="1800" b="1" dirty="0" smtClean="0"/>
              <a:t>pluralistic</a:t>
            </a:r>
            <a:r>
              <a:rPr lang="en-US" sz="1800" dirty="0" smtClean="0"/>
              <a:t>.</a:t>
            </a:r>
          </a:p>
          <a:p>
            <a:pPr lvl="1" algn="just"/>
            <a:r>
              <a:rPr lang="en-US" sz="1800" dirty="0" smtClean="0"/>
              <a:t>Postcolonial theory challenged Eurocentric norms and emphasized indigenous, diverse value systems.</a:t>
            </a:r>
          </a:p>
          <a:p>
            <a:pPr algn="just"/>
            <a:endParaRPr lang="en-US" sz="1800" dirty="0" smtClean="0"/>
          </a:p>
          <a:p>
            <a:endParaRPr lang="en-US" dirty="0"/>
          </a:p>
        </p:txBody>
      </p:sp>
      <p:sp>
        <p:nvSpPr>
          <p:cNvPr id="2" name="Title 1"/>
          <p:cNvSpPr>
            <a:spLocks noGrp="1"/>
          </p:cNvSpPr>
          <p:nvPr>
            <p:ph type="title"/>
          </p:nvPr>
        </p:nvSpPr>
        <p:spPr/>
        <p:txBody>
          <a:bodyPr/>
          <a:lstStyle/>
          <a:p>
            <a:r>
              <a:rPr lang="en-US" dirty="0" smtClean="0"/>
              <a:t>Emergence of Multiculturalism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914400" y="6324600"/>
            <a:ext cx="7772400" cy="76200"/>
          </a:xfrm>
        </p:spPr>
        <p:txBody>
          <a:bodyPr>
            <a:noAutofit/>
          </a:bodyPr>
          <a:lstStyle/>
          <a:p>
            <a:r>
              <a:rPr lang="en-US" sz="1400" dirty="0" smtClean="0"/>
              <a:t>.</a:t>
            </a:r>
            <a:endParaRPr lang="en-US" sz="1400" dirty="0"/>
          </a:p>
        </p:txBody>
      </p:sp>
      <p:sp>
        <p:nvSpPr>
          <p:cNvPr id="4" name="TextBox 3"/>
          <p:cNvSpPr txBox="1"/>
          <p:nvPr/>
        </p:nvSpPr>
        <p:spPr>
          <a:xfrm>
            <a:off x="609600" y="685800"/>
            <a:ext cx="8153400" cy="4247317"/>
          </a:xfrm>
          <a:prstGeom prst="rect">
            <a:avLst/>
          </a:prstGeom>
          <a:noFill/>
        </p:spPr>
        <p:txBody>
          <a:bodyPr wrap="square" rtlCol="0">
            <a:spAutoFit/>
          </a:bodyPr>
          <a:lstStyle/>
          <a:p>
            <a:r>
              <a:rPr lang="en-US" b="1" dirty="0" smtClean="0">
                <a:solidFill>
                  <a:srgbClr val="00B0F0"/>
                </a:solidFill>
                <a:latin typeface="Times New Roman" pitchFamily="18" charset="0"/>
                <a:cs typeface="Times New Roman" pitchFamily="18" charset="0"/>
              </a:rPr>
              <a:t>2.Post-WWII Migration Waves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Refugee crises in fascist regimes (Germany, Italy) led to mass migrations.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Homogeneous European societies were confronted with </a:t>
            </a:r>
            <a:r>
              <a:rPr lang="en-US" b="1" dirty="0" smtClean="0">
                <a:latin typeface="Times New Roman" pitchFamily="18" charset="0"/>
                <a:cs typeface="Times New Roman" pitchFamily="18" charset="0"/>
              </a:rPr>
              <a:t>cultural diversity</a:t>
            </a:r>
            <a:r>
              <a:rPr lang="en-US" dirty="0" smtClean="0">
                <a:latin typeface="Times New Roman" pitchFamily="18" charset="0"/>
                <a:cs typeface="Times New Roman" pitchFamily="18" charset="0"/>
              </a:rPr>
              <a:t>.</a:t>
            </a:r>
            <a:br>
              <a:rPr lang="en-US"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United Nations</a:t>
            </a:r>
            <a:r>
              <a:rPr lang="en-US" dirty="0" smtClean="0">
                <a:latin typeface="Times New Roman" pitchFamily="18" charset="0"/>
                <a:cs typeface="Times New Roman" pitchFamily="18" charset="0"/>
              </a:rPr>
              <a:t> addressed it globally; states responded with </a:t>
            </a:r>
            <a:r>
              <a:rPr lang="en-US" b="1" dirty="0" smtClean="0">
                <a:latin typeface="Times New Roman" pitchFamily="18" charset="0"/>
                <a:cs typeface="Times New Roman" pitchFamily="18" charset="0"/>
              </a:rPr>
              <a:t>multicultural policies</a:t>
            </a:r>
            <a:r>
              <a:rPr lang="en-US" dirty="0" smtClean="0">
                <a:latin typeface="Times New Roman" pitchFamily="18" charset="0"/>
                <a:cs typeface="Times New Roman" pitchFamily="18" charset="0"/>
              </a:rPr>
              <a:t>.</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r>
              <a:rPr lang="en-US" b="1" dirty="0" smtClean="0">
                <a:solidFill>
                  <a:srgbClr val="00B0F0"/>
                </a:solidFill>
                <a:latin typeface="Times New Roman" pitchFamily="18" charset="0"/>
                <a:cs typeface="Times New Roman" pitchFamily="18" charset="0"/>
              </a:rPr>
              <a:t>3) </a:t>
            </a:r>
            <a:r>
              <a:rPr lang="en-US" b="1" dirty="0" err="1" smtClean="0">
                <a:solidFill>
                  <a:srgbClr val="00B0F0"/>
                </a:solidFill>
                <a:latin typeface="Times New Roman" pitchFamily="18" charset="0"/>
                <a:cs typeface="Times New Roman" pitchFamily="18" charset="0"/>
              </a:rPr>
              <a:t>Globalisation</a:t>
            </a:r>
            <a:r>
              <a:rPr lang="en-US" dirty="0" smtClean="0">
                <a:latin typeface="Times New Roman" pitchFamily="18" charset="0"/>
                <a:cs typeface="Times New Roman" pitchFamily="18" charset="0"/>
              </a:rPr>
              <a:t>: The process of globalization which encourage free flow of </a:t>
            </a:r>
            <a:r>
              <a:rPr lang="en-US" dirty="0" err="1" smtClean="0">
                <a:latin typeface="Times New Roman" pitchFamily="18" charset="0"/>
                <a:cs typeface="Times New Roman" pitchFamily="18" charset="0"/>
              </a:rPr>
              <a:t>labour</a:t>
            </a:r>
            <a:r>
              <a:rPr lang="en-US" dirty="0" smtClean="0">
                <a:latin typeface="Times New Roman" pitchFamily="18" charset="0"/>
                <a:cs typeface="Times New Roman" pitchFamily="18" charset="0"/>
              </a:rPr>
              <a:t> from one country to other also resulted in problem of immigrant in these countries. </a:t>
            </a:r>
          </a:p>
          <a:p>
            <a:endParaRPr lang="en-US" dirty="0">
              <a:latin typeface="Times New Roman" pitchFamily="18" charset="0"/>
              <a:cs typeface="Times New Roman" pitchFamily="18" charset="0"/>
            </a:endParaRPr>
          </a:p>
          <a:p>
            <a:r>
              <a:rPr lang="en-US" b="1" dirty="0" smtClean="0">
                <a:solidFill>
                  <a:srgbClr val="00B0F0"/>
                </a:solidFill>
                <a:latin typeface="Times New Roman" pitchFamily="18" charset="0"/>
                <a:cs typeface="Times New Roman" pitchFamily="18" charset="0"/>
              </a:rPr>
              <a:t>4) Disintegration of U.S.S.R</a:t>
            </a:r>
            <a:r>
              <a:rPr lang="en-US" dirty="0" smtClean="0">
                <a:solidFill>
                  <a:srgbClr val="00B0F0"/>
                </a:solidFill>
                <a:latin typeface="Times New Roman" pitchFamily="18" charset="0"/>
                <a:cs typeface="Times New Roman" pitchFamily="18" charset="0"/>
              </a:rPr>
              <a:t>.: </a:t>
            </a:r>
            <a:r>
              <a:rPr lang="en-US" dirty="0" smtClean="0">
                <a:latin typeface="Times New Roman" pitchFamily="18" charset="0"/>
                <a:cs typeface="Times New Roman" pitchFamily="18" charset="0"/>
              </a:rPr>
              <a:t>Due to collapse of USSR ethnic nationalism emerge victorious. Later on ethnic groups made demand for separate statehood as in Yugoslavia. This fear also forced various countries to accept multiculturalism. </a:t>
            </a:r>
          </a:p>
          <a:p>
            <a:endParaRPr lang="en-US" dirty="0">
              <a:solidFill>
                <a:srgbClr val="00B0F0"/>
              </a:solidFill>
              <a:latin typeface="Times New Roman" pitchFamily="18" charset="0"/>
              <a:cs typeface="Times New Roman" pitchFamily="18" charset="0"/>
            </a:endParaRPr>
          </a:p>
          <a:p>
            <a:r>
              <a:rPr lang="en-US" b="1" dirty="0" smtClean="0">
                <a:solidFill>
                  <a:srgbClr val="00B0F0"/>
                </a:solidFill>
                <a:latin typeface="Times New Roman" pitchFamily="18" charset="0"/>
                <a:cs typeface="Times New Roman" pitchFamily="18" charset="0"/>
              </a:rPr>
              <a:t>5) Accommodation to Minority Groups</a:t>
            </a:r>
            <a:r>
              <a:rPr lang="en-US" dirty="0" smtClean="0">
                <a:solidFill>
                  <a:srgbClr val="00B0F0"/>
                </a:solidFill>
                <a:latin typeface="Times New Roman" pitchFamily="18" charset="0"/>
                <a:cs typeface="Times New Roman" pitchFamily="18" charset="0"/>
              </a:rPr>
              <a:t>: </a:t>
            </a:r>
            <a:r>
              <a:rPr lang="en-US" dirty="0" smtClean="0">
                <a:latin typeface="Times New Roman" pitchFamily="18" charset="0"/>
                <a:cs typeface="Times New Roman" pitchFamily="18" charset="0"/>
              </a:rPr>
              <a:t>Liberal democracy in 20th century could not address problems of minority group properly. This dissatisfaction for democracy also strengthen demand for multiculturalism</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43200" y="1600200"/>
            <a:ext cx="6248400" cy="4572000"/>
          </a:xfrm>
        </p:spPr>
        <p:txBody>
          <a:bodyPr>
            <a:normAutofit lnSpcReduction="10000"/>
          </a:bodyPr>
          <a:lstStyle/>
          <a:p>
            <a:r>
              <a:rPr lang="en-US" sz="2000" b="1" dirty="0" smtClean="0"/>
              <a:t>Who is Will </a:t>
            </a:r>
            <a:r>
              <a:rPr lang="en-US" sz="2000" b="1" dirty="0" err="1" smtClean="0"/>
              <a:t>Kymlicka</a:t>
            </a:r>
            <a:r>
              <a:rPr lang="en-US" sz="2000" b="1" dirty="0" smtClean="0"/>
              <a:t>?</a:t>
            </a:r>
          </a:p>
          <a:p>
            <a:r>
              <a:rPr lang="en-US" sz="2000" dirty="0" smtClean="0"/>
              <a:t>A </a:t>
            </a:r>
            <a:r>
              <a:rPr lang="en-US" sz="2000" b="1" dirty="0" smtClean="0"/>
              <a:t>Canadian political philosopher</a:t>
            </a:r>
            <a:r>
              <a:rPr lang="en-US" sz="2000" dirty="0" smtClean="0"/>
              <a:t> known for his work on multicultural citizenship and minority rights.</a:t>
            </a:r>
          </a:p>
          <a:p>
            <a:endParaRPr lang="en-US" sz="2000" dirty="0" smtClean="0"/>
          </a:p>
          <a:p>
            <a:r>
              <a:rPr lang="en-US" sz="2000" dirty="0" smtClean="0"/>
              <a:t>Advocates for </a:t>
            </a:r>
            <a:r>
              <a:rPr lang="en-US" sz="2000" b="1" dirty="0" smtClean="0"/>
              <a:t>liberal multiculturalism</a:t>
            </a:r>
            <a:r>
              <a:rPr lang="en-US" sz="2000" dirty="0" smtClean="0"/>
              <a:t>—where individual rights and group-differentiated rights can coexist.</a:t>
            </a:r>
          </a:p>
          <a:p>
            <a:endParaRPr lang="en-US" sz="2000" dirty="0" smtClean="0"/>
          </a:p>
          <a:p>
            <a:r>
              <a:rPr lang="en-US" sz="2000" b="1" dirty="0" smtClean="0"/>
              <a:t>📚 </a:t>
            </a:r>
            <a:r>
              <a:rPr lang="en-US" sz="2000" b="1" dirty="0" smtClean="0">
                <a:solidFill>
                  <a:schemeClr val="accent2"/>
                </a:solidFill>
              </a:rPr>
              <a:t>Notable Works:</a:t>
            </a:r>
          </a:p>
          <a:p>
            <a:r>
              <a:rPr lang="en-US" sz="2000" i="1" dirty="0" smtClean="0"/>
              <a:t>Multicultural Citizenship: A Liberal Theory of Minority Rights</a:t>
            </a:r>
            <a:r>
              <a:rPr lang="en-US" sz="2000" dirty="0" smtClean="0"/>
              <a:t> (1995)</a:t>
            </a:r>
          </a:p>
          <a:p>
            <a:r>
              <a:rPr lang="en-US" sz="2000" i="1" dirty="0" smtClean="0"/>
              <a:t>Politics in the Vernacular: Nationalism, Multiculturalism, and Citizenship</a:t>
            </a:r>
            <a:r>
              <a:rPr lang="en-US" sz="2000" dirty="0" smtClean="0"/>
              <a:t> (2001)</a:t>
            </a:r>
          </a:p>
          <a:p>
            <a:endParaRPr lang="en-US" sz="2000" dirty="0"/>
          </a:p>
        </p:txBody>
      </p:sp>
      <p:sp>
        <p:nvSpPr>
          <p:cNvPr id="3" name="Title 2"/>
          <p:cNvSpPr>
            <a:spLocks noGrp="1"/>
          </p:cNvSpPr>
          <p:nvPr>
            <p:ph type="title"/>
          </p:nvPr>
        </p:nvSpPr>
        <p:spPr/>
        <p:txBody>
          <a:bodyPr>
            <a:normAutofit/>
          </a:bodyPr>
          <a:lstStyle/>
          <a:p>
            <a:r>
              <a:rPr lang="en-US" sz="3200" dirty="0" smtClean="0">
                <a:solidFill>
                  <a:srgbClr val="FF0000"/>
                </a:solidFill>
                <a:latin typeface="Times New Roman" pitchFamily="18" charset="0"/>
                <a:cs typeface="Times New Roman" pitchFamily="18" charset="0"/>
              </a:rPr>
              <a:t>Will </a:t>
            </a:r>
            <a:r>
              <a:rPr lang="en-US" sz="3200" dirty="0" err="1" smtClean="0">
                <a:solidFill>
                  <a:srgbClr val="FF0000"/>
                </a:solidFill>
                <a:latin typeface="Times New Roman" pitchFamily="18" charset="0"/>
                <a:cs typeface="Times New Roman" pitchFamily="18" charset="0"/>
              </a:rPr>
              <a:t>Kymlicka's</a:t>
            </a:r>
            <a:r>
              <a:rPr lang="en-US" sz="3200" dirty="0" smtClean="0">
                <a:solidFill>
                  <a:srgbClr val="FF0000"/>
                </a:solidFill>
                <a:latin typeface="Times New Roman" pitchFamily="18" charset="0"/>
                <a:cs typeface="Times New Roman" pitchFamily="18" charset="0"/>
              </a:rPr>
              <a:t> Theory of Multiculturalism</a:t>
            </a:r>
            <a:endParaRPr lang="en-US" sz="3200" dirty="0">
              <a:solidFill>
                <a:srgbClr val="FF0000"/>
              </a:solidFill>
              <a:latin typeface="Times New Roman" pitchFamily="18" charset="0"/>
              <a:cs typeface="Times New Roman" pitchFamily="18" charset="0"/>
            </a:endParaRPr>
          </a:p>
        </p:txBody>
      </p:sp>
      <p:pic>
        <p:nvPicPr>
          <p:cNvPr id="4" name="Picture 3" descr="Will_Kymlicka.jfif"/>
          <p:cNvPicPr>
            <a:picLocks noChangeAspect="1"/>
          </p:cNvPicPr>
          <p:nvPr/>
        </p:nvPicPr>
        <p:blipFill>
          <a:blip r:embed="rId2"/>
          <a:stretch>
            <a:fillRect/>
          </a:stretch>
        </p:blipFill>
        <p:spPr>
          <a:xfrm>
            <a:off x="228600" y="2286000"/>
            <a:ext cx="2286000" cy="2286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smtClean="0"/>
              <a:t>Multiculturalism is compatible with </a:t>
            </a:r>
            <a:r>
              <a:rPr lang="en-US" b="1" dirty="0" smtClean="0"/>
              <a:t>liberal democratic values</a:t>
            </a:r>
            <a:r>
              <a:rPr lang="en-US" dirty="0" smtClean="0"/>
              <a:t>.</a:t>
            </a:r>
          </a:p>
          <a:p>
            <a:endParaRPr lang="en-US" dirty="0" smtClean="0"/>
          </a:p>
          <a:p>
            <a:r>
              <a:rPr lang="en-US" dirty="0" smtClean="0"/>
              <a:t>Minority groups, especially </a:t>
            </a:r>
            <a:r>
              <a:rPr lang="en-US" b="1" dirty="0" smtClean="0"/>
              <a:t>national minorities</a:t>
            </a:r>
            <a:r>
              <a:rPr lang="en-US" dirty="0" smtClean="0"/>
              <a:t>, deserve </a:t>
            </a:r>
            <a:r>
              <a:rPr lang="en-US" b="1" dirty="0" smtClean="0"/>
              <a:t>special group rights</a:t>
            </a:r>
            <a:r>
              <a:rPr lang="en-US" dirty="0" smtClean="0"/>
              <a:t> in addition to individual rights.</a:t>
            </a:r>
          </a:p>
          <a:p>
            <a:endParaRPr lang="en-US" dirty="0" smtClean="0"/>
          </a:p>
          <a:p>
            <a:r>
              <a:rPr lang="en-US" dirty="0" smtClean="0"/>
              <a:t>Differentiates between </a:t>
            </a:r>
            <a:r>
              <a:rPr lang="en-US" b="1" dirty="0" smtClean="0"/>
              <a:t>“national minorities”</a:t>
            </a:r>
            <a:r>
              <a:rPr lang="en-US" dirty="0" smtClean="0"/>
              <a:t> and </a:t>
            </a:r>
            <a:r>
              <a:rPr lang="en-US" b="1" dirty="0" smtClean="0"/>
              <a:t>“immigrant groups”</a:t>
            </a:r>
            <a:r>
              <a:rPr lang="en-US" dirty="0" smtClean="0"/>
              <a:t>.</a:t>
            </a:r>
          </a:p>
          <a:p>
            <a:endParaRPr lang="en-US" dirty="0" smtClean="0"/>
          </a:p>
          <a:p>
            <a:r>
              <a:rPr lang="en-US" b="1" dirty="0" smtClean="0"/>
              <a:t>🧩 Three Sets of Group-Differentiated Rights:</a:t>
            </a:r>
          </a:p>
          <a:p>
            <a:r>
              <a:rPr lang="en-US" b="1" dirty="0" smtClean="0"/>
              <a:t>Self-Government Rights</a:t>
            </a:r>
            <a:endParaRPr lang="en-US" dirty="0" smtClean="0"/>
          </a:p>
          <a:p>
            <a:pPr lvl="1"/>
            <a:r>
              <a:rPr lang="en-US" dirty="0" smtClean="0"/>
              <a:t>Granted to </a:t>
            </a:r>
            <a:r>
              <a:rPr lang="en-US" b="1" dirty="0" smtClean="0"/>
              <a:t>national minorities</a:t>
            </a:r>
            <a:r>
              <a:rPr lang="en-US" dirty="0" smtClean="0"/>
              <a:t> (e.g., Indigenous peoples, </a:t>
            </a:r>
            <a:r>
              <a:rPr lang="en-US" dirty="0" err="1" smtClean="0"/>
              <a:t>Québecois</a:t>
            </a:r>
            <a:r>
              <a:rPr lang="en-US" dirty="0" smtClean="0"/>
              <a:t>)</a:t>
            </a:r>
          </a:p>
          <a:p>
            <a:pPr lvl="1"/>
            <a:r>
              <a:rPr lang="en-US" dirty="0" smtClean="0"/>
              <a:t>Allow for </a:t>
            </a:r>
            <a:r>
              <a:rPr lang="en-US" b="1" dirty="0" smtClean="0"/>
              <a:t>autonomy and governance</a:t>
            </a:r>
            <a:r>
              <a:rPr lang="en-US" dirty="0" smtClean="0"/>
              <a:t> over certain internal matters.</a:t>
            </a:r>
          </a:p>
          <a:p>
            <a:r>
              <a:rPr lang="en-US" b="1" dirty="0" smtClean="0"/>
              <a:t>Special Representation Rights</a:t>
            </a:r>
            <a:endParaRPr lang="en-US" dirty="0" smtClean="0"/>
          </a:p>
          <a:p>
            <a:pPr lvl="1"/>
            <a:r>
              <a:rPr lang="en-US" dirty="0" smtClean="0"/>
              <a:t>Ensure political representation for minority groups in </a:t>
            </a:r>
            <a:r>
              <a:rPr lang="en-US" b="1" dirty="0" smtClean="0"/>
              <a:t>legislative bodies</a:t>
            </a:r>
            <a:r>
              <a:rPr lang="en-US" dirty="0" smtClean="0"/>
              <a:t> or </a:t>
            </a:r>
            <a:r>
              <a:rPr lang="en-US" b="1" dirty="0" smtClean="0"/>
              <a:t>public institutions</a:t>
            </a:r>
            <a:r>
              <a:rPr lang="en-US" dirty="0" smtClean="0"/>
              <a:t>.</a:t>
            </a:r>
          </a:p>
          <a:p>
            <a:pPr lvl="1"/>
            <a:r>
              <a:rPr lang="en-US" dirty="0" smtClean="0"/>
              <a:t>Designed to </a:t>
            </a:r>
            <a:r>
              <a:rPr lang="en-US" b="1" dirty="0" smtClean="0"/>
              <a:t>correct historical exclusion</a:t>
            </a:r>
            <a:r>
              <a:rPr lang="en-US" dirty="0" smtClean="0"/>
              <a:t> and marginalization.</a:t>
            </a:r>
          </a:p>
          <a:p>
            <a:r>
              <a:rPr lang="en-US" b="1" dirty="0" smtClean="0"/>
              <a:t>Special Cultural Rights</a:t>
            </a:r>
            <a:endParaRPr lang="en-US" dirty="0" smtClean="0"/>
          </a:p>
          <a:p>
            <a:pPr lvl="1"/>
            <a:r>
              <a:rPr lang="en-US" dirty="0" smtClean="0"/>
              <a:t>Support the preservation and development of </a:t>
            </a:r>
            <a:r>
              <a:rPr lang="en-US" b="1" dirty="0" smtClean="0"/>
              <a:t>language, education, and cultural practices</a:t>
            </a:r>
            <a:r>
              <a:rPr lang="en-US" dirty="0" smtClean="0"/>
              <a:t>.</a:t>
            </a:r>
          </a:p>
          <a:p>
            <a:pPr lvl="1"/>
            <a:r>
              <a:rPr lang="en-US" dirty="0" smtClean="0"/>
              <a:t>Includes funding and legal protection for cultural institutions.</a:t>
            </a:r>
          </a:p>
          <a:p>
            <a:endParaRPr lang="en-US" dirty="0"/>
          </a:p>
        </p:txBody>
      </p:sp>
      <p:sp>
        <p:nvSpPr>
          <p:cNvPr id="3" name="Title 2"/>
          <p:cNvSpPr>
            <a:spLocks noGrp="1"/>
          </p:cNvSpPr>
          <p:nvPr>
            <p:ph type="title"/>
          </p:nvPr>
        </p:nvSpPr>
        <p:spPr>
          <a:xfrm>
            <a:off x="2286000" y="228600"/>
            <a:ext cx="8229600" cy="1143000"/>
          </a:xfrm>
        </p:spPr>
        <p:txBody>
          <a:bodyPr>
            <a:normAutofit fontScale="90000"/>
          </a:bodyPr>
          <a:lstStyle/>
          <a:p>
            <a:r>
              <a:rPr lang="en-US" dirty="0" smtClean="0">
                <a:solidFill>
                  <a:srgbClr val="FF0000"/>
                </a:solidFill>
                <a:latin typeface="Times New Roman" pitchFamily="18" charset="0"/>
                <a:cs typeface="Times New Roman" pitchFamily="18" charset="0"/>
              </a:rPr>
              <a:t>Core Ideas</a:t>
            </a:r>
            <a:br>
              <a:rPr lang="en-US" dirty="0" smtClean="0">
                <a:solidFill>
                  <a:srgbClr val="FF0000"/>
                </a:solidFill>
                <a:latin typeface="Times New Roman" pitchFamily="18" charset="0"/>
                <a:cs typeface="Times New Roman" pitchFamily="18" charset="0"/>
              </a:rPr>
            </a:br>
            <a:endParaRPr lang="en-US" dirty="0">
              <a:solidFill>
                <a:srgbClr val="FF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t>Important Distinctions:</a:t>
            </a:r>
          </a:p>
          <a:p>
            <a:r>
              <a:rPr lang="en-US" b="1" dirty="0" smtClean="0"/>
              <a:t>National Minorities:</a:t>
            </a:r>
            <a:endParaRPr lang="en-US" dirty="0" smtClean="0"/>
          </a:p>
          <a:p>
            <a:pPr lvl="1"/>
            <a:r>
              <a:rPr lang="en-US" dirty="0" smtClean="0"/>
              <a:t>Rights are a </a:t>
            </a:r>
            <a:r>
              <a:rPr lang="en-US" b="1" dirty="0" smtClean="0"/>
              <a:t>“matter of chance”</a:t>
            </a:r>
            <a:r>
              <a:rPr lang="en-US" dirty="0" smtClean="0"/>
              <a:t> (i.e., they did not choose to join the dominant culture).</a:t>
            </a:r>
          </a:p>
          <a:p>
            <a:pPr lvl="1"/>
            <a:r>
              <a:rPr lang="en-US" dirty="0" smtClean="0"/>
              <a:t>Eligible for group-specific rights.</a:t>
            </a:r>
          </a:p>
          <a:p>
            <a:r>
              <a:rPr lang="en-US" b="1" dirty="0" smtClean="0"/>
              <a:t>Immigrant Communities:</a:t>
            </a:r>
            <a:endParaRPr lang="en-US" dirty="0" smtClean="0"/>
          </a:p>
          <a:p>
            <a:pPr lvl="1"/>
            <a:r>
              <a:rPr lang="en-US" dirty="0" smtClean="0"/>
              <a:t>Migration is a </a:t>
            </a:r>
            <a:r>
              <a:rPr lang="en-US" b="1" dirty="0" smtClean="0"/>
              <a:t>“matter of choice”</a:t>
            </a:r>
            <a:r>
              <a:rPr lang="en-US" dirty="0" smtClean="0"/>
              <a:t>.</a:t>
            </a:r>
          </a:p>
          <a:p>
            <a:pPr lvl="1"/>
            <a:r>
              <a:rPr lang="en-US" dirty="0" smtClean="0"/>
              <a:t>Should be integrated but not necessarily given </a:t>
            </a:r>
            <a:r>
              <a:rPr lang="en-US" b="1" dirty="0" smtClean="0"/>
              <a:t>self-governance rights</a:t>
            </a:r>
            <a:r>
              <a:rPr lang="en-US" dirty="0" smtClean="0"/>
              <a:t>.</a:t>
            </a:r>
          </a:p>
          <a:p>
            <a:pPr lvl="1"/>
            <a:r>
              <a:rPr lang="en-US" dirty="0" smtClean="0"/>
              <a:t>Entitled to </a:t>
            </a:r>
            <a:r>
              <a:rPr lang="en-US" b="1" dirty="0" smtClean="0"/>
              <a:t>anti-discrimination measures</a:t>
            </a:r>
            <a:r>
              <a:rPr lang="en-US" dirty="0" smtClean="0"/>
              <a:t>, not national autonomy.</a:t>
            </a:r>
          </a:p>
          <a:p>
            <a:endParaRPr lang="en-US" dirty="0"/>
          </a:p>
        </p:txBody>
      </p:sp>
      <p:sp>
        <p:nvSpPr>
          <p:cNvPr id="3" name="Title 2"/>
          <p:cNvSpPr>
            <a:spLocks noGrp="1"/>
          </p:cNvSpPr>
          <p:nvPr>
            <p:ph type="title"/>
          </p:nvPr>
        </p:nvSpPr>
        <p:spPr/>
        <p:txBody>
          <a:bodyPr>
            <a:normAutofit/>
          </a:bodyPr>
          <a:lstStyle/>
          <a:p>
            <a:r>
              <a:rPr lang="en-US" i="1" dirty="0" smtClean="0"/>
              <a:t>“</a:t>
            </a:r>
            <a:r>
              <a:rPr lang="en-US" sz="2200" i="1" dirty="0" smtClean="0">
                <a:latin typeface="Times New Roman" pitchFamily="18" charset="0"/>
                <a:cs typeface="Times New Roman" pitchFamily="18" charset="0"/>
              </a:rPr>
              <a:t>Minority rights are not a rejection of liberalism, but an extension of it.”</a:t>
            </a:r>
            <a:r>
              <a:rPr lang="en-US" sz="2200" dirty="0" smtClean="0">
                <a:latin typeface="Times New Roman" pitchFamily="18" charset="0"/>
                <a:cs typeface="Times New Roman" pitchFamily="18" charset="0"/>
              </a:rPr>
              <a:t> – Will </a:t>
            </a:r>
            <a:r>
              <a:rPr lang="en-US" sz="2200" dirty="0" err="1" smtClean="0">
                <a:latin typeface="Times New Roman" pitchFamily="18" charset="0"/>
                <a:cs typeface="Times New Roman" pitchFamily="18" charset="0"/>
              </a:rPr>
              <a:t>Kymlicka</a:t>
            </a:r>
            <a:endParaRPr lang="en-US" sz="22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191</TotalTime>
  <Words>845</Words>
  <Application>Microsoft Office PowerPoint</Application>
  <PresentationFormat>On-screen Show (4:3)</PresentationFormat>
  <Paragraphs>105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Digital Class MA 3rd Semester Department of Political Science Paschim Guwahati Mahavidyalaya, Dharapur </vt:lpstr>
      <vt:lpstr>Slide 2</vt:lpstr>
      <vt:lpstr>Multiculturalism?( বহুসংস্কৃতিবাদ)</vt:lpstr>
      <vt:lpstr>Slide 4</vt:lpstr>
      <vt:lpstr>Emergence of Multiculturalism</vt:lpstr>
      <vt:lpstr>.</vt:lpstr>
      <vt:lpstr>Will Kymlicka's Theory of Multiculturalism</vt:lpstr>
      <vt:lpstr>Core Ideas </vt:lpstr>
      <vt:lpstr>“Minority rights are not a rejection of liberalism, but an extension of it.” – Will Kymlicka</vt:lpstr>
      <vt:lpstr>Bhikhu Parekh – Postcolonial Approach to Multiculturalism </vt:lpstr>
      <vt:lpstr>Three Central Components of Bhikhu Parekh's Multiculturalism:</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Humen</dc:creator>
  <cp:lastModifiedBy>Humen</cp:lastModifiedBy>
  <cp:revision>20</cp:revision>
  <dcterms:created xsi:type="dcterms:W3CDTF">2025-08-12T02:37:54Z</dcterms:created>
  <dcterms:modified xsi:type="dcterms:W3CDTF">2025-08-26T03:02:47Z</dcterms:modified>
</cp:coreProperties>
</file>