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9144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schemas.openxmlformats.org/officeDocument/2006/relationships/slide" Target="slides/slide8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 txBox="1"/>
          <p:nvPr>
            <p:ph type="ctrTitle"/>
          </p:nvPr>
        </p:nvSpPr>
        <p:spPr>
          <a:xfrm>
            <a:off x="685800" y="490971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4800" u="sng">
                <a:solidFill>
                  <a:schemeClr val="dk1"/>
                </a:solidFill>
              </a:rPr>
              <a:t>Emily Dickinson: Selected Letters</a:t>
            </a:r>
            <a:endParaRPr b="1" i="1" sz="4800" u="sng"/>
          </a:p>
        </p:txBody>
      </p:sp>
      <p:sp>
        <p:nvSpPr>
          <p:cNvPr id="13" name="Google Shape;13;p1"/>
          <p:cNvSpPr txBox="1"/>
          <p:nvPr>
            <p:ph idx="1" type="subTitle"/>
          </p:nvPr>
        </p:nvSpPr>
        <p:spPr>
          <a:xfrm>
            <a:off x="1371600" y="25527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i="1" lang="en-US" sz="2400">
                <a:solidFill>
                  <a:schemeClr val="dk2"/>
                </a:solidFill>
              </a:rPr>
              <a:t>Letters to Mrs. A.P. Strong (Jan 29, 1850)</a:t>
            </a:r>
            <a:endParaRPr b="1" i="1" sz="24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i="1" lang="en-US" sz="2400">
                <a:solidFill>
                  <a:schemeClr val="dk2"/>
                </a:solidFill>
              </a:rPr>
              <a:t>&amp; William A. Dickinson (Nov 17, 1851)</a:t>
            </a:r>
            <a:endParaRPr b="1" i="1" sz="24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t/>
            </a:r>
            <a:endParaRPr b="1" i="1" sz="24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i="1" lang="en-US" sz="2400">
                <a:solidFill>
                  <a:schemeClr val="dk2"/>
                </a:solidFill>
              </a:rPr>
              <a:t>Prepared by </a:t>
            </a:r>
            <a:endParaRPr b="1" i="1" sz="24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i="1" lang="en-US" sz="2400">
                <a:solidFill>
                  <a:schemeClr val="dk2"/>
                </a:solidFill>
              </a:rPr>
              <a:t>Dr Marie Kalita </a:t>
            </a:r>
            <a:endParaRPr b="1" i="1" sz="2400">
              <a:solidFill>
                <a:schemeClr val="dk2"/>
              </a:solidFill>
            </a:endParaRPr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i="1" lang="en-US" sz="2400">
                <a:solidFill>
                  <a:schemeClr val="dk2"/>
                </a:solidFill>
              </a:rPr>
              <a:t>Hod, Dept of English</a:t>
            </a:r>
            <a:r>
              <a:rPr lang="en-US" sz="2400"/>
              <a:t> </a:t>
            </a:r>
            <a:endParaRPr b="1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About Emily Dickinson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American poet (1830–1886), known for her innovative style</a:t>
            </a:r>
          </a:p>
          <a:p>
            <a:pPr lvl="1"/>
            <a:r>
              <a:t>Lived most of her life in Amherst, Massachusetts</a:t>
            </a:r>
          </a:p>
          <a:p>
            <a:pPr lvl="1"/>
            <a:r>
              <a:t>Letters are a key source for understanding her personality and thoughts</a:t>
            </a:r>
          </a:p>
          <a:p>
            <a:pPr lvl="1"/>
            <a:r>
              <a:t>Her correspondence blends everyday detail with poetic insight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Context of the Letters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Dickinson wrote hundreds of letters to friends and family</a:t>
            </a:r>
          </a:p>
          <a:p>
            <a:pPr lvl="1"/>
            <a:r>
              <a:t>Letters reveal her emotional life and intellectual concerns</a:t>
            </a:r>
          </a:p>
          <a:p>
            <a:pPr lvl="1"/>
            <a:r>
              <a:t>They often resemble prose poems in tone and imagery</a:t>
            </a:r>
          </a:p>
          <a:p>
            <a:pPr lvl="1"/>
            <a:r>
              <a:t>The two letters come from her early adulthood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Letter to Mrs. A. P. Strong (1850)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Written to a close friend during Dickinson's youth</a:t>
            </a:r>
          </a:p>
          <a:p>
            <a:pPr lvl="1"/>
            <a:r>
              <a:t>Expresses warmth, affection, and emotional openness</a:t>
            </a:r>
          </a:p>
          <a:p>
            <a:pPr lvl="1"/>
            <a:r>
              <a:t>Shows Dickinson's sensitivity to friendship and separation</a:t>
            </a:r>
          </a:p>
          <a:p>
            <a:pPr lvl="1"/>
            <a:r>
              <a:t>Reflects her developing literary voice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Themes in the 1850 Letter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Friendship and emotional intimacy</a:t>
            </a:r>
          </a:p>
          <a:p>
            <a:pPr lvl="1"/>
            <a:r>
              <a:t>Longing and attachment</a:t>
            </a:r>
          </a:p>
          <a:p>
            <a:pPr lvl="1"/>
            <a:r>
              <a:t>Self-reflection and sincerity</a:t>
            </a:r>
          </a:p>
          <a:p>
            <a:pPr lvl="1"/>
            <a:r>
              <a:t>Everyday experience shaped by deep feeling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Letter to William A. Dickinson (1851)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Addressed to her brother, William Austin Dickinson</a:t>
            </a:r>
          </a:p>
          <a:p>
            <a:pPr lvl="1"/>
            <a:r>
              <a:t>More domestic and family-centered in tone</a:t>
            </a:r>
          </a:p>
          <a:p>
            <a:pPr lvl="1"/>
            <a:r>
              <a:t>Reveals Dickinson's role within her family</a:t>
            </a:r>
          </a:p>
          <a:p>
            <a:pPr lvl="1"/>
            <a:r>
              <a:t>Balances affection with humor and observation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Themes in the 1851 Letter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Family bonds and loyalty</a:t>
            </a:r>
          </a:p>
          <a:p>
            <a:pPr lvl="1"/>
            <a:r>
              <a:t>Everyday life and household concerns</a:t>
            </a:r>
          </a:p>
          <a:p>
            <a:pPr lvl="1"/>
            <a:r>
              <a:t>Affection expressed through wit</a:t>
            </a:r>
          </a:p>
          <a:p>
            <a:pPr lvl="1"/>
            <a:r>
              <a:t>Early signs of Dickinson's distinctive voice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Significance of These Letters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Provide insight into Dickinson's early emotional life</a:t>
            </a:r>
          </a:p>
          <a:p>
            <a:pPr lvl="1"/>
            <a:r>
              <a:t>Help readers understand her poetic themes</a:t>
            </a:r>
          </a:p>
          <a:p>
            <a:pPr lvl="1"/>
            <a:r>
              <a:t>Show how her letters function as literary works</a:t>
            </a:r>
          </a:p>
          <a:p>
            <a:pPr lvl="1"/>
            <a:r>
              <a:t>Bridge her personal world and poetic imagination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