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62" r:id="rId2"/>
    <p:sldId id="266" r:id="rId3"/>
    <p:sldId id="300" r:id="rId4"/>
    <p:sldId id="295" r:id="rId5"/>
    <p:sldId id="301" r:id="rId6"/>
    <p:sldId id="302" r:id="rId7"/>
    <p:sldId id="303" r:id="rId8"/>
    <p:sldId id="299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8" autoAdjust="0"/>
    <p:restoredTop sz="94607" autoAdjust="0"/>
  </p:normalViewPr>
  <p:slideViewPr>
    <p:cSldViewPr>
      <p:cViewPr varScale="1">
        <p:scale>
          <a:sx n="81" d="100"/>
          <a:sy n="81" d="100"/>
        </p:scale>
        <p:origin x="-1056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42" y="5574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4157D08-9849-41D9-B130-FA8FEE1952EE}" type="datetimeFigureOut">
              <a:rPr lang="en-US" smtClean="0"/>
              <a:pPr/>
              <a:t>19-May-20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61F1DE5-A984-472B-84C0-69818980888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07787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304C62-E352-4B47-8D99-DC939B50BA75}" type="datetime1">
              <a:rPr lang="en-US" smtClean="0"/>
              <a:t>19-May-20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@biswajitsarmah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DDE54-AFC4-4944-BD3E-673FF93E59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C7B3A-31F7-4B24-A20D-AC45FDBAA8CC}" type="datetime1">
              <a:rPr lang="en-US" smtClean="0"/>
              <a:t>19-May-20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@biswajitsarmah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DDE54-AFC4-4944-BD3E-673FF93E59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DE51E4-1196-49F4-9871-2ACF9B0D0151}" type="datetime1">
              <a:rPr lang="en-US" smtClean="0"/>
              <a:t>19-May-20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@biswajitsarmah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DDE54-AFC4-4944-BD3E-673FF93E59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1728C1-54BB-4F20-A2A9-25D817D0EA28}" type="datetime1">
              <a:rPr lang="en-US" smtClean="0"/>
              <a:t>19-May-20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@biswajitsarmah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DDE54-AFC4-4944-BD3E-673FF93E59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5FAEE1-6EBF-4763-A304-A2C0E49C6C5D}" type="datetime1">
              <a:rPr lang="en-US" smtClean="0"/>
              <a:t>19-May-20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@biswajitsarmah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DDE54-AFC4-4944-BD3E-673FF93E59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7F780F-5374-4CE1-AB72-E2C2ADB5FC94}" type="datetime1">
              <a:rPr lang="en-US" smtClean="0"/>
              <a:t>19-May-20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@biswajitsarmah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DDE54-AFC4-4944-BD3E-673FF93E59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34A129-B6A9-4B80-B00E-A4C7B823145B}" type="datetime1">
              <a:rPr lang="en-US" smtClean="0"/>
              <a:t>19-May-20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@biswajitsarmah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DDE54-AFC4-4944-BD3E-673FF93E59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D95A2-147C-42C0-B3EB-D4D3427CBD09}" type="datetime1">
              <a:rPr lang="en-US" smtClean="0"/>
              <a:t>19-May-20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@biswajitsarmah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DDE54-AFC4-4944-BD3E-673FF93E59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4B191-CC46-4094-B44D-D1B86DC22ECF}" type="datetime1">
              <a:rPr lang="en-US" smtClean="0"/>
              <a:t>19-May-20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@biswajitsarmah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DDE54-AFC4-4944-BD3E-673FF93E59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0A89C3-C322-4CB4-A085-11F03536CC9B}" type="datetime1">
              <a:rPr lang="en-US" smtClean="0"/>
              <a:t>19-May-20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@biswajitsarmah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DDE54-AFC4-4944-BD3E-673FF93E59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A5DBC-DDCE-4C15-AC58-6FCEBB0BB589}" type="datetime1">
              <a:rPr lang="en-US" smtClean="0"/>
              <a:t>19-May-20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@biswajitsarmah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DDE54-AFC4-4944-BD3E-673FF93E59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69CE9B-24FF-4A0C-B845-39999D53A5BC}" type="datetime1">
              <a:rPr lang="en-US" smtClean="0"/>
              <a:t>19-May-20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@biswajitsarmah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BDDE54-AFC4-4944-BD3E-673FF93E598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taxmann.com/bookstore/professional/law-relating-to-insolvency-and-bankruptcy-code-2016.aspx" TargetMode="External"/><Relationship Id="rId2" Type="http://schemas.openxmlformats.org/officeDocument/2006/relationships/hyperlink" Target="https://companylaw.taxmann.com/all-about-companies-act-2013.aspx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Topic </a:t>
            </a:r>
            <a:r>
              <a:rPr lang="en-US" dirty="0" smtClean="0"/>
              <a:t>10:  Winding up of Companies: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4648200"/>
          </a:xfrm>
          <a:solidFill>
            <a:srgbClr val="92D050"/>
          </a:solidFill>
        </p:spPr>
        <p:txBody>
          <a:bodyPr>
            <a:normAutofit/>
          </a:bodyPr>
          <a:lstStyle/>
          <a:p>
            <a:pPr marL="514350" indent="-514350">
              <a:buNone/>
            </a:pPr>
            <a:r>
              <a:rPr lang="en-US" dirty="0" smtClean="0"/>
              <a:t>	Class: 		B.Com.2</a:t>
            </a:r>
            <a:r>
              <a:rPr lang="en-US" baseline="30000" dirty="0" smtClean="0"/>
              <a:t>nd</a:t>
            </a:r>
            <a:r>
              <a:rPr lang="en-US" dirty="0" smtClean="0"/>
              <a:t> Semester (Honours)</a:t>
            </a:r>
          </a:p>
          <a:p>
            <a:pPr marL="514350" indent="-514350">
              <a:buNone/>
            </a:pPr>
            <a:r>
              <a:rPr lang="en-US" dirty="0" smtClean="0"/>
              <a:t>	Subject: 	Corporate Law</a:t>
            </a:r>
          </a:p>
          <a:p>
            <a:pPr marL="514350" indent="-514350">
              <a:buNone/>
            </a:pPr>
            <a:r>
              <a:rPr lang="en-US" dirty="0" smtClean="0"/>
              <a:t>	Unit: 		4 (Dividends, Accounts, Audit)</a:t>
            </a:r>
          </a:p>
          <a:p>
            <a:pPr marL="514350" indent="-514350">
              <a:buNone/>
            </a:pPr>
            <a:endParaRPr lang="en-US" dirty="0" smtClean="0"/>
          </a:p>
          <a:p>
            <a:pPr marL="514350" indent="-514350">
              <a:buNone/>
            </a:pPr>
            <a:r>
              <a:rPr lang="en-US" dirty="0" smtClean="0"/>
              <a:t>	</a:t>
            </a:r>
            <a:r>
              <a:rPr lang="en-US" sz="2400" dirty="0" smtClean="0"/>
              <a:t>Prepared By:  	Biswajit Sarmah</a:t>
            </a:r>
          </a:p>
          <a:p>
            <a:pPr marL="514350" indent="-514350">
              <a:buNone/>
            </a:pPr>
            <a:r>
              <a:rPr lang="en-US" sz="2400" dirty="0" smtClean="0"/>
              <a:t>				Asst. Professor, </a:t>
            </a:r>
          </a:p>
          <a:p>
            <a:pPr marL="514350" indent="-514350">
              <a:buNone/>
            </a:pPr>
            <a:r>
              <a:rPr lang="en-US" sz="2400" dirty="0" smtClean="0"/>
              <a:t>				Dept. of Commerce</a:t>
            </a:r>
          </a:p>
          <a:p>
            <a:pPr marL="514350" indent="-514350">
              <a:buNone/>
            </a:pPr>
            <a:r>
              <a:rPr lang="en-US" sz="2400" dirty="0" smtClean="0"/>
              <a:t>				Paschim Guwahati Mahavidyalaya</a:t>
            </a:r>
          </a:p>
          <a:p>
            <a:pPr marL="514350" indent="-514350">
              <a:buNone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@biswajitsarmah</a:t>
            </a:r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>
            <a:normAutofit/>
          </a:bodyPr>
          <a:lstStyle/>
          <a:p>
            <a:r>
              <a:rPr lang="en-US" dirty="0" smtClean="0"/>
              <a:t>Winding up of Companies: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524000"/>
            <a:ext cx="8229600" cy="4876800"/>
          </a:xfrm>
          <a:solidFill>
            <a:srgbClr val="FFFF00"/>
          </a:solidFill>
          <a:ln>
            <a:solidFill>
              <a:schemeClr val="accent1"/>
            </a:solidFill>
          </a:ln>
        </p:spPr>
        <p:txBody>
          <a:bodyPr>
            <a:no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en-US" sz="2400" b="1" dirty="0" smtClean="0">
                <a:solidFill>
                  <a:srgbClr val="FF0000"/>
                </a:solidFill>
              </a:rPr>
              <a:t>What is Winding Up of a Company:</a:t>
            </a:r>
          </a:p>
          <a:p>
            <a:pPr>
              <a:spcBef>
                <a:spcPts val="0"/>
              </a:spcBef>
            </a:pPr>
            <a:r>
              <a:rPr lang="en-US" sz="2400" b="1" dirty="0"/>
              <a:t>Winding up</a:t>
            </a:r>
            <a:r>
              <a:rPr lang="en-US" sz="2400" dirty="0"/>
              <a:t> is a process by which the </a:t>
            </a:r>
            <a:r>
              <a:rPr lang="en-US" sz="2400" dirty="0">
                <a:solidFill>
                  <a:srgbClr val="0070C0"/>
                </a:solidFill>
              </a:rPr>
              <a:t>dissolution (closure) of a company</a:t>
            </a:r>
            <a:r>
              <a:rPr lang="en-US" sz="2400" dirty="0"/>
              <a:t> is brought about. Under the process the </a:t>
            </a:r>
            <a:r>
              <a:rPr lang="en-US" sz="2400" dirty="0">
                <a:solidFill>
                  <a:srgbClr val="0070C0"/>
                </a:solidFill>
              </a:rPr>
              <a:t>assets</a:t>
            </a:r>
            <a:r>
              <a:rPr lang="en-US" sz="2400" dirty="0"/>
              <a:t> of the company are realized (</a:t>
            </a:r>
            <a:r>
              <a:rPr lang="en-US" sz="2400" dirty="0">
                <a:solidFill>
                  <a:srgbClr val="0070C0"/>
                </a:solidFill>
              </a:rPr>
              <a:t>sold out</a:t>
            </a:r>
            <a:r>
              <a:rPr lang="en-US" sz="2400" dirty="0"/>
              <a:t>) and the proceeds (</a:t>
            </a:r>
            <a:r>
              <a:rPr lang="en-US" sz="2400" dirty="0">
                <a:solidFill>
                  <a:srgbClr val="0070C0"/>
                </a:solidFill>
              </a:rPr>
              <a:t>money collected)</a:t>
            </a:r>
            <a:r>
              <a:rPr lang="en-US" sz="2400" dirty="0"/>
              <a:t> are applied in the </a:t>
            </a:r>
            <a:r>
              <a:rPr lang="en-US" sz="2400" dirty="0">
                <a:solidFill>
                  <a:srgbClr val="0070C0"/>
                </a:solidFill>
              </a:rPr>
              <a:t>payment of its debts</a:t>
            </a:r>
            <a:r>
              <a:rPr lang="en-US" sz="2400" dirty="0"/>
              <a:t>. After payments of the debts, the </a:t>
            </a:r>
            <a:r>
              <a:rPr lang="en-US" sz="2400" dirty="0">
                <a:solidFill>
                  <a:srgbClr val="0070C0"/>
                </a:solidFill>
              </a:rPr>
              <a:t>remaining balance</a:t>
            </a:r>
            <a:r>
              <a:rPr lang="en-US" sz="2400" dirty="0"/>
              <a:t>, if any, is </a:t>
            </a:r>
            <a:r>
              <a:rPr lang="en-US" sz="2400" dirty="0">
                <a:solidFill>
                  <a:srgbClr val="0070C0"/>
                </a:solidFill>
              </a:rPr>
              <a:t>paid</a:t>
            </a:r>
            <a:r>
              <a:rPr lang="en-US" sz="2400" dirty="0"/>
              <a:t> back to the members (</a:t>
            </a:r>
            <a:r>
              <a:rPr lang="en-US" sz="2400" dirty="0">
                <a:solidFill>
                  <a:srgbClr val="0070C0"/>
                </a:solidFill>
              </a:rPr>
              <a:t>shareholders)</a:t>
            </a:r>
            <a:r>
              <a:rPr lang="en-US" sz="2400" dirty="0"/>
              <a:t> in proportion to the contribution made by them to the capital </a:t>
            </a:r>
            <a:r>
              <a:rPr lang="en-US" sz="2400" dirty="0" smtClean="0"/>
              <a:t>of </a:t>
            </a:r>
            <a:r>
              <a:rPr lang="en-US" sz="2400" dirty="0"/>
              <a:t>the company. </a:t>
            </a:r>
            <a:endParaRPr lang="en-US" sz="2400" dirty="0" smtClean="0"/>
          </a:p>
          <a:p>
            <a:pPr>
              <a:spcBef>
                <a:spcPts val="0"/>
              </a:spcBef>
            </a:pPr>
            <a:r>
              <a:rPr lang="en-US" sz="2400" dirty="0" smtClean="0"/>
              <a:t>Generally a </a:t>
            </a:r>
            <a:r>
              <a:rPr lang="en-US" sz="2400" dirty="0" smtClean="0">
                <a:solidFill>
                  <a:srgbClr val="0070C0"/>
                </a:solidFill>
              </a:rPr>
              <a:t>liquidator is appointed </a:t>
            </a:r>
            <a:r>
              <a:rPr lang="en-US" sz="2400" dirty="0" smtClean="0"/>
              <a:t>by the court to supervise the whole process of winding up.</a:t>
            </a:r>
          </a:p>
          <a:p>
            <a:pPr>
              <a:spcBef>
                <a:spcPts val="0"/>
              </a:spcBef>
            </a:pPr>
            <a:r>
              <a:rPr lang="en-US" sz="2400" dirty="0" smtClean="0"/>
              <a:t>A company is created by the process of law , so its closure is also carried out following processes of law.</a:t>
            </a:r>
            <a:endParaRPr lang="en-US" sz="24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@biswajitsarmah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20135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457200"/>
            <a:ext cx="8229600" cy="5943600"/>
          </a:xfrm>
          <a:solidFill>
            <a:srgbClr val="FFFF00"/>
          </a:solidFill>
          <a:ln>
            <a:solidFill>
              <a:schemeClr val="accent1"/>
            </a:solidFill>
          </a:ln>
        </p:spPr>
        <p:txBody>
          <a:bodyPr>
            <a:noAutofit/>
          </a:bodyPr>
          <a:lstStyle/>
          <a:p>
            <a:r>
              <a:rPr lang="en-US" sz="2400" dirty="0"/>
              <a:t>As per Section 2(94A) of the </a:t>
            </a:r>
            <a:r>
              <a:rPr lang="en-US" sz="2400" u="sng" dirty="0">
                <a:hlinkClick r:id="rId2"/>
              </a:rPr>
              <a:t>Companies Act, 2013</a:t>
            </a:r>
            <a:r>
              <a:rPr lang="en-US" sz="2400" dirty="0"/>
              <a:t>, “winding up” means winding up under this Act or liquidation under the </a:t>
            </a:r>
            <a:r>
              <a:rPr lang="en-US" sz="2400" dirty="0">
                <a:solidFill>
                  <a:srgbClr val="0070C0"/>
                </a:solidFill>
              </a:rPr>
              <a:t>I</a:t>
            </a:r>
            <a:r>
              <a:rPr lang="en-US" sz="2400" u="sng" dirty="0">
                <a:hlinkClick r:id="rId3"/>
              </a:rPr>
              <a:t>nsolvency and Bankruptcy Code, 2016</a:t>
            </a:r>
            <a:r>
              <a:rPr lang="en-US" sz="2400" dirty="0"/>
              <a:t>. </a:t>
            </a:r>
          </a:p>
          <a:p>
            <a:pPr marL="0" indent="0">
              <a:buNone/>
            </a:pPr>
            <a:endParaRPr lang="en-US" sz="2400" b="1" dirty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en-US" sz="2400" b="1" dirty="0" smtClean="0">
                <a:solidFill>
                  <a:srgbClr val="0070C0"/>
                </a:solidFill>
              </a:rPr>
              <a:t>Modes </a:t>
            </a:r>
            <a:r>
              <a:rPr lang="en-US" sz="2400" b="1" dirty="0">
                <a:solidFill>
                  <a:srgbClr val="0070C0"/>
                </a:solidFill>
              </a:rPr>
              <a:t>of Winding up:</a:t>
            </a:r>
            <a:endParaRPr lang="en-US" sz="2400" dirty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en-US" sz="2400" dirty="0"/>
              <a:t>The modes of winding up may be discussed under the following three heads, namely:- </a:t>
            </a:r>
            <a:endParaRPr lang="en-US" sz="2400" dirty="0" smtClean="0"/>
          </a:p>
          <a:p>
            <a:pPr marL="0" indent="0">
              <a:buNone/>
            </a:pPr>
            <a:r>
              <a:rPr lang="en-US" sz="2400" dirty="0" smtClean="0"/>
              <a:t>	1</a:t>
            </a:r>
            <a:r>
              <a:rPr lang="en-US" sz="2400" dirty="0"/>
              <a:t>. Compulsory winding up by the court.  </a:t>
            </a:r>
            <a:endParaRPr lang="en-US" sz="2400" dirty="0" smtClean="0"/>
          </a:p>
          <a:p>
            <a:pPr marL="0" indent="0">
              <a:buNone/>
            </a:pPr>
            <a:r>
              <a:rPr lang="en-US" sz="2400" dirty="0" smtClean="0"/>
              <a:t>	2</a:t>
            </a:r>
            <a:r>
              <a:rPr lang="en-US" sz="2400" dirty="0"/>
              <a:t>. Voluntary winding up without the intervention of the </a:t>
            </a:r>
            <a:endParaRPr lang="en-US" sz="2400" dirty="0" smtClean="0"/>
          </a:p>
          <a:p>
            <a:pPr marL="0" indent="0">
              <a:buNone/>
            </a:pPr>
            <a:r>
              <a:rPr lang="en-US" sz="2400" dirty="0"/>
              <a:t> </a:t>
            </a:r>
            <a:r>
              <a:rPr lang="en-US" sz="2400" dirty="0" smtClean="0"/>
              <a:t>                court</a:t>
            </a:r>
            <a:r>
              <a:rPr lang="en-US" sz="2400" dirty="0"/>
              <a:t>.  </a:t>
            </a:r>
            <a:endParaRPr lang="en-US" sz="2400" dirty="0" smtClean="0"/>
          </a:p>
          <a:p>
            <a:pPr marL="0" indent="0">
              <a:buNone/>
            </a:pPr>
            <a:r>
              <a:rPr lang="en-US" sz="2400" dirty="0" smtClean="0"/>
              <a:t>	3</a:t>
            </a:r>
            <a:r>
              <a:rPr lang="en-US" sz="2400" dirty="0"/>
              <a:t>. Voluntary winding up with the intervention of the </a:t>
            </a:r>
            <a:endParaRPr lang="en-US" sz="2400" dirty="0" smtClean="0"/>
          </a:p>
          <a:p>
            <a:pPr marL="0" indent="0">
              <a:buNone/>
            </a:pPr>
            <a:r>
              <a:rPr lang="en-US" sz="2400" dirty="0"/>
              <a:t> </a:t>
            </a:r>
            <a:r>
              <a:rPr lang="en-US" sz="2400" dirty="0" smtClean="0"/>
              <a:t>                court </a:t>
            </a:r>
            <a:r>
              <a:rPr lang="en-US" sz="2400" dirty="0"/>
              <a:t>i.e., under the supervision of the court.</a:t>
            </a:r>
          </a:p>
          <a:p>
            <a:pPr marL="0" indent="0" fontAlgn="base">
              <a:buNone/>
            </a:pPr>
            <a:endParaRPr lang="en-US" sz="2400" dirty="0">
              <a:solidFill>
                <a:srgbClr val="0070C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@biswajitsarmah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6299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457200"/>
            <a:ext cx="8229600" cy="5943600"/>
          </a:xfrm>
          <a:solidFill>
            <a:srgbClr val="FFFF00"/>
          </a:solidFill>
          <a:ln>
            <a:solidFill>
              <a:schemeClr val="accent1"/>
            </a:solidFill>
          </a:ln>
        </p:spPr>
        <p:txBody>
          <a:bodyPr>
            <a:noAutofit/>
          </a:bodyPr>
          <a:lstStyle/>
          <a:p>
            <a:pPr marL="0" indent="0" fontAlgn="base">
              <a:buNone/>
            </a:pPr>
            <a:r>
              <a:rPr lang="en-US" sz="2400" b="1" i="1" dirty="0" smtClean="0"/>
              <a:t>Mode </a:t>
            </a:r>
            <a:r>
              <a:rPr lang="en-US" sz="2400" b="1" i="1" dirty="0"/>
              <a:t># 1. Compulsory Winding Up by the Court:</a:t>
            </a:r>
          </a:p>
          <a:p>
            <a:pPr marL="0" indent="0" fontAlgn="base">
              <a:buNone/>
            </a:pPr>
            <a:r>
              <a:rPr lang="en-US" sz="2400" dirty="0"/>
              <a:t>Winding up of a Company </a:t>
            </a:r>
            <a:r>
              <a:rPr lang="en-US" sz="2400" dirty="0">
                <a:solidFill>
                  <a:srgbClr val="0070C0"/>
                </a:solidFill>
              </a:rPr>
              <a:t>by an order of the court </a:t>
            </a:r>
            <a:r>
              <a:rPr lang="en-US" sz="2400" dirty="0"/>
              <a:t>is called the compulsory winding up. Section 433 of the Companies Act lays down the </a:t>
            </a:r>
            <a:r>
              <a:rPr lang="en-US" sz="2400" dirty="0">
                <a:solidFill>
                  <a:srgbClr val="0070C0"/>
                </a:solidFill>
              </a:rPr>
              <a:t>circumstances</a:t>
            </a:r>
            <a:r>
              <a:rPr lang="en-US" sz="2400" dirty="0"/>
              <a:t> under which a Company may be compulsorily wound up</a:t>
            </a:r>
            <a:r>
              <a:rPr lang="en-US" sz="2400" dirty="0" smtClean="0"/>
              <a:t>.</a:t>
            </a:r>
          </a:p>
          <a:p>
            <a:pPr fontAlgn="base"/>
            <a:r>
              <a:rPr lang="en-US" sz="2400" dirty="0" smtClean="0"/>
              <a:t>(</a:t>
            </a:r>
            <a:r>
              <a:rPr lang="en-US" sz="2400" dirty="0"/>
              <a:t>a) If the Company has </a:t>
            </a:r>
            <a:r>
              <a:rPr lang="en-US" sz="2400" dirty="0">
                <a:solidFill>
                  <a:srgbClr val="0070C0"/>
                </a:solidFill>
              </a:rPr>
              <a:t>by special resolution</a:t>
            </a:r>
            <a:r>
              <a:rPr lang="en-US" sz="2400" dirty="0"/>
              <a:t>, resolved that the Company may be wound up by the court.</a:t>
            </a:r>
          </a:p>
          <a:p>
            <a:pPr fontAlgn="base"/>
            <a:r>
              <a:rPr lang="en-US" sz="2400" dirty="0"/>
              <a:t>(b) If </a:t>
            </a:r>
            <a:r>
              <a:rPr lang="en-US" sz="2400" dirty="0">
                <a:solidFill>
                  <a:srgbClr val="0070C0"/>
                </a:solidFill>
              </a:rPr>
              <a:t>default</a:t>
            </a:r>
            <a:r>
              <a:rPr lang="en-US" sz="2400" dirty="0"/>
              <a:t> is made in </a:t>
            </a:r>
            <a:r>
              <a:rPr lang="en-US" sz="2400" dirty="0" smtClean="0">
                <a:solidFill>
                  <a:srgbClr val="0070C0"/>
                </a:solidFill>
              </a:rPr>
              <a:t>submitting </a:t>
            </a:r>
            <a:r>
              <a:rPr lang="en-US" sz="2400" dirty="0">
                <a:solidFill>
                  <a:srgbClr val="0070C0"/>
                </a:solidFill>
              </a:rPr>
              <a:t>the statutory report </a:t>
            </a:r>
            <a:r>
              <a:rPr lang="en-US" sz="2400" dirty="0"/>
              <a:t>to the Registrar or in holding the statutory meeting.</a:t>
            </a:r>
          </a:p>
          <a:p>
            <a:pPr fontAlgn="base"/>
            <a:r>
              <a:rPr lang="en-US" sz="2400" dirty="0"/>
              <a:t>(c) If the Company </a:t>
            </a:r>
            <a:r>
              <a:rPr lang="en-US" sz="2400" dirty="0">
                <a:solidFill>
                  <a:srgbClr val="0070C0"/>
                </a:solidFill>
              </a:rPr>
              <a:t>does not commence </a:t>
            </a:r>
            <a:r>
              <a:rPr lang="en-US" sz="2400" dirty="0"/>
              <a:t>its business </a:t>
            </a:r>
            <a:r>
              <a:rPr lang="en-US" sz="2400" dirty="0">
                <a:solidFill>
                  <a:srgbClr val="0070C0"/>
                </a:solidFill>
              </a:rPr>
              <a:t>within a year from its incorporation </a:t>
            </a:r>
            <a:r>
              <a:rPr lang="en-US" sz="2400" dirty="0"/>
              <a:t>or suspends it for a whole year.</a:t>
            </a:r>
          </a:p>
          <a:p>
            <a:pPr fontAlgn="base"/>
            <a:r>
              <a:rPr lang="en-US" sz="2400" dirty="0"/>
              <a:t>(d) If the </a:t>
            </a:r>
            <a:r>
              <a:rPr lang="en-US" sz="2400" dirty="0">
                <a:solidFill>
                  <a:srgbClr val="0070C0"/>
                </a:solidFill>
              </a:rPr>
              <a:t>number of members is reduced</a:t>
            </a:r>
            <a:r>
              <a:rPr lang="en-US" sz="2400" dirty="0"/>
              <a:t>, in the case of a public Company below seven, and in the case of a private company below two.</a:t>
            </a:r>
          </a:p>
          <a:p>
            <a:pPr fontAlgn="base"/>
            <a:endParaRPr lang="en-US" sz="2400" dirty="0"/>
          </a:p>
          <a:p>
            <a:pPr fontAlgn="base"/>
            <a:endParaRPr lang="en-US" sz="2400" dirty="0">
              <a:solidFill>
                <a:srgbClr val="0070C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@biswajitsarmah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85636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457200"/>
            <a:ext cx="8229600" cy="5943600"/>
          </a:xfrm>
          <a:solidFill>
            <a:srgbClr val="FFFF00"/>
          </a:solidFill>
          <a:ln>
            <a:solidFill>
              <a:schemeClr val="accent1"/>
            </a:solidFill>
          </a:ln>
        </p:spPr>
        <p:txBody>
          <a:bodyPr>
            <a:noAutofit/>
          </a:bodyPr>
          <a:lstStyle/>
          <a:p>
            <a:pPr fontAlgn="base"/>
            <a:r>
              <a:rPr lang="en-US" sz="2400" dirty="0"/>
              <a:t>(e) If the Company is </a:t>
            </a:r>
            <a:r>
              <a:rPr lang="en-US" sz="2400" dirty="0">
                <a:solidFill>
                  <a:srgbClr val="0070C0"/>
                </a:solidFill>
              </a:rPr>
              <a:t>unable to pay its debts</a:t>
            </a:r>
            <a:r>
              <a:rPr lang="en-US" sz="2400" dirty="0"/>
              <a:t>.</a:t>
            </a:r>
          </a:p>
          <a:p>
            <a:pPr fontAlgn="base"/>
            <a:r>
              <a:rPr lang="en-US" sz="2400" dirty="0"/>
              <a:t>(f) If the </a:t>
            </a:r>
            <a:r>
              <a:rPr lang="en-US" sz="2400" dirty="0">
                <a:solidFill>
                  <a:srgbClr val="0070C0"/>
                </a:solidFill>
              </a:rPr>
              <a:t>court is of the opinion </a:t>
            </a:r>
            <a:r>
              <a:rPr lang="en-US" sz="2400" dirty="0"/>
              <a:t>that it is just and equitable that the company should be wound up.</a:t>
            </a:r>
          </a:p>
          <a:p>
            <a:pPr marL="0" indent="0" fontAlgn="base">
              <a:buNone/>
            </a:pPr>
            <a:r>
              <a:rPr lang="en-US" sz="2400" b="1" dirty="0"/>
              <a:t>The Petition for winding up of a Company may be presented by any of the following persons (Sec. 439):</a:t>
            </a:r>
            <a:endParaRPr lang="en-US" sz="2400" dirty="0"/>
          </a:p>
          <a:p>
            <a:pPr fontAlgn="base"/>
            <a:r>
              <a:rPr lang="en-US" sz="2400" dirty="0"/>
              <a:t>(1) The Company.</a:t>
            </a:r>
          </a:p>
          <a:p>
            <a:pPr fontAlgn="base"/>
            <a:r>
              <a:rPr lang="en-US" sz="2400" dirty="0"/>
              <a:t>(2) The creditors which include contingent creditors, prospective creditors, secured creditors, debenture holders, or a trustee for debenture holders.</a:t>
            </a:r>
          </a:p>
          <a:p>
            <a:pPr fontAlgn="base"/>
            <a:r>
              <a:rPr lang="en-US" sz="2400" dirty="0"/>
              <a:t>(3) The contributories – comprise present and past shareholders of a Company (</a:t>
            </a:r>
            <a:r>
              <a:rPr lang="en-US" sz="2400" dirty="0" err="1"/>
              <a:t>Secs</a:t>
            </a:r>
            <a:r>
              <a:rPr lang="en-US" sz="2400" dirty="0"/>
              <a:t>. 426 and 428).</a:t>
            </a:r>
          </a:p>
          <a:p>
            <a:pPr fontAlgn="base"/>
            <a:r>
              <a:rPr lang="en-US" sz="2400" dirty="0"/>
              <a:t>(4) The Registrar.</a:t>
            </a:r>
          </a:p>
          <a:p>
            <a:pPr fontAlgn="base"/>
            <a:r>
              <a:rPr lang="en-US" sz="2400" dirty="0"/>
              <a:t>(5) Any person </a:t>
            </a:r>
            <a:r>
              <a:rPr lang="en-US" sz="2400" dirty="0" err="1"/>
              <a:t>authorised</a:t>
            </a:r>
            <a:r>
              <a:rPr lang="en-US" sz="2400" dirty="0"/>
              <a:t> by the Central Government on the-basis of report of inspectors.</a:t>
            </a:r>
          </a:p>
          <a:p>
            <a:pPr fontAlgn="base"/>
            <a:endParaRPr lang="en-US" sz="2400" dirty="0">
              <a:solidFill>
                <a:srgbClr val="0070C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@biswajitsarmah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00894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457200"/>
            <a:ext cx="8229600" cy="6019800"/>
          </a:xfrm>
          <a:solidFill>
            <a:srgbClr val="FFFF00"/>
          </a:solidFill>
          <a:ln>
            <a:solidFill>
              <a:schemeClr val="accent1"/>
            </a:solidFill>
          </a:ln>
        </p:spPr>
        <p:txBody>
          <a:bodyPr>
            <a:noAutofit/>
          </a:bodyPr>
          <a:lstStyle/>
          <a:p>
            <a:pPr marL="0" indent="0" fontAlgn="base">
              <a:buNone/>
            </a:pPr>
            <a:r>
              <a:rPr lang="en-US" sz="2400" b="1" i="1" dirty="0" smtClean="0"/>
              <a:t>Mode </a:t>
            </a:r>
            <a:r>
              <a:rPr lang="en-US" sz="2400" b="1" i="1" dirty="0"/>
              <a:t># 2. Voluntary Winding Up:</a:t>
            </a:r>
          </a:p>
          <a:p>
            <a:pPr marL="0" indent="0" fontAlgn="base">
              <a:buNone/>
            </a:pPr>
            <a:r>
              <a:rPr lang="en-US" sz="2400" dirty="0"/>
              <a:t>A voluntary winding up occurs without the intervention of the court. Here the Company and its creditors mutually settle their affairs without going to the court.</a:t>
            </a:r>
          </a:p>
          <a:p>
            <a:pPr marL="0" indent="0" fontAlgn="base">
              <a:buNone/>
            </a:pPr>
            <a:r>
              <a:rPr lang="en-US" sz="2400" b="1" dirty="0" smtClean="0"/>
              <a:t>The Voluntary </a:t>
            </a:r>
            <a:r>
              <a:rPr lang="en-US" sz="2400" b="1" dirty="0"/>
              <a:t>winding up takes place </a:t>
            </a:r>
            <a:r>
              <a:rPr lang="en-US" sz="2400" b="1" dirty="0" smtClean="0"/>
              <a:t>under the following circumstances:</a:t>
            </a:r>
            <a:endParaRPr lang="en-US" sz="2400" dirty="0"/>
          </a:p>
          <a:p>
            <a:pPr fontAlgn="base"/>
            <a:r>
              <a:rPr lang="en-US" sz="2400" dirty="0"/>
              <a:t>(a) The </a:t>
            </a:r>
            <a:r>
              <a:rPr lang="en-US" sz="2400" dirty="0">
                <a:solidFill>
                  <a:srgbClr val="0070C0"/>
                </a:solidFill>
              </a:rPr>
              <a:t>expiry</a:t>
            </a:r>
            <a:r>
              <a:rPr lang="en-US" sz="2400" dirty="0"/>
              <a:t> of the </a:t>
            </a:r>
            <a:r>
              <a:rPr lang="en-US" sz="2400" dirty="0">
                <a:solidFill>
                  <a:srgbClr val="0070C0"/>
                </a:solidFill>
              </a:rPr>
              <a:t>prefixed duration </a:t>
            </a:r>
            <a:r>
              <a:rPr lang="en-US" sz="2400" dirty="0"/>
              <a:t>of the Company, or the </a:t>
            </a:r>
            <a:r>
              <a:rPr lang="en-US" sz="2400" dirty="0">
                <a:solidFill>
                  <a:srgbClr val="0070C0"/>
                </a:solidFill>
              </a:rPr>
              <a:t>occurrence of event </a:t>
            </a:r>
            <a:r>
              <a:rPr lang="en-US" sz="2400" dirty="0"/>
              <a:t>whereby the Company is to be dissolved, and adoption by the Company in general meeting of an </a:t>
            </a:r>
            <a:r>
              <a:rPr lang="en-US" sz="2400" dirty="0">
                <a:solidFill>
                  <a:srgbClr val="0070C0"/>
                </a:solidFill>
              </a:rPr>
              <a:t>ordinary resolution </a:t>
            </a:r>
            <a:r>
              <a:rPr lang="en-US" sz="2400" dirty="0"/>
              <a:t>to wind up voluntarily; or</a:t>
            </a:r>
          </a:p>
          <a:p>
            <a:pPr fontAlgn="base"/>
            <a:r>
              <a:rPr lang="en-US" sz="2400" dirty="0"/>
              <a:t>(b) The passing of a </a:t>
            </a:r>
            <a:r>
              <a:rPr lang="en-US" sz="2400" dirty="0">
                <a:solidFill>
                  <a:srgbClr val="0070C0"/>
                </a:solidFill>
              </a:rPr>
              <a:t>special resolution </a:t>
            </a:r>
            <a:r>
              <a:rPr lang="en-US" sz="2400" dirty="0"/>
              <a:t>by the Company to wind up voluntarily.</a:t>
            </a:r>
          </a:p>
          <a:p>
            <a:pPr fontAlgn="base"/>
            <a:endParaRPr lang="en-US" sz="2400" dirty="0">
              <a:solidFill>
                <a:srgbClr val="0070C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@biswajitsarmah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27805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457200"/>
            <a:ext cx="8229600" cy="6019800"/>
          </a:xfrm>
          <a:solidFill>
            <a:srgbClr val="FFFF00"/>
          </a:solidFill>
          <a:ln>
            <a:solidFill>
              <a:schemeClr val="accent1"/>
            </a:solidFill>
          </a:ln>
        </p:spPr>
        <p:txBody>
          <a:bodyPr>
            <a:noAutofit/>
          </a:bodyPr>
          <a:lstStyle/>
          <a:p>
            <a:pPr marL="0" indent="0" fontAlgn="base">
              <a:buNone/>
            </a:pPr>
            <a:r>
              <a:rPr lang="en-US" sz="2400" b="1" dirty="0"/>
              <a:t>Section 488 provides for two types of voluntary winding up:</a:t>
            </a:r>
            <a:endParaRPr lang="en-US" sz="2400" dirty="0"/>
          </a:p>
          <a:p>
            <a:pPr fontAlgn="base"/>
            <a:r>
              <a:rPr lang="en-US" sz="2400" dirty="0"/>
              <a:t>(a) Member’s voluntary winding up (when the company is solvent)</a:t>
            </a:r>
          </a:p>
          <a:p>
            <a:pPr fontAlgn="base"/>
            <a:r>
              <a:rPr lang="en-US" sz="2400" dirty="0"/>
              <a:t>(b) Creditor’s voluntary winding </a:t>
            </a:r>
            <a:r>
              <a:rPr lang="en-US" sz="2400" dirty="0" smtClean="0"/>
              <a:t>up (when the company is insolvent).</a:t>
            </a:r>
          </a:p>
          <a:p>
            <a:pPr marL="0" indent="0" fontAlgn="base">
              <a:buNone/>
            </a:pPr>
            <a:endParaRPr lang="en-US" sz="2400" dirty="0" smtClean="0"/>
          </a:p>
          <a:p>
            <a:pPr marL="0" indent="0" fontAlgn="base">
              <a:buNone/>
            </a:pPr>
            <a:r>
              <a:rPr lang="en-US" sz="2400" b="1" i="1" dirty="0"/>
              <a:t>Mode # 3. Winding Up Subject to Supervision of the Court:</a:t>
            </a:r>
          </a:p>
          <a:p>
            <a:r>
              <a:rPr lang="en-US" sz="2400" dirty="0" smtClean="0"/>
              <a:t>This type of voluntary windings </a:t>
            </a:r>
            <a:r>
              <a:rPr lang="en-US" sz="2400" dirty="0"/>
              <a:t>up </a:t>
            </a:r>
            <a:r>
              <a:rPr lang="en-US" sz="2400" dirty="0" smtClean="0"/>
              <a:t>takes place under </a:t>
            </a:r>
            <a:r>
              <a:rPr lang="en-US" sz="2400" dirty="0"/>
              <a:t>the supervision of the court. A court may approve a resolution passed by the Company for voluntary winding up but the winding up should continue under the supervision of the court.</a:t>
            </a:r>
            <a:endParaRPr lang="en-US" sz="2400" dirty="0"/>
          </a:p>
          <a:p>
            <a:pPr fontAlgn="base"/>
            <a:endParaRPr lang="en-US" sz="2400" dirty="0" smtClean="0"/>
          </a:p>
          <a:p>
            <a:pPr fontAlgn="base"/>
            <a:endParaRPr lang="en-US" sz="2400" dirty="0">
              <a:solidFill>
                <a:srgbClr val="0070C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@biswajitsarmah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1860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791200"/>
          </a:xfrm>
          <a:solidFill>
            <a:srgbClr val="FFFF00"/>
          </a:solidFill>
          <a:ln>
            <a:solidFill>
              <a:schemeClr val="accent1"/>
            </a:solidFill>
          </a:ln>
        </p:spPr>
        <p:txBody>
          <a:bodyPr>
            <a:noAutofit/>
          </a:bodyPr>
          <a:lstStyle/>
          <a:p>
            <a:pPr marL="0" indent="0" fontAlgn="base">
              <a:buNone/>
            </a:pPr>
            <a:r>
              <a:rPr lang="en-US" sz="2400" b="1" dirty="0"/>
              <a:t>The court will </a:t>
            </a:r>
            <a:r>
              <a:rPr lang="en-US" sz="2400" b="1" dirty="0" smtClean="0"/>
              <a:t>supervise the winding up process under </a:t>
            </a:r>
            <a:r>
              <a:rPr lang="en-US" sz="2400" b="1" dirty="0"/>
              <a:t>the following circumstances:</a:t>
            </a:r>
            <a:endParaRPr lang="en-US" sz="2400" dirty="0"/>
          </a:p>
          <a:p>
            <a:pPr fontAlgn="base"/>
            <a:r>
              <a:rPr lang="en-US" sz="2400" dirty="0"/>
              <a:t>(a) </a:t>
            </a:r>
            <a:r>
              <a:rPr lang="en-US" sz="2400" dirty="0" smtClean="0"/>
              <a:t> </a:t>
            </a:r>
            <a:r>
              <a:rPr lang="en-US" sz="2400" dirty="0"/>
              <a:t>If the rules pertaining to winding up are not being properly </a:t>
            </a:r>
            <a:r>
              <a:rPr lang="en-US" sz="2400" dirty="0" smtClean="0"/>
              <a:t>followed; </a:t>
            </a:r>
            <a:r>
              <a:rPr lang="en-US" sz="2400" dirty="0"/>
              <a:t>or</a:t>
            </a:r>
          </a:p>
          <a:p>
            <a:pPr fontAlgn="base"/>
            <a:r>
              <a:rPr lang="en-US" sz="2400" dirty="0" smtClean="0"/>
              <a:t>(b) </a:t>
            </a:r>
            <a:r>
              <a:rPr lang="en-US" sz="2400" dirty="0"/>
              <a:t>If the liquidator is found to be </a:t>
            </a:r>
            <a:r>
              <a:rPr lang="en-US" sz="2400" dirty="0" smtClean="0"/>
              <a:t>negligent </a:t>
            </a:r>
            <a:r>
              <a:rPr lang="en-US" sz="2400" dirty="0"/>
              <a:t>in releasing the assets of the company</a:t>
            </a:r>
            <a:r>
              <a:rPr lang="en-US" sz="2400" dirty="0" smtClean="0"/>
              <a:t>.</a:t>
            </a:r>
          </a:p>
          <a:p>
            <a:pPr fontAlgn="base"/>
            <a:r>
              <a:rPr lang="en-US" sz="2400" dirty="0"/>
              <a:t>(c) </a:t>
            </a:r>
            <a:r>
              <a:rPr lang="en-US" sz="2400" dirty="0" smtClean="0"/>
              <a:t>If </a:t>
            </a:r>
            <a:r>
              <a:rPr lang="en-US" sz="2400" dirty="0"/>
              <a:t>the resolution for winding up was obtained by fraud by the company; or</a:t>
            </a:r>
          </a:p>
          <a:p>
            <a:pPr fontAlgn="base"/>
            <a:endParaRPr lang="en-US" sz="2400" dirty="0"/>
          </a:p>
          <a:p>
            <a:pPr marL="0" indent="0">
              <a:buNone/>
            </a:pPr>
            <a:r>
              <a:rPr lang="en-US" sz="3600" dirty="0" smtClean="0">
                <a:solidFill>
                  <a:srgbClr val="00B050"/>
                </a:solidFill>
              </a:rPr>
              <a:t> </a:t>
            </a:r>
            <a:endParaRPr lang="en-US" sz="3600" dirty="0" smtClean="0">
              <a:solidFill>
                <a:srgbClr val="00B050"/>
              </a:solidFill>
            </a:endParaRPr>
          </a:p>
          <a:p>
            <a:pPr marL="0" indent="0">
              <a:buNone/>
            </a:pPr>
            <a:r>
              <a:rPr lang="en-US" sz="3600" dirty="0">
                <a:solidFill>
                  <a:srgbClr val="00B050"/>
                </a:solidFill>
              </a:rPr>
              <a:t>	</a:t>
            </a:r>
            <a:r>
              <a:rPr lang="en-US" sz="3600" dirty="0" smtClean="0">
                <a:solidFill>
                  <a:srgbClr val="00B050"/>
                </a:solidFill>
              </a:rPr>
              <a:t>		    THANKS</a:t>
            </a:r>
            <a:endParaRPr lang="en-US" sz="3600" dirty="0">
              <a:solidFill>
                <a:srgbClr val="00B05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@biswajitsarmah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242484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3809</TotalTime>
  <Words>443</Words>
  <Application>Microsoft Office PowerPoint</Application>
  <PresentationFormat>On-screen Show (4:3)</PresentationFormat>
  <Paragraphs>63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Topic 10:  Winding up of Companies: </vt:lpstr>
      <vt:lpstr>Winding up of Companies: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TYPES OF COMPANIES</dc:title>
  <dc:creator>iqac</dc:creator>
  <cp:lastModifiedBy>iqac</cp:lastModifiedBy>
  <cp:revision>483</cp:revision>
  <dcterms:created xsi:type="dcterms:W3CDTF">2020-04-22T16:46:26Z</dcterms:created>
  <dcterms:modified xsi:type="dcterms:W3CDTF">2020-05-19T03:06:07Z</dcterms:modified>
</cp:coreProperties>
</file>