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2" r:id="rId2"/>
    <p:sldId id="266" r:id="rId3"/>
    <p:sldId id="303" r:id="rId4"/>
    <p:sldId id="302" r:id="rId5"/>
    <p:sldId id="305" r:id="rId6"/>
    <p:sldId id="306" r:id="rId7"/>
    <p:sldId id="307" r:id="rId8"/>
    <p:sldId id="308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07" autoAdjust="0"/>
  </p:normalViewPr>
  <p:slideViewPr>
    <p:cSldViewPr>
      <p:cViewPr varScale="1">
        <p:scale>
          <a:sx n="81" d="100"/>
          <a:sy n="81" d="100"/>
        </p:scale>
        <p:origin x="-104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5574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157D08-9849-41D9-B130-FA8FEE1952EE}" type="datetimeFigureOut">
              <a:rPr lang="en-US" smtClean="0"/>
              <a:pPr/>
              <a:t>01-Jun-20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1F1DE5-A984-472B-84C0-6981898088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7787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04C62-E352-4B47-8D99-DC939B50BA75}" type="datetime1">
              <a:rPr lang="en-US" smtClean="0"/>
              <a:t>01-Jun-20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C7B3A-31F7-4B24-A20D-AC45FDBAA8CC}" type="datetime1">
              <a:rPr lang="en-US" smtClean="0"/>
              <a:t>01-Jun-20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E51E4-1196-49F4-9871-2ACF9B0D0151}" type="datetime1">
              <a:rPr lang="en-US" smtClean="0"/>
              <a:t>01-Jun-20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728C1-54BB-4F20-A2A9-25D817D0EA28}" type="datetime1">
              <a:rPr lang="en-US" smtClean="0"/>
              <a:t>01-Jun-20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FAEE1-6EBF-4763-A304-A2C0E49C6C5D}" type="datetime1">
              <a:rPr lang="en-US" smtClean="0"/>
              <a:t>01-Jun-20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F780F-5374-4CE1-AB72-E2C2ADB5FC94}" type="datetime1">
              <a:rPr lang="en-US" smtClean="0"/>
              <a:t>01-Jun-20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4A129-B6A9-4B80-B00E-A4C7B823145B}" type="datetime1">
              <a:rPr lang="en-US" smtClean="0"/>
              <a:t>01-Jun-20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D95A2-147C-42C0-B3EB-D4D3427CBD09}" type="datetime1">
              <a:rPr lang="en-US" smtClean="0"/>
              <a:t>01-Jun-20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4B191-CC46-4094-B44D-D1B86DC22ECF}" type="datetime1">
              <a:rPr lang="en-US" smtClean="0"/>
              <a:t>01-Jun-20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A89C3-C322-4CB4-A085-11F03536CC9B}" type="datetime1">
              <a:rPr lang="en-US" smtClean="0"/>
              <a:t>01-Jun-20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A5DBC-DDCE-4C15-AC58-6FCEBB0BB589}" type="datetime1">
              <a:rPr lang="en-US" smtClean="0"/>
              <a:t>01-Jun-20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69CE9B-24FF-4A0C-B845-39999D53A5BC}" type="datetime1">
              <a:rPr lang="en-US" smtClean="0"/>
              <a:t>01-Jun-20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Topic </a:t>
            </a:r>
            <a:r>
              <a:rPr lang="en-US" dirty="0" smtClean="0"/>
              <a:t>15:  </a:t>
            </a:r>
            <a:r>
              <a:rPr lang="en-US" dirty="0" smtClean="0"/>
              <a:t>The Depositories Act 1996 (</a:t>
            </a:r>
            <a:r>
              <a:rPr lang="en-US" dirty="0" smtClean="0"/>
              <a:t>Part-IV):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648200"/>
          </a:xfrm>
          <a:solidFill>
            <a:srgbClr val="92D050"/>
          </a:solidFill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dirty="0" smtClean="0"/>
              <a:t>	Class: 		B.Com.2</a:t>
            </a:r>
            <a:r>
              <a:rPr lang="en-US" baseline="30000" dirty="0" smtClean="0"/>
              <a:t>nd</a:t>
            </a:r>
            <a:r>
              <a:rPr lang="en-US" dirty="0" smtClean="0"/>
              <a:t> Semester (Honours)</a:t>
            </a:r>
          </a:p>
          <a:p>
            <a:pPr marL="514350" indent="-514350">
              <a:buNone/>
            </a:pPr>
            <a:r>
              <a:rPr lang="en-US" dirty="0" smtClean="0"/>
              <a:t>	Subject: 	Corporate Law</a:t>
            </a:r>
          </a:p>
          <a:p>
            <a:pPr marL="514350" indent="-514350">
              <a:buNone/>
            </a:pPr>
            <a:r>
              <a:rPr lang="en-US" dirty="0" smtClean="0"/>
              <a:t>	Unit: 		5 (Depositories Law)</a:t>
            </a:r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	</a:t>
            </a:r>
            <a:r>
              <a:rPr lang="en-US" sz="2400" dirty="0" smtClean="0"/>
              <a:t>Prepared By:  	Biswajit Sarmah</a:t>
            </a:r>
          </a:p>
          <a:p>
            <a:pPr marL="514350" indent="-514350">
              <a:buNone/>
            </a:pPr>
            <a:r>
              <a:rPr lang="en-US" sz="2400" dirty="0" smtClean="0"/>
              <a:t>				Asst. Professor, </a:t>
            </a:r>
          </a:p>
          <a:p>
            <a:pPr marL="514350" indent="-514350">
              <a:buNone/>
            </a:pPr>
            <a:r>
              <a:rPr lang="en-US" sz="2400" dirty="0" smtClean="0"/>
              <a:t>				Dept. of Commerce</a:t>
            </a:r>
          </a:p>
          <a:p>
            <a:pPr marL="514350" indent="-514350">
              <a:buNone/>
            </a:pPr>
            <a:r>
              <a:rPr lang="en-US" sz="2400" dirty="0" smtClean="0"/>
              <a:t>				Paschim Guwahati Mahavidyalaya</a:t>
            </a:r>
          </a:p>
          <a:p>
            <a:pPr marL="514350" indent="-51435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Depositories Act 1996 (Part </a:t>
            </a:r>
            <a:r>
              <a:rPr lang="en-US" dirty="0" smtClean="0"/>
              <a:t>IV):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382000" cy="5334000"/>
          </a:xfrm>
          <a:solidFill>
            <a:srgbClr val="FFFF00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 smtClean="0">
                <a:solidFill>
                  <a:srgbClr val="FF0000"/>
                </a:solidFill>
              </a:rPr>
              <a:t>PENALTY:</a:t>
            </a:r>
          </a:p>
          <a:p>
            <a:r>
              <a:rPr lang="en-US" sz="2400" b="1" dirty="0" smtClean="0"/>
              <a:t>Offences committed </a:t>
            </a:r>
            <a:r>
              <a:rPr lang="en-US" sz="2400" b="1" dirty="0"/>
              <a:t>under this </a:t>
            </a:r>
            <a:r>
              <a:rPr lang="en-US" sz="2400" b="1" dirty="0" smtClean="0"/>
              <a:t>act by individuals:</a:t>
            </a:r>
          </a:p>
          <a:p>
            <a:r>
              <a:rPr lang="en-US" sz="2400" dirty="0" smtClean="0"/>
              <a:t>(1) If </a:t>
            </a:r>
            <a:r>
              <a:rPr lang="en-US" sz="2400" dirty="0">
                <a:solidFill>
                  <a:srgbClr val="0070C0"/>
                </a:solidFill>
              </a:rPr>
              <a:t>any person </a:t>
            </a:r>
            <a:r>
              <a:rPr lang="en-US" sz="2400" dirty="0" smtClean="0"/>
              <a:t>violates (contravene) </a:t>
            </a:r>
            <a:r>
              <a:rPr lang="en-US" sz="2400" dirty="0"/>
              <a:t>or attempts to </a:t>
            </a:r>
            <a:r>
              <a:rPr lang="en-US" sz="2400" dirty="0" smtClean="0"/>
              <a:t>violates any </a:t>
            </a:r>
            <a:r>
              <a:rPr lang="en-US" sz="2400" dirty="0"/>
              <a:t>provisions of </a:t>
            </a:r>
            <a:r>
              <a:rPr lang="en-US" sz="2400" dirty="0" smtClean="0"/>
              <a:t>The Depositories Act  </a:t>
            </a:r>
            <a:r>
              <a:rPr lang="en-US" sz="2400" dirty="0"/>
              <a:t>or of any rules or regulations or bye-laws made thereunder, he shall be </a:t>
            </a:r>
            <a:r>
              <a:rPr lang="en-US" sz="2400" dirty="0">
                <a:solidFill>
                  <a:srgbClr val="0070C0"/>
                </a:solidFill>
              </a:rPr>
              <a:t>punishable with imprisonment </a:t>
            </a:r>
            <a:r>
              <a:rPr lang="en-US" sz="2400" dirty="0"/>
              <a:t>for a term which may extend to </a:t>
            </a:r>
            <a:r>
              <a:rPr lang="en-US" sz="2400" dirty="0">
                <a:solidFill>
                  <a:srgbClr val="0070C0"/>
                </a:solidFill>
              </a:rPr>
              <a:t>ten years</a:t>
            </a:r>
            <a:r>
              <a:rPr lang="en-US" sz="2400" dirty="0"/>
              <a:t>, or </a:t>
            </a:r>
            <a:r>
              <a:rPr lang="en-US" sz="2400" dirty="0">
                <a:solidFill>
                  <a:srgbClr val="0070C0"/>
                </a:solidFill>
              </a:rPr>
              <a:t>with fine</a:t>
            </a:r>
            <a:r>
              <a:rPr lang="en-US" sz="2400" dirty="0"/>
              <a:t>, which may extend to </a:t>
            </a:r>
            <a:r>
              <a:rPr lang="en-US" sz="2400" dirty="0">
                <a:solidFill>
                  <a:srgbClr val="0070C0"/>
                </a:solidFill>
              </a:rPr>
              <a:t>twenty-five </a:t>
            </a:r>
            <a:r>
              <a:rPr lang="en-US" sz="2400" dirty="0" err="1">
                <a:solidFill>
                  <a:srgbClr val="0070C0"/>
                </a:solidFill>
              </a:rPr>
              <a:t>crore</a:t>
            </a:r>
            <a:r>
              <a:rPr lang="en-US" sz="2400" dirty="0">
                <a:solidFill>
                  <a:srgbClr val="0070C0"/>
                </a:solidFill>
              </a:rPr>
              <a:t> rupees</a:t>
            </a:r>
            <a:r>
              <a:rPr lang="en-US" sz="2400" dirty="0"/>
              <a:t>, or with </a:t>
            </a:r>
            <a:r>
              <a:rPr lang="en-US" sz="2400" dirty="0">
                <a:solidFill>
                  <a:srgbClr val="0070C0"/>
                </a:solidFill>
              </a:rPr>
              <a:t>both</a:t>
            </a:r>
            <a:r>
              <a:rPr lang="en-US" sz="2400" dirty="0"/>
              <a:t>.</a:t>
            </a:r>
          </a:p>
          <a:p>
            <a:r>
              <a:rPr lang="en-US" sz="2400" dirty="0" smtClean="0"/>
              <a:t>(</a:t>
            </a:r>
            <a:r>
              <a:rPr lang="en-US" sz="2400" dirty="0"/>
              <a:t>2) If any person fails to pay the penalty imposed by the adjudicating officer or fails to comply with any of his directions or orders, he shall be punishable with </a:t>
            </a:r>
            <a:r>
              <a:rPr lang="en-US" sz="2400" dirty="0" smtClean="0"/>
              <a:t>imprisonment </a:t>
            </a:r>
            <a:r>
              <a:rPr lang="en-US" sz="2400" dirty="0"/>
              <a:t>for a term which shall not be </a:t>
            </a:r>
            <a:r>
              <a:rPr lang="en-US" sz="2400" dirty="0">
                <a:solidFill>
                  <a:srgbClr val="0070C0"/>
                </a:solidFill>
              </a:rPr>
              <a:t>less than one month </a:t>
            </a:r>
            <a:r>
              <a:rPr lang="en-US" sz="2400" dirty="0"/>
              <a:t>but which may extend </a:t>
            </a:r>
            <a:r>
              <a:rPr lang="en-US" sz="2400" dirty="0">
                <a:solidFill>
                  <a:srgbClr val="0070C0"/>
                </a:solidFill>
              </a:rPr>
              <a:t>to ten years</a:t>
            </a:r>
            <a:r>
              <a:rPr lang="en-US" sz="2400" dirty="0"/>
              <a:t>, or with </a:t>
            </a:r>
            <a:r>
              <a:rPr lang="en-US" sz="2400" dirty="0">
                <a:solidFill>
                  <a:srgbClr val="0070C0"/>
                </a:solidFill>
              </a:rPr>
              <a:t>fine</a:t>
            </a:r>
            <a:r>
              <a:rPr lang="en-US" sz="2400" dirty="0"/>
              <a:t>, which may extend to </a:t>
            </a:r>
            <a:r>
              <a:rPr lang="en-US" sz="2400" dirty="0">
                <a:solidFill>
                  <a:srgbClr val="0070C0"/>
                </a:solidFill>
              </a:rPr>
              <a:t>twenty-five </a:t>
            </a:r>
            <a:r>
              <a:rPr lang="en-US" sz="2400" dirty="0" err="1">
                <a:solidFill>
                  <a:srgbClr val="0070C0"/>
                </a:solidFill>
              </a:rPr>
              <a:t>crore</a:t>
            </a:r>
            <a:r>
              <a:rPr lang="en-US" sz="2400" dirty="0">
                <a:solidFill>
                  <a:srgbClr val="0070C0"/>
                </a:solidFill>
              </a:rPr>
              <a:t> rupees</a:t>
            </a:r>
            <a:r>
              <a:rPr lang="en-US" sz="2400" dirty="0"/>
              <a:t>, or with </a:t>
            </a:r>
            <a:r>
              <a:rPr lang="en-US" sz="2400" dirty="0">
                <a:solidFill>
                  <a:srgbClr val="0070C0"/>
                </a:solidFill>
              </a:rPr>
              <a:t>both</a:t>
            </a:r>
            <a:r>
              <a:rPr lang="en-US" sz="2400" dirty="0"/>
              <a:t>.</a:t>
            </a:r>
          </a:p>
          <a:p>
            <a:r>
              <a:rPr lang="en-US" sz="2400" b="1" dirty="0"/>
              <a:t> </a:t>
            </a:r>
            <a:endParaRPr lang="en-US" sz="2400" dirty="0"/>
          </a:p>
          <a:p>
            <a:pPr marL="0" indent="0">
              <a:buNone/>
            </a:pPr>
            <a:endParaRPr lang="en-US" sz="2400" b="1" dirty="0" smtClean="0">
              <a:solidFill>
                <a:srgbClr val="FF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@</a:t>
            </a:r>
            <a:r>
              <a:rPr lang="en-US" dirty="0" err="1" smtClean="0"/>
              <a:t>biswajitsarmah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20135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533400"/>
            <a:ext cx="8229600" cy="5562600"/>
          </a:xfrm>
          <a:solidFill>
            <a:srgbClr val="FFFF00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r>
              <a:rPr lang="en-US" sz="2400" b="1" dirty="0" smtClean="0"/>
              <a:t>Offences </a:t>
            </a:r>
            <a:r>
              <a:rPr lang="en-US" sz="2400" b="1" dirty="0"/>
              <a:t>by companies.</a:t>
            </a:r>
            <a:endParaRPr lang="en-US" sz="2400" dirty="0"/>
          </a:p>
          <a:p>
            <a:r>
              <a:rPr lang="en-US" sz="2400" dirty="0"/>
              <a:t>(1) Where an offence under this Act has been committed by a company, </a:t>
            </a:r>
            <a:r>
              <a:rPr lang="en-US" sz="2400" dirty="0">
                <a:solidFill>
                  <a:srgbClr val="0070C0"/>
                </a:solidFill>
              </a:rPr>
              <a:t>every person </a:t>
            </a:r>
            <a:r>
              <a:rPr lang="en-US" sz="2400" dirty="0"/>
              <a:t>who </a:t>
            </a:r>
            <a:r>
              <a:rPr lang="en-US" sz="2400" dirty="0"/>
              <a:t>was </a:t>
            </a:r>
            <a:r>
              <a:rPr lang="en-US" sz="2400" dirty="0">
                <a:solidFill>
                  <a:srgbClr val="0070C0"/>
                </a:solidFill>
              </a:rPr>
              <a:t>responsible for the conduct of the business of the company </a:t>
            </a:r>
            <a:r>
              <a:rPr lang="en-US" sz="2400" dirty="0" smtClean="0"/>
              <a:t>at </a:t>
            </a:r>
            <a:r>
              <a:rPr lang="en-US" sz="2400" dirty="0"/>
              <a:t>the time the offence was committed </a:t>
            </a:r>
            <a:r>
              <a:rPr lang="en-US" sz="2400" dirty="0" smtClean="0"/>
              <a:t>, </a:t>
            </a:r>
            <a:r>
              <a:rPr lang="en-US" sz="2400" dirty="0"/>
              <a:t>shall be </a:t>
            </a:r>
            <a:r>
              <a:rPr lang="en-US" sz="2400" dirty="0" smtClean="0">
                <a:solidFill>
                  <a:srgbClr val="0070C0"/>
                </a:solidFill>
              </a:rPr>
              <a:t>held guilty </a:t>
            </a:r>
            <a:r>
              <a:rPr lang="en-US" sz="2400" dirty="0">
                <a:solidFill>
                  <a:srgbClr val="0070C0"/>
                </a:solidFill>
              </a:rPr>
              <a:t>of the offence </a:t>
            </a:r>
            <a:r>
              <a:rPr lang="en-US" sz="2400" dirty="0"/>
              <a:t>and shall be liable to be proceeded against and punished </a:t>
            </a:r>
            <a:r>
              <a:rPr lang="en-US" sz="2400" dirty="0" smtClean="0"/>
              <a:t>accordingly.</a:t>
            </a:r>
          </a:p>
          <a:p>
            <a:r>
              <a:rPr lang="en-US" sz="2400" dirty="0" smtClean="0"/>
              <a:t>However, the person </a:t>
            </a:r>
            <a:r>
              <a:rPr lang="en-US" sz="2400" dirty="0" smtClean="0">
                <a:solidFill>
                  <a:srgbClr val="0070C0"/>
                </a:solidFill>
              </a:rPr>
              <a:t>should not be held guilty </a:t>
            </a:r>
            <a:r>
              <a:rPr lang="en-US" sz="2400" dirty="0"/>
              <a:t>if he proves that the offence was committed </a:t>
            </a:r>
            <a:r>
              <a:rPr lang="en-US" sz="2400" dirty="0">
                <a:solidFill>
                  <a:srgbClr val="0070C0"/>
                </a:solidFill>
              </a:rPr>
              <a:t>without his knowledge </a:t>
            </a:r>
            <a:r>
              <a:rPr lang="en-US" sz="2400" dirty="0"/>
              <a:t>or that he </a:t>
            </a:r>
            <a:r>
              <a:rPr lang="en-US" sz="2400" dirty="0">
                <a:solidFill>
                  <a:srgbClr val="0070C0"/>
                </a:solidFill>
              </a:rPr>
              <a:t>had exercised all due </a:t>
            </a:r>
            <a:r>
              <a:rPr lang="en-US" sz="2400" dirty="0" smtClean="0">
                <a:solidFill>
                  <a:srgbClr val="0070C0"/>
                </a:solidFill>
              </a:rPr>
              <a:t>precautions </a:t>
            </a:r>
            <a:r>
              <a:rPr lang="en-US" sz="2400" dirty="0" smtClean="0"/>
              <a:t>(diligence) </a:t>
            </a:r>
            <a:r>
              <a:rPr lang="en-US" sz="2400" dirty="0"/>
              <a:t>to prevent the commission of such offence</a:t>
            </a:r>
            <a:r>
              <a:rPr lang="en-US" sz="2400" dirty="0" smtClean="0"/>
              <a:t>.</a:t>
            </a:r>
            <a:r>
              <a:rPr lang="en-US" sz="2400" dirty="0"/>
              <a:t> </a:t>
            </a:r>
          </a:p>
          <a:p>
            <a:r>
              <a:rPr lang="en-US" sz="2400" dirty="0"/>
              <a:t>(</a:t>
            </a:r>
            <a:r>
              <a:rPr lang="en-US" sz="2400" dirty="0" smtClean="0"/>
              <a:t>2) Where </a:t>
            </a:r>
            <a:r>
              <a:rPr lang="en-US" sz="2400" dirty="0"/>
              <a:t>an offence under this Act has been committed by a company and it is proved that the offence has been committed with the consent </a:t>
            </a:r>
            <a:r>
              <a:rPr lang="en-US" sz="2400" dirty="0" smtClean="0"/>
              <a:t>or due to </a:t>
            </a:r>
            <a:r>
              <a:rPr lang="en-US" sz="2400" dirty="0"/>
              <a:t>any </a:t>
            </a:r>
            <a:r>
              <a:rPr lang="en-US" sz="2400" dirty="0" smtClean="0"/>
              <a:t>negligence on </a:t>
            </a:r>
            <a:r>
              <a:rPr lang="en-US" sz="2400" dirty="0"/>
              <a:t>the part of, any director, manager, secretary or other officer of </a:t>
            </a:r>
            <a:r>
              <a:rPr lang="en-US" sz="2400" dirty="0" smtClean="0"/>
              <a:t>the</a:t>
            </a:r>
            <a:endParaRPr lang="en-US" sz="2400" dirty="0"/>
          </a:p>
          <a:p>
            <a:pPr marL="0" indent="0">
              <a:spcBef>
                <a:spcPts val="0"/>
              </a:spcBef>
              <a:buNone/>
            </a:pPr>
            <a:endParaRPr lang="en-US" sz="2400" dirty="0"/>
          </a:p>
          <a:p>
            <a:pPr marL="0" indent="0">
              <a:spcBef>
                <a:spcPts val="0"/>
              </a:spcBef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>
              <a:spcBef>
                <a:spcPts val="0"/>
              </a:spcBef>
            </a:pPr>
            <a:endParaRPr lang="en-US" sz="24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@</a:t>
            </a:r>
            <a:r>
              <a:rPr lang="en-US" dirty="0" err="1" smtClean="0"/>
              <a:t>biswajitsarmah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1872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57200"/>
            <a:ext cx="8458200" cy="5943600"/>
          </a:xfrm>
          <a:solidFill>
            <a:srgbClr val="FFFF00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/>
              <a:t>company, such director, manager, secretary or other officer shall also be deemed to be guilty of the offence and shall be liable to be proceeded against and punished accordingly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endParaRPr lang="en-US" sz="24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400" b="1" dirty="0" smtClean="0">
                <a:solidFill>
                  <a:srgbClr val="FF0000"/>
                </a:solidFill>
              </a:rPr>
              <a:t>OTHER </a:t>
            </a:r>
            <a:r>
              <a:rPr lang="en-US" sz="2400" b="1" dirty="0">
                <a:solidFill>
                  <a:srgbClr val="FF0000"/>
                </a:solidFill>
              </a:rPr>
              <a:t>PENALTIES:</a:t>
            </a:r>
            <a:endParaRPr lang="en-US" sz="24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400" b="1" dirty="0" smtClean="0"/>
              <a:t>Penalty </a:t>
            </a:r>
            <a:r>
              <a:rPr lang="en-US" sz="2400" b="1" dirty="0"/>
              <a:t>for failure to furnish information, return, etc</a:t>
            </a:r>
            <a:r>
              <a:rPr lang="en-US" sz="2400" b="1" dirty="0" smtClean="0"/>
              <a:t>. (Sec.19A):</a:t>
            </a:r>
            <a:endParaRPr lang="en-US" sz="2400" dirty="0"/>
          </a:p>
          <a:p>
            <a:r>
              <a:rPr lang="en-US" sz="2400" dirty="0" smtClean="0"/>
              <a:t>(a) Any </a:t>
            </a:r>
            <a:r>
              <a:rPr lang="en-US" sz="2400" dirty="0"/>
              <a:t>person, who is required </a:t>
            </a:r>
            <a:r>
              <a:rPr lang="en-US" sz="2400" dirty="0" smtClean="0"/>
              <a:t>to </a:t>
            </a:r>
            <a:r>
              <a:rPr lang="en-US" sz="2400" dirty="0">
                <a:solidFill>
                  <a:srgbClr val="0070C0"/>
                </a:solidFill>
              </a:rPr>
              <a:t>furnish any information, document, books, returns or report to </a:t>
            </a:r>
            <a:r>
              <a:rPr lang="en-US" sz="2400" dirty="0" smtClean="0">
                <a:solidFill>
                  <a:srgbClr val="0070C0"/>
                </a:solidFill>
              </a:rPr>
              <a:t>the Board </a:t>
            </a:r>
            <a:r>
              <a:rPr lang="en-US" sz="2400" dirty="0" smtClean="0"/>
              <a:t>under any rule of this act, </a:t>
            </a:r>
            <a:r>
              <a:rPr lang="en-US" sz="2400" dirty="0"/>
              <a:t>fails to furnish the same within the time specified therefor, he </a:t>
            </a:r>
            <a:r>
              <a:rPr lang="en-US" sz="2400" dirty="0" smtClean="0"/>
              <a:t>shall be </a:t>
            </a:r>
            <a:r>
              <a:rPr lang="en-US" sz="2400" dirty="0"/>
              <a:t>liable to a </a:t>
            </a:r>
            <a:r>
              <a:rPr lang="en-US" sz="2400" dirty="0">
                <a:solidFill>
                  <a:srgbClr val="0070C0"/>
                </a:solidFill>
              </a:rPr>
              <a:t>penalty of one lakh rupees </a:t>
            </a:r>
            <a:r>
              <a:rPr lang="en-US" sz="2400" dirty="0"/>
              <a:t>for </a:t>
            </a:r>
            <a:r>
              <a:rPr lang="en-US" sz="2400" dirty="0">
                <a:solidFill>
                  <a:srgbClr val="0070C0"/>
                </a:solidFill>
              </a:rPr>
              <a:t>each day </a:t>
            </a:r>
            <a:r>
              <a:rPr lang="en-US" sz="2400" dirty="0"/>
              <a:t>during which </a:t>
            </a:r>
            <a:r>
              <a:rPr lang="en-US" sz="2400" dirty="0" smtClean="0"/>
              <a:t>such failure </a:t>
            </a:r>
            <a:r>
              <a:rPr lang="en-US" sz="2400" dirty="0"/>
              <a:t>continues </a:t>
            </a:r>
            <a:r>
              <a:rPr lang="en-US" sz="2400" dirty="0">
                <a:solidFill>
                  <a:srgbClr val="0070C0"/>
                </a:solidFill>
              </a:rPr>
              <a:t>or one </a:t>
            </a:r>
            <a:r>
              <a:rPr lang="en-US" sz="2400" dirty="0" err="1">
                <a:solidFill>
                  <a:srgbClr val="0070C0"/>
                </a:solidFill>
              </a:rPr>
              <a:t>crore</a:t>
            </a:r>
            <a:r>
              <a:rPr lang="en-US" sz="2400" dirty="0">
                <a:solidFill>
                  <a:srgbClr val="0070C0"/>
                </a:solidFill>
              </a:rPr>
              <a:t> rupees</a:t>
            </a:r>
            <a:r>
              <a:rPr lang="en-US" sz="2400" dirty="0"/>
              <a:t>, </a:t>
            </a:r>
            <a:r>
              <a:rPr lang="en-US" sz="2400" dirty="0">
                <a:solidFill>
                  <a:srgbClr val="0070C0"/>
                </a:solidFill>
              </a:rPr>
              <a:t>whichever is less </a:t>
            </a:r>
            <a:r>
              <a:rPr lang="en-US" sz="2400" dirty="0"/>
              <a:t>for each </a:t>
            </a:r>
            <a:r>
              <a:rPr lang="en-US" sz="2400" dirty="0" smtClean="0"/>
              <a:t>such failure</a:t>
            </a:r>
            <a:r>
              <a:rPr lang="en-US" sz="2400" dirty="0"/>
              <a:t>;</a:t>
            </a:r>
            <a:endParaRPr lang="en-US" sz="2400" dirty="0"/>
          </a:p>
          <a:p>
            <a:pPr marL="0" indent="0">
              <a:buNone/>
            </a:pPr>
            <a:endParaRPr lang="en-US" sz="24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sz="2400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rgbClr val="0070C0"/>
                </a:solidFill>
              </a:rPr>
              <a:t>				</a:t>
            </a:r>
            <a:endParaRPr lang="en-US" sz="3600" dirty="0">
              <a:solidFill>
                <a:srgbClr val="00B05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7482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57200"/>
            <a:ext cx="8458200" cy="5943600"/>
          </a:xfrm>
          <a:solidFill>
            <a:srgbClr val="FFFF00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r>
              <a:rPr lang="en-US" sz="2400" dirty="0" smtClean="0"/>
              <a:t>(b)  if a person </a:t>
            </a:r>
            <a:r>
              <a:rPr lang="en-US" sz="2400" dirty="0" smtClean="0">
                <a:solidFill>
                  <a:srgbClr val="0070C0"/>
                </a:solidFill>
              </a:rPr>
              <a:t>fails to </a:t>
            </a:r>
            <a:r>
              <a:rPr lang="en-US" sz="2400" dirty="0">
                <a:solidFill>
                  <a:srgbClr val="0070C0"/>
                </a:solidFill>
              </a:rPr>
              <a:t>maintain books of account or records</a:t>
            </a:r>
            <a:r>
              <a:rPr lang="en-US" sz="2400" dirty="0"/>
              <a:t>, </a:t>
            </a:r>
            <a:r>
              <a:rPr lang="en-US" sz="2400" dirty="0" smtClean="0"/>
              <a:t>he shall </a:t>
            </a:r>
            <a:r>
              <a:rPr lang="en-US" sz="2400" dirty="0"/>
              <a:t>be liable to a penalty of one lakh rupees for each day during </a:t>
            </a:r>
            <a:r>
              <a:rPr lang="en-US" sz="2400" dirty="0" smtClean="0"/>
              <a:t>which such </a:t>
            </a:r>
            <a:r>
              <a:rPr lang="en-US" sz="2400" dirty="0"/>
              <a:t>failure continues or one </a:t>
            </a:r>
            <a:r>
              <a:rPr lang="en-US" sz="2400" dirty="0" err="1"/>
              <a:t>crore</a:t>
            </a:r>
            <a:r>
              <a:rPr lang="en-US" sz="2400" dirty="0"/>
              <a:t> rupees, whichever is less</a:t>
            </a:r>
            <a:r>
              <a:rPr lang="en-US" sz="2400" b="1" dirty="0" smtClean="0"/>
              <a:t>.</a:t>
            </a:r>
          </a:p>
          <a:p>
            <a:pPr marL="0" indent="0">
              <a:buNone/>
            </a:pPr>
            <a:r>
              <a:rPr lang="en-US" sz="2400" b="1" dirty="0" smtClean="0"/>
              <a:t>Penalty </a:t>
            </a:r>
            <a:r>
              <a:rPr lang="en-US" sz="2400" b="1" dirty="0"/>
              <a:t>for failure to enter into an </a:t>
            </a:r>
            <a:r>
              <a:rPr lang="en-US" sz="2400" b="1" dirty="0" smtClean="0"/>
              <a:t>agreement (Sec. 19B):</a:t>
            </a:r>
            <a:endParaRPr lang="en-US" sz="2400" dirty="0"/>
          </a:p>
          <a:p>
            <a:r>
              <a:rPr lang="en-US" sz="2400" dirty="0"/>
              <a:t>If a </a:t>
            </a:r>
            <a:r>
              <a:rPr lang="en-US" sz="2400" dirty="0">
                <a:solidFill>
                  <a:srgbClr val="0070C0"/>
                </a:solidFill>
              </a:rPr>
              <a:t>depository</a:t>
            </a:r>
            <a:r>
              <a:rPr lang="en-US" sz="2400" dirty="0"/>
              <a:t> or </a:t>
            </a:r>
            <a:r>
              <a:rPr lang="en-US" sz="2400" dirty="0">
                <a:solidFill>
                  <a:srgbClr val="0070C0"/>
                </a:solidFill>
              </a:rPr>
              <a:t>participant</a:t>
            </a:r>
            <a:r>
              <a:rPr lang="en-US" sz="2400" dirty="0"/>
              <a:t> or any </a:t>
            </a:r>
            <a:r>
              <a:rPr lang="en-US" sz="2400" dirty="0">
                <a:solidFill>
                  <a:srgbClr val="0070C0"/>
                </a:solidFill>
              </a:rPr>
              <a:t>issuer</a:t>
            </a:r>
            <a:r>
              <a:rPr lang="en-US" sz="2400" dirty="0"/>
              <a:t> or </a:t>
            </a:r>
            <a:r>
              <a:rPr lang="en-US" sz="2400" dirty="0">
                <a:solidFill>
                  <a:srgbClr val="0070C0"/>
                </a:solidFill>
              </a:rPr>
              <a:t>its agent </a:t>
            </a:r>
            <a:r>
              <a:rPr lang="en-US" sz="2400" dirty="0"/>
              <a:t>or any </a:t>
            </a:r>
            <a:r>
              <a:rPr lang="en-US" sz="2400" dirty="0">
                <a:solidFill>
                  <a:srgbClr val="0070C0"/>
                </a:solidFill>
              </a:rPr>
              <a:t>person, who </a:t>
            </a:r>
            <a:r>
              <a:rPr lang="en-US" sz="2400" dirty="0" smtClean="0">
                <a:solidFill>
                  <a:srgbClr val="0070C0"/>
                </a:solidFill>
              </a:rPr>
              <a:t>is registered </a:t>
            </a:r>
            <a:r>
              <a:rPr lang="en-US" sz="2400" dirty="0">
                <a:solidFill>
                  <a:srgbClr val="0070C0"/>
                </a:solidFill>
              </a:rPr>
              <a:t>as an intermediary </a:t>
            </a:r>
            <a:r>
              <a:rPr lang="en-US" sz="2400" dirty="0"/>
              <a:t>under the provisions of section 12 of </a:t>
            </a:r>
            <a:r>
              <a:rPr lang="en-US" sz="2400" dirty="0" smtClean="0"/>
              <a:t>the Securities </a:t>
            </a:r>
            <a:r>
              <a:rPr lang="en-US" sz="2400" dirty="0"/>
              <a:t>and Exchange Board of India Act, </a:t>
            </a:r>
            <a:r>
              <a:rPr lang="en-US" sz="2400" dirty="0" smtClean="0"/>
              <a:t>1992, who is required </a:t>
            </a:r>
            <a:r>
              <a:rPr lang="en-US" sz="2400" dirty="0"/>
              <a:t>under this </a:t>
            </a:r>
            <a:r>
              <a:rPr lang="en-US" sz="2400" dirty="0" smtClean="0"/>
              <a:t>Act, </a:t>
            </a:r>
            <a:r>
              <a:rPr lang="en-US" sz="2400" dirty="0"/>
              <a:t>to </a:t>
            </a:r>
            <a:r>
              <a:rPr lang="en-US" sz="2400" dirty="0" smtClean="0"/>
              <a:t>enter into </a:t>
            </a:r>
            <a:r>
              <a:rPr lang="en-US" sz="2400" dirty="0"/>
              <a:t>an agreement, fails to enter into such agreement, such depository </a:t>
            </a:r>
            <a:r>
              <a:rPr lang="en-US" sz="2400" dirty="0" smtClean="0"/>
              <a:t>or participant </a:t>
            </a:r>
            <a:r>
              <a:rPr lang="en-US" sz="2400" dirty="0"/>
              <a:t>or issuer or its agent or intermediary shall be liable to a penalty </a:t>
            </a:r>
            <a:r>
              <a:rPr lang="en-US" sz="2400" dirty="0" smtClean="0"/>
              <a:t>of </a:t>
            </a:r>
            <a:r>
              <a:rPr lang="en-US" sz="2400" dirty="0" smtClean="0">
                <a:solidFill>
                  <a:srgbClr val="0070C0"/>
                </a:solidFill>
              </a:rPr>
              <a:t>one </a:t>
            </a:r>
            <a:r>
              <a:rPr lang="en-US" sz="2400" dirty="0">
                <a:solidFill>
                  <a:srgbClr val="0070C0"/>
                </a:solidFill>
              </a:rPr>
              <a:t>lakh rupees </a:t>
            </a:r>
            <a:r>
              <a:rPr lang="en-US" sz="2400" dirty="0"/>
              <a:t>for </a:t>
            </a:r>
            <a:r>
              <a:rPr lang="en-US" sz="2400" dirty="0">
                <a:solidFill>
                  <a:srgbClr val="0070C0"/>
                </a:solidFill>
              </a:rPr>
              <a:t>each day </a:t>
            </a:r>
            <a:r>
              <a:rPr lang="en-US" sz="2400" dirty="0"/>
              <a:t>during which such failure continues or </a:t>
            </a:r>
            <a:r>
              <a:rPr lang="en-US" sz="2400" dirty="0">
                <a:solidFill>
                  <a:srgbClr val="0070C0"/>
                </a:solidFill>
              </a:rPr>
              <a:t>one </a:t>
            </a:r>
            <a:r>
              <a:rPr lang="en-US" sz="2400" dirty="0" err="1" smtClean="0">
                <a:solidFill>
                  <a:srgbClr val="0070C0"/>
                </a:solidFill>
              </a:rPr>
              <a:t>crore</a:t>
            </a:r>
            <a:r>
              <a:rPr lang="en-US" sz="2400" dirty="0" smtClean="0">
                <a:solidFill>
                  <a:srgbClr val="0070C0"/>
                </a:solidFill>
              </a:rPr>
              <a:t> rupees</a:t>
            </a:r>
            <a:r>
              <a:rPr lang="en-US" sz="2400" dirty="0"/>
              <a:t>, whichever is less for every such failure.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rgbClr val="0070C0"/>
                </a:solidFill>
              </a:rPr>
              <a:t>				</a:t>
            </a:r>
            <a:endParaRPr lang="en-US" sz="3600" dirty="0">
              <a:solidFill>
                <a:srgbClr val="00B05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3906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57200"/>
            <a:ext cx="8458200" cy="5943600"/>
          </a:xfrm>
          <a:solidFill>
            <a:srgbClr val="FFFF00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 smtClean="0"/>
              <a:t>Penalty </a:t>
            </a:r>
            <a:r>
              <a:rPr lang="en-US" sz="2400" b="1" dirty="0"/>
              <a:t>for failure to redress investors' </a:t>
            </a:r>
            <a:r>
              <a:rPr lang="en-US" sz="2400" b="1" dirty="0" smtClean="0"/>
              <a:t>grievances (Sec. 19C): </a:t>
            </a:r>
            <a:endParaRPr lang="en-US" sz="2400" dirty="0"/>
          </a:p>
          <a:p>
            <a:r>
              <a:rPr lang="en-US" sz="2400" dirty="0"/>
              <a:t>If any </a:t>
            </a:r>
            <a:r>
              <a:rPr lang="en-US" sz="2400" dirty="0">
                <a:solidFill>
                  <a:srgbClr val="0070C0"/>
                </a:solidFill>
              </a:rPr>
              <a:t>depository</a:t>
            </a:r>
            <a:r>
              <a:rPr lang="en-US" sz="2400" dirty="0"/>
              <a:t> or </a:t>
            </a:r>
            <a:r>
              <a:rPr lang="en-US" sz="2400" dirty="0">
                <a:solidFill>
                  <a:srgbClr val="0070C0"/>
                </a:solidFill>
              </a:rPr>
              <a:t>participant</a:t>
            </a:r>
            <a:r>
              <a:rPr lang="en-US" sz="2400" dirty="0"/>
              <a:t> or </a:t>
            </a:r>
            <a:r>
              <a:rPr lang="en-US" sz="2400" dirty="0">
                <a:solidFill>
                  <a:srgbClr val="0070C0"/>
                </a:solidFill>
              </a:rPr>
              <a:t>any issuer </a:t>
            </a:r>
            <a:r>
              <a:rPr lang="en-US" sz="2400" dirty="0"/>
              <a:t>or </a:t>
            </a:r>
            <a:r>
              <a:rPr lang="en-US" sz="2400" dirty="0">
                <a:solidFill>
                  <a:srgbClr val="0070C0"/>
                </a:solidFill>
              </a:rPr>
              <a:t>its agent </a:t>
            </a:r>
            <a:r>
              <a:rPr lang="en-US" sz="2400" dirty="0"/>
              <a:t>or any person, who </a:t>
            </a:r>
            <a:r>
              <a:rPr lang="en-US" sz="2400" dirty="0" smtClean="0"/>
              <a:t>is registered </a:t>
            </a:r>
            <a:r>
              <a:rPr lang="en-US" sz="2400" dirty="0"/>
              <a:t>as an intermediary under the provisions of section 12 of </a:t>
            </a:r>
            <a:r>
              <a:rPr lang="en-US" sz="2400" dirty="0" smtClean="0"/>
              <a:t>the Securities </a:t>
            </a:r>
            <a:r>
              <a:rPr lang="en-US" sz="2400" dirty="0"/>
              <a:t>and Exchange Board of India Act, 1992, after </a:t>
            </a:r>
            <a:r>
              <a:rPr lang="en-US" sz="2400" dirty="0">
                <a:solidFill>
                  <a:srgbClr val="0070C0"/>
                </a:solidFill>
              </a:rPr>
              <a:t>having </a:t>
            </a:r>
            <a:r>
              <a:rPr lang="en-US" sz="2400" dirty="0" smtClean="0">
                <a:solidFill>
                  <a:srgbClr val="0070C0"/>
                </a:solidFill>
              </a:rPr>
              <a:t>instructed </a:t>
            </a:r>
            <a:r>
              <a:rPr lang="en-US" sz="2400" dirty="0">
                <a:solidFill>
                  <a:srgbClr val="0070C0"/>
                </a:solidFill>
              </a:rPr>
              <a:t>by the Board</a:t>
            </a:r>
            <a:r>
              <a:rPr lang="en-US" sz="2400" dirty="0"/>
              <a:t> in writing, </a:t>
            </a:r>
            <a:r>
              <a:rPr lang="en-US" sz="2400" dirty="0">
                <a:solidFill>
                  <a:srgbClr val="0070C0"/>
                </a:solidFill>
              </a:rPr>
              <a:t>to redress the grievances of the investors</a:t>
            </a:r>
            <a:r>
              <a:rPr lang="en-US" sz="2400" dirty="0"/>
              <a:t>, </a:t>
            </a:r>
            <a:r>
              <a:rPr lang="en-US" sz="2400" dirty="0" smtClean="0"/>
              <a:t>fails to </a:t>
            </a:r>
            <a:r>
              <a:rPr lang="en-US" sz="2400" dirty="0"/>
              <a:t>redress such grievances within the time specified by the Board, such depository or participant or issuer or its agents or intermediary shall be </a:t>
            </a:r>
            <a:r>
              <a:rPr lang="en-US" sz="2400" dirty="0" smtClean="0"/>
              <a:t>liable to </a:t>
            </a:r>
            <a:r>
              <a:rPr lang="en-US" sz="2400" dirty="0"/>
              <a:t>a </a:t>
            </a:r>
            <a:r>
              <a:rPr lang="en-US" sz="2400" dirty="0">
                <a:solidFill>
                  <a:srgbClr val="0070C0"/>
                </a:solidFill>
              </a:rPr>
              <a:t>penalty of one lakh rupees </a:t>
            </a:r>
            <a:r>
              <a:rPr lang="en-US" sz="2400" dirty="0"/>
              <a:t>for each day during which such </a:t>
            </a:r>
            <a:r>
              <a:rPr lang="en-US" sz="2400" dirty="0" smtClean="0"/>
              <a:t>failure continues </a:t>
            </a:r>
            <a:r>
              <a:rPr lang="en-US" sz="2400" dirty="0">
                <a:solidFill>
                  <a:srgbClr val="0070C0"/>
                </a:solidFill>
              </a:rPr>
              <a:t>or one </a:t>
            </a:r>
            <a:r>
              <a:rPr lang="en-US" sz="2400" dirty="0" err="1">
                <a:solidFill>
                  <a:srgbClr val="0070C0"/>
                </a:solidFill>
              </a:rPr>
              <a:t>crore</a:t>
            </a:r>
            <a:r>
              <a:rPr lang="en-US" sz="2400" dirty="0">
                <a:solidFill>
                  <a:srgbClr val="0070C0"/>
                </a:solidFill>
              </a:rPr>
              <a:t> rupees</a:t>
            </a:r>
            <a:r>
              <a:rPr lang="en-US" sz="2400" dirty="0"/>
              <a:t>, whichever is less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endParaRPr lang="en-US" sz="2400" dirty="0" smtClean="0"/>
          </a:p>
          <a:p>
            <a:r>
              <a:rPr lang="en-US" sz="2400" dirty="0" smtClean="0">
                <a:solidFill>
                  <a:srgbClr val="0070C0"/>
                </a:solidFill>
              </a:rPr>
              <a:t>				</a:t>
            </a:r>
            <a:endParaRPr lang="en-US" sz="3600" dirty="0">
              <a:solidFill>
                <a:srgbClr val="00B05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8546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57200"/>
            <a:ext cx="8458200" cy="5943600"/>
          </a:xfrm>
          <a:solidFill>
            <a:srgbClr val="FFFF00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 smtClean="0"/>
              <a:t>Penalty </a:t>
            </a:r>
            <a:r>
              <a:rPr lang="en-US" sz="2400" b="1" dirty="0"/>
              <a:t>for delay in </a:t>
            </a:r>
            <a:r>
              <a:rPr lang="en-US" sz="2400" b="1" dirty="0" err="1"/>
              <a:t>dematerialisation</a:t>
            </a:r>
            <a:r>
              <a:rPr lang="en-US" sz="2400" b="1" dirty="0"/>
              <a:t> or issue of certificate </a:t>
            </a:r>
            <a:r>
              <a:rPr lang="en-US" sz="2400" b="1" dirty="0" smtClean="0"/>
              <a:t>of securities (Sec.19D):</a:t>
            </a:r>
            <a:endParaRPr lang="en-US" sz="2400" dirty="0"/>
          </a:p>
          <a:p>
            <a:r>
              <a:rPr lang="en-US" sz="2400" dirty="0"/>
              <a:t>If any </a:t>
            </a:r>
            <a:r>
              <a:rPr lang="en-US" sz="2400" dirty="0">
                <a:solidFill>
                  <a:srgbClr val="0070C0"/>
                </a:solidFill>
              </a:rPr>
              <a:t>issuer</a:t>
            </a:r>
            <a:r>
              <a:rPr lang="en-US" sz="2400" dirty="0"/>
              <a:t> or its </a:t>
            </a:r>
            <a:r>
              <a:rPr lang="en-US" sz="2400" dirty="0">
                <a:solidFill>
                  <a:srgbClr val="0070C0"/>
                </a:solidFill>
              </a:rPr>
              <a:t>agent</a:t>
            </a:r>
            <a:r>
              <a:rPr lang="en-US" sz="2400" dirty="0"/>
              <a:t> or </a:t>
            </a:r>
            <a:r>
              <a:rPr lang="en-US" sz="2400" dirty="0">
                <a:solidFill>
                  <a:srgbClr val="0070C0"/>
                </a:solidFill>
              </a:rPr>
              <a:t>any person</a:t>
            </a:r>
            <a:r>
              <a:rPr lang="en-US" sz="2400" dirty="0"/>
              <a:t>, who is registered as an </a:t>
            </a:r>
            <a:r>
              <a:rPr lang="en-US" sz="2400" dirty="0" smtClean="0"/>
              <a:t>intermediary under </a:t>
            </a:r>
            <a:r>
              <a:rPr lang="en-US" sz="2400" dirty="0"/>
              <a:t>the provisions of section 12 of the Securities and Exchange Board </a:t>
            </a:r>
            <a:r>
              <a:rPr lang="en-US" sz="2400" dirty="0" smtClean="0"/>
              <a:t>of India </a:t>
            </a:r>
            <a:r>
              <a:rPr lang="en-US" sz="2400" dirty="0"/>
              <a:t>Act, </a:t>
            </a:r>
            <a:r>
              <a:rPr lang="en-US" sz="2400" dirty="0" smtClean="0"/>
              <a:t>1992, fails </a:t>
            </a:r>
            <a:r>
              <a:rPr lang="en-US" sz="2400" dirty="0"/>
              <a:t>to </a:t>
            </a:r>
            <a:r>
              <a:rPr lang="en-US" sz="2400" dirty="0" err="1"/>
              <a:t>dematerialise</a:t>
            </a:r>
            <a:r>
              <a:rPr lang="en-US" sz="2400" dirty="0"/>
              <a:t> or issue the certificate </a:t>
            </a:r>
            <a:r>
              <a:rPr lang="en-US" sz="2400" dirty="0" smtClean="0"/>
              <a:t>of securities </a:t>
            </a:r>
            <a:r>
              <a:rPr lang="en-US" sz="2400" dirty="0"/>
              <a:t>on opting out of a depository by the investors, within the </a:t>
            </a:r>
            <a:r>
              <a:rPr lang="en-US" sz="2400" dirty="0" smtClean="0"/>
              <a:t>time specified </a:t>
            </a:r>
            <a:r>
              <a:rPr lang="en-US" sz="2400" dirty="0"/>
              <a:t>under this Act or regulations or bye-laws </a:t>
            </a:r>
            <a:r>
              <a:rPr lang="en-US" sz="2400" dirty="0" smtClean="0"/>
              <a:t> </a:t>
            </a:r>
            <a:r>
              <a:rPr lang="en-US" sz="2400" dirty="0"/>
              <a:t>or </a:t>
            </a:r>
            <a:r>
              <a:rPr lang="en-US" sz="2400" dirty="0" smtClean="0"/>
              <a:t>helps in </a:t>
            </a:r>
            <a:r>
              <a:rPr lang="en-US" sz="2400" dirty="0"/>
              <a:t>delaying the </a:t>
            </a:r>
            <a:r>
              <a:rPr lang="en-US" sz="2400" dirty="0" smtClean="0"/>
              <a:t>process, </a:t>
            </a:r>
            <a:r>
              <a:rPr lang="en-US" sz="2400" dirty="0"/>
              <a:t>such issuer or its </a:t>
            </a:r>
            <a:r>
              <a:rPr lang="en-US" sz="2400" dirty="0" smtClean="0"/>
              <a:t>agent or </a:t>
            </a:r>
            <a:r>
              <a:rPr lang="en-US" sz="2400" dirty="0"/>
              <a:t>intermediary shall be liable to a penalty of </a:t>
            </a:r>
            <a:r>
              <a:rPr lang="en-US" sz="2400" dirty="0">
                <a:solidFill>
                  <a:srgbClr val="0070C0"/>
                </a:solidFill>
              </a:rPr>
              <a:t>one lakh rupees </a:t>
            </a:r>
            <a:r>
              <a:rPr lang="en-US" sz="2400" dirty="0"/>
              <a:t>for each </a:t>
            </a:r>
            <a:r>
              <a:rPr lang="en-US" sz="2400" dirty="0" smtClean="0"/>
              <a:t>day during </a:t>
            </a:r>
            <a:r>
              <a:rPr lang="en-US" sz="2400" dirty="0"/>
              <a:t>which such failure continues or </a:t>
            </a:r>
            <a:r>
              <a:rPr lang="en-US" sz="2400" dirty="0">
                <a:solidFill>
                  <a:srgbClr val="0070C0"/>
                </a:solidFill>
              </a:rPr>
              <a:t>one </a:t>
            </a:r>
            <a:r>
              <a:rPr lang="en-US" sz="2400" dirty="0" err="1">
                <a:solidFill>
                  <a:srgbClr val="0070C0"/>
                </a:solidFill>
              </a:rPr>
              <a:t>crore</a:t>
            </a:r>
            <a:r>
              <a:rPr lang="en-US" sz="2400" dirty="0">
                <a:solidFill>
                  <a:srgbClr val="0070C0"/>
                </a:solidFill>
              </a:rPr>
              <a:t> rupees</a:t>
            </a:r>
            <a:r>
              <a:rPr lang="en-US" sz="2400" dirty="0"/>
              <a:t>, whichever is </a:t>
            </a:r>
            <a:r>
              <a:rPr lang="en-US" sz="2400" dirty="0" smtClean="0"/>
              <a:t>less</a:t>
            </a:r>
            <a:r>
              <a:rPr lang="en-US" sz="2400" dirty="0" smtClean="0">
                <a:solidFill>
                  <a:srgbClr val="0070C0"/>
                </a:solidFill>
              </a:rPr>
              <a:t>				</a:t>
            </a:r>
            <a:endParaRPr lang="en-US" sz="3600" dirty="0">
              <a:solidFill>
                <a:srgbClr val="00B05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598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57200"/>
            <a:ext cx="8458200" cy="5943600"/>
          </a:xfrm>
          <a:solidFill>
            <a:srgbClr val="FFFF00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 smtClean="0"/>
              <a:t>Penalty </a:t>
            </a:r>
            <a:r>
              <a:rPr lang="en-US" sz="2400" b="1" dirty="0"/>
              <a:t>for failure to comply with directions issued by Board </a:t>
            </a:r>
            <a:r>
              <a:rPr lang="en-US" sz="2400" b="1" dirty="0" smtClean="0"/>
              <a:t>under section </a:t>
            </a:r>
            <a:r>
              <a:rPr lang="en-US" sz="2400" b="1" dirty="0"/>
              <a:t>19 of the </a:t>
            </a:r>
            <a:r>
              <a:rPr lang="en-US" sz="2400" b="1" dirty="0" smtClean="0"/>
              <a:t>Act (Sec.19F):</a:t>
            </a:r>
            <a:endParaRPr lang="en-US" sz="2400" dirty="0"/>
          </a:p>
          <a:p>
            <a:r>
              <a:rPr lang="en-US" sz="2400" dirty="0"/>
              <a:t>If any person fails to comply with the directions issued by the Board </a:t>
            </a:r>
            <a:r>
              <a:rPr lang="en-US" sz="2400" dirty="0" smtClean="0"/>
              <a:t>under section </a:t>
            </a:r>
            <a:r>
              <a:rPr lang="en-US" sz="2400" dirty="0"/>
              <a:t>19, within the time specified by it, he shall be liable to a penalty of </a:t>
            </a:r>
            <a:r>
              <a:rPr lang="en-US" sz="2400" dirty="0" smtClean="0"/>
              <a:t>one lakh </a:t>
            </a:r>
            <a:r>
              <a:rPr lang="en-US" sz="2400" dirty="0"/>
              <a:t>rupees for each day during which such failure continues or one </a:t>
            </a:r>
            <a:r>
              <a:rPr lang="en-US" sz="2400" dirty="0" err="1" smtClean="0"/>
              <a:t>crore</a:t>
            </a:r>
            <a:r>
              <a:rPr lang="en-US" sz="2400" dirty="0" smtClean="0"/>
              <a:t> rupees</a:t>
            </a:r>
            <a:r>
              <a:rPr lang="en-US" sz="2400" dirty="0"/>
              <a:t>, whichever is less.</a:t>
            </a:r>
          </a:p>
          <a:p>
            <a:pPr marL="0" indent="0">
              <a:buNone/>
            </a:pPr>
            <a:r>
              <a:rPr lang="en-US" sz="3600" dirty="0">
                <a:solidFill>
                  <a:srgbClr val="00B050"/>
                </a:solidFill>
              </a:rPr>
              <a:t>  </a:t>
            </a:r>
            <a:endParaRPr lang="en-US" sz="3600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en-US" sz="3600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sz="3600" dirty="0" smtClean="0">
                <a:solidFill>
                  <a:srgbClr val="00B050"/>
                </a:solidFill>
              </a:rPr>
              <a:t>				THANKS</a:t>
            </a:r>
            <a:endParaRPr lang="en-US" sz="3600" dirty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en-US" sz="3600" dirty="0">
              <a:solidFill>
                <a:srgbClr val="00B05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4013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6297</TotalTime>
  <Words>867</Words>
  <Application>Microsoft Office PowerPoint</Application>
  <PresentationFormat>On-screen Show (4:3)</PresentationFormat>
  <Paragraphs>52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Topic 15:  The Depositories Act 1996 (Part-IV): </vt:lpstr>
      <vt:lpstr>The Depositories Act 1996 (Part IV):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TYPES OF COMPANIES</dc:title>
  <dc:creator>iqac</dc:creator>
  <cp:lastModifiedBy>iqac</cp:lastModifiedBy>
  <cp:revision>634</cp:revision>
  <dcterms:created xsi:type="dcterms:W3CDTF">2020-04-22T16:46:26Z</dcterms:created>
  <dcterms:modified xsi:type="dcterms:W3CDTF">2020-06-01T07:56:29Z</dcterms:modified>
</cp:coreProperties>
</file>