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9" r:id="rId3"/>
    <p:sldId id="263" r:id="rId4"/>
    <p:sldId id="258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147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797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7743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6970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9253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7492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8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720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344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535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89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924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679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349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226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67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340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BB2CE-70D7-499D-B7D9-2230BF18165E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37D5B-3519-4553-A2A8-14876A930B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4938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9C07-488C-AB48-4B7C-E854A5FB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Profit, Loss and Discount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9F0E8-D875-C300-6157-961C84AD0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IN" sz="4000" dirty="0">
                <a:solidFill>
                  <a:srgbClr val="00B050"/>
                </a:solidFill>
              </a:rPr>
              <a:t>Ms. Nirmali Borah</a:t>
            </a:r>
          </a:p>
          <a:p>
            <a:pPr marL="0" indent="0" algn="r">
              <a:buNone/>
            </a:pPr>
            <a:r>
              <a:rPr lang="en-IN" sz="4000" dirty="0">
                <a:solidFill>
                  <a:srgbClr val="00B050"/>
                </a:solidFill>
              </a:rPr>
              <a:t>Assistant Professor</a:t>
            </a:r>
          </a:p>
          <a:p>
            <a:pPr marL="0" indent="0" algn="r">
              <a:buNone/>
            </a:pPr>
            <a:r>
              <a:rPr lang="en-IN" sz="4000" dirty="0">
                <a:solidFill>
                  <a:srgbClr val="00B050"/>
                </a:solidFill>
              </a:rPr>
              <a:t>Paschim Guwahati Mahavidyalaya</a:t>
            </a:r>
          </a:p>
          <a:p>
            <a:pPr marL="0" indent="0" algn="r">
              <a:buNone/>
            </a:pPr>
            <a:r>
              <a:rPr lang="en-IN" sz="4000" dirty="0" err="1">
                <a:solidFill>
                  <a:srgbClr val="00B050"/>
                </a:solidFill>
              </a:rPr>
              <a:t>Dharapur</a:t>
            </a:r>
            <a:r>
              <a:rPr lang="en-IN" sz="4000" dirty="0">
                <a:solidFill>
                  <a:srgbClr val="00B050"/>
                </a:solidFill>
              </a:rPr>
              <a:t>, Ghy-17</a:t>
            </a:r>
          </a:p>
        </p:txBody>
      </p:sp>
    </p:spTree>
    <p:extLst>
      <p:ext uri="{BB962C8B-B14F-4D97-AF65-F5344CB8AC3E}">
        <p14:creationId xmlns:p14="http://schemas.microsoft.com/office/powerpoint/2010/main" val="3448497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A07A9-3BF6-B70F-ECC4-8E5DE8F7F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53228"/>
            <a:ext cx="10885714" cy="1080938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Q: A man sold two steel chairs for ₹ 500. On one, he gains 20% and on the other, he loses 12%. How much does he gain or lose on the whole transaction?</a:t>
            </a:r>
            <a:endParaRPr lang="en-IN" sz="2800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D3580-4FCA-D8DE-A7B4-BAEF0C960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2336873"/>
            <a:ext cx="10141782" cy="387887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Solution: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Total S.P = 2 × 500 = ₹ 1000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C.P. of one chair = [(500 × 100)/20 + (500 × 100)/80]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	      = [(1250/3) + (6250/11)]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	      = ₹ 32500/33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∴ Gain = 1000 – 32500/33 = ₹ 500/33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∴ Gain% = (500/33)/(32500/33) = 1.53%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1118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A575-C9D4-347C-FD36-4753CCDCE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53228"/>
            <a:ext cx="10294182" cy="108093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Q: If an article is sold for ₹ 178 at a loss of 11%, what should be its selling price in order to earn a profit of 11%?</a:t>
            </a:r>
            <a:endParaRPr lang="en-IN" sz="28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64783-F7D6-0315-DB1D-BFB4ACEB6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970314"/>
            <a:ext cx="10294182" cy="3965875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Solution: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SP of the article = ₹ 178</a:t>
            </a:r>
          </a:p>
          <a:p>
            <a:pPr marL="0" indent="0">
              <a:buNone/>
            </a:pPr>
            <a:r>
              <a:rPr lang="en-US" dirty="0"/>
              <a:t>		     Loss % = 11%</a:t>
            </a:r>
          </a:p>
          <a:p>
            <a:pPr marL="0" indent="0">
              <a:buNone/>
            </a:pPr>
            <a:r>
              <a:rPr lang="en-US" dirty="0"/>
              <a:t>	∴ CP = {100/(100 – 11)} × 178</a:t>
            </a:r>
          </a:p>
          <a:p>
            <a:pPr marL="0" indent="0">
              <a:buNone/>
            </a:pPr>
            <a:r>
              <a:rPr lang="en-US" dirty="0"/>
              <a:t>       	        = (178 × 100)/89 = ₹ 200</a:t>
            </a:r>
          </a:p>
          <a:p>
            <a:pPr marL="0" indent="0">
              <a:buNone/>
            </a:pPr>
            <a:r>
              <a:rPr lang="en-US" dirty="0"/>
              <a:t>	Now CP = ₹ 200 and Profit% = 11%</a:t>
            </a:r>
          </a:p>
          <a:p>
            <a:pPr marL="0" indent="0">
              <a:buNone/>
            </a:pPr>
            <a:r>
              <a:rPr lang="en-US" dirty="0"/>
              <a:t>	∴ SP = {(100 + 11)/100} × 200 </a:t>
            </a:r>
          </a:p>
          <a:p>
            <a:pPr marL="0" indent="0">
              <a:buNone/>
            </a:pPr>
            <a:r>
              <a:rPr lang="en-US" dirty="0"/>
              <a:t>	       = (110 × 200)/100 = ₹ 222.</a:t>
            </a:r>
          </a:p>
          <a:p>
            <a:pPr marL="0" indent="0">
              <a:buNone/>
            </a:pPr>
            <a:r>
              <a:rPr lang="en-US" dirty="0"/>
              <a:t>Therefore, the article should be sold at ₹ 222.4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8979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B4A65C-B00D-6CDF-BF54-77C1207E0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5974144"/>
          </a:xfrm>
        </p:spPr>
        <p:txBody>
          <a:bodyPr>
            <a:normAutofit/>
          </a:bodyPr>
          <a:lstStyle/>
          <a:p>
            <a:pPr algn="ctr"/>
            <a:r>
              <a:rPr lang="en-IN" sz="8800" dirty="0">
                <a:solidFill>
                  <a:srgbClr val="92D05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9910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24761-7B88-74AA-7F7E-86077C05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2D050"/>
                </a:solidFill>
              </a:rPr>
              <a:t>Basic Concept</a:t>
            </a:r>
            <a:endParaRPr lang="en-IN" dirty="0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0F040-919D-7528-6B01-CA86B7D4B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Cost Price (C.P.) : Cost price is the price at which article is purchased. Loss or gain is reckoned on the cost price.  </a:t>
            </a:r>
          </a:p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Selling Price (S.P.) : Selling price is the price at which article is sold.  </a:t>
            </a:r>
          </a:p>
          <a:p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Profit = S.P –C.P  Loss = C.P –S.P.</a:t>
            </a:r>
            <a:endParaRPr lang="en-IN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4688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3451C-F8A1-D2DD-CBCA-3B90A7747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92CC6-7FEA-98BD-FA2C-735613C71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Marked Price: </a:t>
            </a:r>
          </a:p>
          <a:p>
            <a:pPr marL="0" indent="0">
              <a:buNone/>
            </a:pPr>
            <a:r>
              <a:rPr lang="en-US" dirty="0"/>
              <a:t>This is the price of the product as displayed on the label.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Discount:</a:t>
            </a:r>
          </a:p>
          <a:p>
            <a:pPr marL="0" indent="0">
              <a:buNone/>
            </a:pPr>
            <a:r>
              <a:rPr lang="en-US" dirty="0"/>
              <a:t> This is the reduction given on the marked price before selling it to a customer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3318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A3D32-E8B0-B957-79D1-2DBD9FC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400" b="1" dirty="0">
                <a:solidFill>
                  <a:srgbClr val="00B050"/>
                </a:solidFill>
              </a:rPr>
              <a:t>Formulae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18674-EFB3-8365-382F-C10750B93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13" y="2228016"/>
            <a:ext cx="9613861" cy="35993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US" dirty="0"/>
              <a:t>Profit = Selling Price – Cost Price</a:t>
            </a:r>
          </a:p>
          <a:p>
            <a:r>
              <a:rPr lang="en-US" dirty="0"/>
              <a:t>Loss = Cost Price – Selling Price</a:t>
            </a:r>
          </a:p>
          <a:p>
            <a:r>
              <a:rPr lang="en-US" dirty="0"/>
              <a:t>Profit % = (Profit / Cost Price) × 100%</a:t>
            </a:r>
          </a:p>
          <a:p>
            <a:r>
              <a:rPr lang="en-US" dirty="0"/>
              <a:t>Loss% = (Loss / Cost Price) × 100%</a:t>
            </a:r>
          </a:p>
          <a:p>
            <a:r>
              <a:rPr lang="en-US" dirty="0"/>
              <a:t>Selling Price = [(100 + Profit%)/100] × Cost Price</a:t>
            </a:r>
          </a:p>
          <a:p>
            <a:r>
              <a:rPr lang="en-US" dirty="0"/>
              <a:t>Cost Price = [100/(100 + Profit%)] × Selling Price</a:t>
            </a:r>
          </a:p>
          <a:p>
            <a:r>
              <a:rPr lang="en-US" dirty="0"/>
              <a:t>Selling Price = [(100 – Loss%)/100] × Cost Price</a:t>
            </a:r>
          </a:p>
          <a:p>
            <a:r>
              <a:rPr lang="en-US" dirty="0"/>
              <a:t>Cost Price = [100/(100 – Loss%)] × Selling Price</a:t>
            </a:r>
          </a:p>
          <a:p>
            <a:r>
              <a:rPr lang="en-US" dirty="0"/>
              <a:t>Discount = Marked Price – Selling Price</a:t>
            </a:r>
          </a:p>
        </p:txBody>
      </p:sp>
    </p:spTree>
    <p:extLst>
      <p:ext uri="{BB962C8B-B14F-4D97-AF65-F5344CB8AC3E}">
        <p14:creationId xmlns:p14="http://schemas.microsoft.com/office/powerpoint/2010/main" val="20863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5EBFE5-E141-885B-4DE2-D065E76AC3A2}"/>
              </a:ext>
            </a:extLst>
          </p:cNvPr>
          <p:cNvSpPr txBox="1"/>
          <p:nvPr/>
        </p:nvSpPr>
        <p:spPr>
          <a:xfrm>
            <a:off x="685799" y="503841"/>
            <a:ext cx="9862457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75"/>
              </a:spcBef>
              <a:buNone/>
            </a:pPr>
            <a:r>
              <a:rPr lang="en-US" sz="3600" dirty="0">
                <a:effectLst/>
                <a:latin typeface="Arial" panose="020B0604020202020204" pitchFamily="34" charset="0"/>
              </a:rPr>
              <a:t>If marked price be M.P and discount percentage be d, then</a:t>
            </a:r>
          </a:p>
          <a:p>
            <a:pPr rtl="0">
              <a:spcBef>
                <a:spcPts val="75"/>
              </a:spcBef>
              <a:buNone/>
            </a:pPr>
            <a:endParaRPr lang="en-US" sz="3600" dirty="0">
              <a:effectLst/>
              <a:latin typeface="Arial" panose="020B0604020202020204" pitchFamily="34" charset="0"/>
            </a:endParaRPr>
          </a:p>
          <a:p>
            <a:pPr rtl="0">
              <a:spcBef>
                <a:spcPts val="75"/>
              </a:spcBef>
              <a:buNone/>
            </a:pPr>
            <a:r>
              <a:rPr lang="en-US" sz="3600" dirty="0">
                <a:effectLst/>
                <a:latin typeface="Arial" panose="020B0604020202020204" pitchFamily="34" charset="0"/>
              </a:rPr>
              <a:t> S.P. = M.P *(100-d)/100</a:t>
            </a:r>
          </a:p>
          <a:p>
            <a:pPr rtl="0">
              <a:spcBef>
                <a:spcPts val="75"/>
              </a:spcBef>
              <a:buNone/>
            </a:pPr>
            <a:endParaRPr lang="en-US" sz="3600" dirty="0">
              <a:effectLst/>
              <a:latin typeface="Arial" panose="020B0604020202020204" pitchFamily="34" charset="0"/>
            </a:endParaRPr>
          </a:p>
          <a:p>
            <a:pPr rtl="0">
              <a:spcBef>
                <a:spcPts val="75"/>
              </a:spcBef>
              <a:buNone/>
            </a:pP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>
                <a:effectLst/>
                <a:latin typeface="Arial" panose="020B0604020202020204" pitchFamily="34" charset="0"/>
              </a:rPr>
              <a:t>M.P. –Discount = S.P</a:t>
            </a:r>
          </a:p>
          <a:p>
            <a:pPr rtl="0">
              <a:spcBef>
                <a:spcPts val="75"/>
              </a:spcBef>
              <a:buNone/>
            </a:pPr>
            <a:endParaRPr lang="en-US" sz="3600" dirty="0">
              <a:effectLst/>
              <a:latin typeface="Arial" panose="020B0604020202020204" pitchFamily="34" charset="0"/>
            </a:endParaRPr>
          </a:p>
          <a:p>
            <a:pPr rtl="0">
              <a:spcBef>
                <a:spcPts val="75"/>
              </a:spcBef>
              <a:buNone/>
            </a:pPr>
            <a:r>
              <a:rPr lang="en-US" sz="3600" dirty="0">
                <a:latin typeface="Arial" panose="020B0604020202020204" pitchFamily="34" charset="0"/>
              </a:rPr>
              <a:t> </a:t>
            </a:r>
            <a:r>
              <a:rPr lang="en-US" sz="3600" dirty="0">
                <a:effectLst/>
                <a:latin typeface="Arial" panose="020B0604020202020204" pitchFamily="34" charset="0"/>
              </a:rPr>
              <a:t>S.P –Profit = C.P.</a:t>
            </a:r>
          </a:p>
          <a:p>
            <a:pPr>
              <a:buNone/>
            </a:pPr>
            <a:b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4048179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0FB89-0906-2447-04F0-3E12829AA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1" y="753228"/>
            <a:ext cx="10217982" cy="1080938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Q: By selling 90 ball pens for ₹160 a person loses 20%. How many ball pens should be sold for ₹96 so as to have a profit of 20%?</a:t>
            </a:r>
            <a:endParaRPr lang="en-IN" sz="28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42997-28CE-A4A3-A9EE-D437EA860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24743"/>
            <a:ext cx="11865429" cy="45502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Solution: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S.P. of 90 ball pens = ₹160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Loss % = 20%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∴ C.P. of 90 ball pens = [100/(100 – Loss%)] × Selling Price = [100/(100 – 20)] × 160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				  = (100 × 160)/80 = ₹200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C.P. of 1 ball pen = ₹ 20/9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Now we find how many pens should be sold for ₹96 to have a profit of 20%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Let us say, ‘x’ number of pens be sold for ₹96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Then, S.P. of x pens = ₹96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C.P of x pens = ₹(20/9)x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Profit = S.P – C.P. = 96 – 20x/9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Profit% = (Profit/ C.P.) × 100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⇒ x = (96 × 9)/24 = 36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Therefore, 36 pens should be sold for ₹96 for a 20% profit.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806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000AD-F693-4935-05C0-A934B065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1" y="609600"/>
            <a:ext cx="10217982" cy="1224566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Q: Neha sells an object to Pihu at a profit of 15%, Pihu sells that object to Sanjib for ₹1012 and makes a profit of 10%. At what cost did Neha purchase the object?</a:t>
            </a:r>
            <a:endParaRPr lang="en-IN" sz="24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9C63B-794A-6408-5547-BD6C24C8D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981200"/>
            <a:ext cx="11375571" cy="43978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Solution:</a:t>
            </a:r>
            <a:endParaRPr lang="en-US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Let the actual cost price at which Neha bought the object be x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When Neha sells the object to Pihu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Profit % = 15%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∴ Selling price of object = [(100 + 15)/100] × x = 1.15x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Now, the cost price of the object for Pihu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When Pihu sells the object to Sanjib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Selling Price = ₹1012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Profit % = 10%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∴ Selling price = [(100 + 10)/100] × 1.15x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⇒ 1012 = [(100 + 10)/100] × 1.15x= ₹800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	Therefore, the price at which Neha bought the object is ₹800.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5371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EF942-E2E8-B03C-28ED-ACDA84CAE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6" y="753228"/>
            <a:ext cx="11244943" cy="108093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Q: By selling 100 notebooks, a shopkeeper gains the selling price of 20 notebooks. What is his gain percentage?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4D093-FC44-A333-1AAC-F29AEB36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Solution: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the SP of 1 notebook be ₹1</a:t>
            </a:r>
          </a:p>
          <a:p>
            <a:pPr marL="0" indent="0">
              <a:buNone/>
            </a:pPr>
            <a:r>
              <a:rPr lang="en-US" dirty="0"/>
              <a:t>SP of 100 notebooks = ₹100</a:t>
            </a:r>
          </a:p>
          <a:p>
            <a:pPr marL="0" indent="0">
              <a:buNone/>
            </a:pPr>
            <a:r>
              <a:rPr lang="en-US" dirty="0"/>
              <a:t>Now, gain = selling price of 20 notebooks = ₹20</a:t>
            </a:r>
          </a:p>
          <a:p>
            <a:pPr marL="0" indent="0">
              <a:buNone/>
            </a:pPr>
            <a:r>
              <a:rPr lang="en-US" dirty="0"/>
              <a:t>Then CP = SP – Gain = 100 – 20 = ₹80</a:t>
            </a:r>
          </a:p>
          <a:p>
            <a:pPr marL="0" indent="0">
              <a:buNone/>
            </a:pPr>
            <a:r>
              <a:rPr lang="en-US" dirty="0"/>
              <a:t>Gain% = (20/80) × 100% = 25%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112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FB19-AAE9-D593-5078-31467A9C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93913"/>
            <a:ext cx="10929256" cy="1632857"/>
          </a:xfrm>
        </p:spPr>
        <p:txBody>
          <a:bodyPr>
            <a:noAutofit/>
          </a:bodyPr>
          <a:lstStyle/>
          <a:p>
            <a:r>
              <a:rPr lang="en-US" sz="2400" b="1" dirty="0"/>
              <a:t>Q: A television and a washing machine were sold for ₹12500 each. If the television was sold at a gain of 30% and the washing machine at a loss of 30%. Find the overall profit% or loss% on the entire transaction?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11185-B946-E4C7-5CFC-823FAC5D2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26770"/>
            <a:ext cx="12289972" cy="4637316"/>
          </a:xfrm>
        </p:spPr>
        <p:txBody>
          <a:bodyPr>
            <a:normAutofit/>
          </a:bodyPr>
          <a:lstStyle/>
          <a:p>
            <a:r>
              <a:rPr lang="en-US" b="1" dirty="0"/>
              <a:t>Solution:</a:t>
            </a:r>
            <a:endParaRPr lang="en-US" dirty="0"/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Total SP = 2 × 12500 = ₹25000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CP of TV = [100/ (100 + 30)] × 12500 = 12500 × 100/130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CP of Washing machine = [100/ (100 – 30)] × 12500 = 12500 × 100/70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∴ Total CP = 12500 [(100/130) + (100/70)] = ₹ 12500 × 200/91 										   = ₹2500000/91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Clearly, SP &lt; CP, that is, there is a loss.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 ∴Required loss percentage=[(CP-SP)/CP]x100 =(225000/2500000) × 100= 9%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Therefore, there is a loss of 9%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938420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81</TotalTime>
  <Words>1130</Words>
  <Application>Microsoft Office PowerPoint</Application>
  <PresentationFormat>Widescreen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Profit, Loss and Discount</vt:lpstr>
      <vt:lpstr>Basic Concept</vt:lpstr>
      <vt:lpstr>PowerPoint Presentation</vt:lpstr>
      <vt:lpstr>Formulae</vt:lpstr>
      <vt:lpstr>PowerPoint Presentation</vt:lpstr>
      <vt:lpstr>Q: By selling 90 ball pens for ₹160 a person loses 20%. How many ball pens should be sold for ₹96 so as to have a profit of 20%?</vt:lpstr>
      <vt:lpstr>Q: Neha sells an object to Pihu at a profit of 15%, Pihu sells that object to Sanjib for ₹1012 and makes a profit of 10%. At what cost did Neha purchase the object?</vt:lpstr>
      <vt:lpstr>Q: By selling 100 notebooks, a shopkeeper gains the selling price of 20 notebooks. What is his gain percentage?</vt:lpstr>
      <vt:lpstr>Q: A television and a washing machine were sold for ₹12500 each. If the television was sold at a gain of 30% and the washing machine at a loss of 30%. Find the overall profit% or loss% on the entire transaction?</vt:lpstr>
      <vt:lpstr>Q: A man sold two steel chairs for ₹ 500. On one, he gains 20% and on the other, he loses 12%. How much does he gain or lose on the whole transaction?</vt:lpstr>
      <vt:lpstr>Q: If an article is sold for ₹ 178 at a loss of 11%, what should be its selling price in order to earn a profit of 11%?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1</cp:revision>
  <dcterms:created xsi:type="dcterms:W3CDTF">2025-12-28T08:41:28Z</dcterms:created>
  <dcterms:modified xsi:type="dcterms:W3CDTF">2025-12-28T10:02:57Z</dcterms:modified>
</cp:coreProperties>
</file>