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84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83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13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08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81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83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690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029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691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13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81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9AA0C-FAFF-4575-A01A-9BF6CFFD7D29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7636AB9-EAAA-4F1A-8248-D1D84C779AAB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91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084540-36FF-8893-DA11-070F6287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Annuity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6C9B42-E1A7-0E8C-ECEA-0934B44FB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en-US" dirty="0"/>
          </a:p>
          <a:p>
            <a:pPr marL="0" indent="0" algn="ctr">
              <a:buNone/>
            </a:pPr>
            <a:r>
              <a:rPr lang="en-IN" sz="3200" dirty="0">
                <a:solidFill>
                  <a:srgbClr val="0070C0"/>
                </a:solidFill>
              </a:rPr>
              <a:t>Nirmali Borah</a:t>
            </a:r>
          </a:p>
          <a:p>
            <a:pPr marL="0" indent="0" algn="ctr">
              <a:buNone/>
            </a:pPr>
            <a:r>
              <a:rPr lang="en-IN" sz="3200" dirty="0">
                <a:solidFill>
                  <a:srgbClr val="0070C0"/>
                </a:solidFill>
              </a:rPr>
              <a:t>Assistant Professor</a:t>
            </a:r>
          </a:p>
          <a:p>
            <a:pPr marL="0" indent="0" algn="ctr">
              <a:buNone/>
            </a:pPr>
            <a:r>
              <a:rPr lang="en-IN" sz="3200" dirty="0">
                <a:solidFill>
                  <a:srgbClr val="0070C0"/>
                </a:solidFill>
              </a:rPr>
              <a:t>Dept. of Commerce(Statistics)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911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93FF-9E48-BEFE-B008-3E4FA878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Annuity, types of Annuity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F9B5F-6044-7F28-4E7D-7A0E0BE98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An annuity is a series of equal periodic payments.</a:t>
            </a:r>
          </a:p>
          <a:p>
            <a:r>
              <a:rPr lang="en-US" altLang="en-US" dirty="0"/>
              <a:t>Ordinary Annuity: An annuity with payments at the end of the period is known as an ordinary annuity.</a:t>
            </a:r>
          </a:p>
          <a:p>
            <a:r>
              <a:rPr lang="en-US" altLang="en-US" dirty="0"/>
              <a:t>Annuity Due: An annuity with payments at the beginning of the period is known as an annuity due.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87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77DD7-1A88-B823-8A64-5CBC1C3A6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value of ordinary  annuity and Annuity due</a:t>
            </a:r>
            <a:endParaRPr lang="en-IN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8F65C36-ECC8-FDC2-4DBA-6398AE02DA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8042" y="2226088"/>
            <a:ext cx="5730240" cy="302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86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66A5C-0B94-E3C0-B91A-A421058E3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value of ordinary  annuity and Annuity due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4A071F5-1656-7BFE-CBE5-404B93DB7E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8042" y="2466118"/>
            <a:ext cx="5730240" cy="254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58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8CC94-344D-E89E-C420-8443636ED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Algerian" panose="04020705040A02060702" pitchFamily="82" charset="0"/>
                <a:ea typeface="Times New Roman" panose="02020603050405020304" pitchFamily="18" charset="0"/>
              </a:rPr>
              <a:t>Future Value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2B900-0A18-2948-2303-74483700FB3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b="1" i="1" dirty="0">
                    <a:latin typeface="Algerian" panose="04020705040A02060702" pitchFamily="82" charset="0"/>
                    <a:ea typeface="Times New Roman" panose="02020603050405020304" pitchFamily="18" charset="0"/>
                  </a:rPr>
                  <a:t>Future Value </a:t>
                </a:r>
                <a:endParaRPr lang="en-IN" i="1" dirty="0">
                  <a:latin typeface="Algerian" panose="04020705040A02060702" pitchFamily="82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Future value is also known as terminal value. The accrued amount </a:t>
                </a:r>
                <a:r>
                  <a:rPr lang="en-US" b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FV</a:t>
                </a:r>
                <a:r>
                  <a:rPr lang="en-US" b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on a principal </a:t>
                </a: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after </a:t>
                </a: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payment periods at </a:t>
                </a:r>
                <a:r>
                  <a:rPr lang="en-US" b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(in decimal) rate of interest per payment period is given by</a:t>
                </a:r>
                <a:endParaRPr lang="en-IN" dirty="0"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</a:t>
                </a:r>
                <a:r>
                  <a:rPr lang="en-US" b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FV</a:t>
                </a:r>
                <a:r>
                  <a:rPr lang="en-US" b="1" baseline="-250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P</a:t>
                </a:r>
                <a:r>
                  <a:rPr lang="en-US" b="1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(1+i)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</a:t>
                </a:r>
              </a:p>
              <a:p>
                <a:pPr marL="0"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where,</a:t>
                </a:r>
                <a:endParaRPr lang="en-IN" dirty="0"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𝐴𝑛𝑛𝑢𝑎𝑙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𝑟𝑎𝑡𝑒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𝑜𝑓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𝑖𝑛𝑡𝑒𝑟𝑒𝑠𝑡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𝑁𝑢𝑚𝑏𝑒𝑟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𝑜𝑓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𝑝𝑎𝑦𝑚𝑒𝑛𝑡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𝑝𝑒𝑟𝑖𝑜𝑑𝑠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𝑝𝑒𝑟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𝑦𝑒𝑎𝑟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  </m:t>
                        </m:r>
                      </m:den>
                    </m:f>
                    <m:r>
                      <a:rPr lang="en-US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i="1" baseline="300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baseline="300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US" i="1" baseline="300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IN" dirty="0"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(1+i)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is known as future value factor or compound value factor.</a:t>
                </a:r>
                <a:endParaRPr lang="en-IN" dirty="0"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2B900-0A18-2948-2303-74483700FB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1" t="-1943" r="-63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353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92285-924E-AA35-3E39-C0453AA6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Present Value of a Deferred Annuity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B3A26-4F7D-2B57-7225-520815845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 a deferred annuity, the first cash flow is expected to occur more than one period after the date of the agreement.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1676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8B153C-9D96-0805-87A1-AD8C8631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970314"/>
            <a:ext cx="9603275" cy="35922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0070C0"/>
                </a:solidFill>
              </a:rPr>
              <a:t>Thank You</a:t>
            </a:r>
            <a:endParaRPr lang="en-IN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60662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</TotalTime>
  <Words>187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Cambria Math</vt:lpstr>
      <vt:lpstr>Gill Sans MT</vt:lpstr>
      <vt:lpstr>Times New Roman</vt:lpstr>
      <vt:lpstr>Gallery</vt:lpstr>
      <vt:lpstr>Annuity</vt:lpstr>
      <vt:lpstr>Annuity, types of Annuity</vt:lpstr>
      <vt:lpstr>Present value of ordinary  annuity and Annuity due</vt:lpstr>
      <vt:lpstr>Future value of ordinary  annuity and Annuity due</vt:lpstr>
      <vt:lpstr>Future Value</vt:lpstr>
      <vt:lpstr>Present Value of a Deferred Annuity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2</cp:revision>
  <dcterms:created xsi:type="dcterms:W3CDTF">2025-12-29T05:33:37Z</dcterms:created>
  <dcterms:modified xsi:type="dcterms:W3CDTF">2025-12-29T06:06:21Z</dcterms:modified>
</cp:coreProperties>
</file>