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41754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147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8856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306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37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5453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628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981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205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2203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193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208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4660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041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7055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1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75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4D2437A-6DE6-4007-AAFA-523F6DADDFCB}" type="datetimeFigureOut">
              <a:rPr lang="en-IN" smtClean="0"/>
              <a:t>30-12-2025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FD76E7-7BC8-40FE-AAB8-01DA1A244C8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7347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E300F953-30E3-959F-A2B4-5DAC54C9D7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524000" y="1792943"/>
            <a:ext cx="829092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Marginal Analysis in Business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79C2F-B8DB-A216-0B77-B7B0F2E87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0599" y="3166532"/>
            <a:ext cx="7197726" cy="2624668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IN" sz="3800" b="1" dirty="0">
                <a:solidFill>
                  <a:srgbClr val="FFFF00"/>
                </a:solidFill>
              </a:rPr>
              <a:t>Nirmali Borah</a:t>
            </a:r>
          </a:p>
          <a:p>
            <a:pPr algn="ctr"/>
            <a:r>
              <a:rPr lang="en-IN" sz="3800" b="1" dirty="0">
                <a:solidFill>
                  <a:srgbClr val="FFFF00"/>
                </a:solidFill>
              </a:rPr>
              <a:t>Assistant Professor</a:t>
            </a:r>
          </a:p>
          <a:p>
            <a:pPr algn="ctr"/>
            <a:r>
              <a:rPr lang="en-IN" sz="3800" b="1" dirty="0">
                <a:solidFill>
                  <a:srgbClr val="FFFF00"/>
                </a:solidFill>
              </a:rPr>
              <a:t>Dept. of Commerce (Statistics)</a:t>
            </a:r>
          </a:p>
          <a:p>
            <a:pPr algn="ctr"/>
            <a:r>
              <a:rPr lang="en-IN" sz="3800" b="1" dirty="0">
                <a:solidFill>
                  <a:srgbClr val="FFFF00"/>
                </a:solidFill>
              </a:rPr>
              <a:t>Paschim Guwahati Mahavidyalaya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476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7333B-03E4-54B9-42A7-3AAFBCCD3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"Marginal" in Business?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3135DD6-66F9-50FC-6F5E-9B5FC2172D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3081775"/>
            <a:ext cx="11114313" cy="176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The Concept: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In economics and commerce, "Marginal" refers to the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incremental change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caused by producing or selling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one additional unit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The Calculus Link: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Since a derivative 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dy</a:t>
            </a:r>
            <a:r>
              <a:rPr lang="en-US" altLang="en-US" sz="2800" dirty="0">
                <a:latin typeface="Google Sans Text"/>
              </a:rPr>
              <a:t>/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dx) measures the instantaneous rate of change, it is the perfect tool to calculate these marginal values.</a:t>
            </a:r>
          </a:p>
        </p:txBody>
      </p:sp>
    </p:spTree>
    <p:extLst>
      <p:ext uri="{BB962C8B-B14F-4D97-AF65-F5344CB8AC3E}">
        <p14:creationId xmlns:p14="http://schemas.microsoft.com/office/powerpoint/2010/main" val="406463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0D857-F534-F521-8ACB-BFDAF03A2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Marginal Cost (MC)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34A2C-DB88-EF64-34BB-D42B95531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Definition: The additional cost incurred to produce one more unit of a product.</a:t>
            </a:r>
          </a:p>
          <a:p>
            <a:r>
              <a:rPr lang="en-US" sz="2800" dirty="0"/>
              <a:t>Formula: If C(x) is the Total Cost function for x units:</a:t>
            </a:r>
          </a:p>
          <a:p>
            <a:pPr marL="0" indent="0">
              <a:buNone/>
            </a:pPr>
            <a:r>
              <a:rPr lang="en-US" sz="2800" dirty="0"/>
              <a:t>		MC = </a:t>
            </a:r>
            <a:r>
              <a:rPr lang="en-US" sz="2800" dirty="0" err="1"/>
              <a:t>dC</a:t>
            </a:r>
            <a:r>
              <a:rPr lang="en-US" sz="2800" dirty="0"/>
              <a:t>/dx= C’(x)</a:t>
            </a:r>
          </a:p>
          <a:p>
            <a:r>
              <a:rPr lang="en-US" sz="2800" dirty="0"/>
              <a:t>Insight: While Total Cost includes fixed costs (rent, insurance), Marginal Cost primarily focuses on variable costs (raw materials, labor) for that specific next unit.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277854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A76DE-9644-C88F-0B7F-EB658214F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Marginal Revenue (MR)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1FE9E-157A-5735-20EC-D37273713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Definition: The additional income generated from selling one more unit.</a:t>
            </a:r>
          </a:p>
          <a:p>
            <a:r>
              <a:rPr lang="en-US" sz="2800" dirty="0"/>
              <a:t>Formula: If R(x) is the Total Revenue function:</a:t>
            </a:r>
          </a:p>
          <a:p>
            <a:pPr marL="0" indent="0">
              <a:buNone/>
            </a:pPr>
            <a:r>
              <a:rPr lang="en-US" sz="2800" dirty="0"/>
              <a:t>		MR = </a:t>
            </a:r>
            <a:r>
              <a:rPr lang="en-US" sz="2800" dirty="0" err="1"/>
              <a:t>dR</a:t>
            </a:r>
            <a:r>
              <a:rPr lang="en-US" sz="2800" dirty="0"/>
              <a:t>/dx = R’(x)</a:t>
            </a:r>
          </a:p>
          <a:p>
            <a:pPr marL="0" indent="0">
              <a:buNone/>
            </a:pPr>
            <a:r>
              <a:rPr lang="en-US" sz="2800" dirty="0"/>
              <a:t>Note: Total Revenue is often calculated as R(x) = p x </a:t>
            </a:r>
            <a:r>
              <a:rPr lang="en-US" sz="2800" dirty="0" err="1"/>
              <a:t>x</a:t>
            </a:r>
            <a:r>
              <a:rPr lang="en-US" sz="2800" dirty="0"/>
              <a:t>, where p is the price per unit.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502673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B1BF0-46C3-8A45-6BA0-2728F0F8B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Marginal Profit (MP)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5C2FA-87AF-A0B0-91BE-775D66880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Definition: The additional profit earned from producing and selling one more unit.</a:t>
            </a:r>
          </a:p>
          <a:p>
            <a:r>
              <a:rPr lang="en-US" sz="2800" dirty="0"/>
              <a:t>Relationship: Since Profit (P) = Revenue (R) - Cost (C)</a:t>
            </a:r>
          </a:p>
          <a:p>
            <a:pPr marL="0" indent="0">
              <a:buNone/>
            </a:pPr>
            <a:r>
              <a:rPr lang="en-US" sz="2800" dirty="0"/>
              <a:t>							MP = MR – MC</a:t>
            </a:r>
          </a:p>
          <a:p>
            <a:pPr marL="0" indent="0">
              <a:buNone/>
            </a:pPr>
            <a:r>
              <a:rPr lang="en-US" sz="2800" dirty="0"/>
              <a:t>							P'(x) = R'(x) - C’(x)</a:t>
            </a:r>
          </a:p>
          <a:p>
            <a:pPr marL="0" indent="0">
              <a:buNone/>
            </a:pPr>
            <a:r>
              <a:rPr lang="en-US" sz="2800" dirty="0"/>
              <a:t>Business Use: If MP is positive, the business should increase production. If MP is negative, it should decrease production.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948976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ED7C7-8EE0-A5C1-FA58-D35D9FB35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Golden Rule of Profit Maximization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1D00F-DADC-E5C7-F1F1-29144C628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The Principle: A firm maximizes its total profit at the production level where Marginal Revenue equals Marginal Cost.</a:t>
            </a:r>
          </a:p>
          <a:p>
            <a:r>
              <a:rPr lang="en-US" sz="3200" dirty="0"/>
              <a:t>Condition: MR = MC or </a:t>
            </a:r>
            <a:r>
              <a:rPr lang="en-US" sz="3200" dirty="0" err="1"/>
              <a:t>dP</a:t>
            </a:r>
            <a:r>
              <a:rPr lang="en-US" sz="3200" dirty="0"/>
              <a:t>/dx = 0</a:t>
            </a:r>
          </a:p>
          <a:p>
            <a:pPr marL="0" indent="0">
              <a:buNone/>
            </a:pPr>
            <a:r>
              <a:rPr lang="en-US" sz="3200" dirty="0"/>
              <a:t>Why? If MR &gt; MC, you make more by producing more. If MC &gt; MR, you lose money on the next unit. At MR = MC, you have reached the "sweet spot."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711730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ED8A9-860D-81A8-9875-3EA7E0C0F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Cost vs. Marginal Cost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D2A2D-B8EF-9668-4CED-C48DDA43C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Average Cost (AC): Total cost divided by the number of units.</a:t>
            </a:r>
          </a:p>
          <a:p>
            <a:pPr marL="0" indent="0">
              <a:buNone/>
            </a:pPr>
            <a:r>
              <a:rPr lang="en-US" sz="2800" dirty="0"/>
              <a:t>					AC = C(x)/x.</a:t>
            </a:r>
          </a:p>
          <a:p>
            <a:r>
              <a:rPr lang="en-US" sz="2800" dirty="0"/>
              <a:t>Comparison: If MC &lt; AC$, the average cost is falling.</a:t>
            </a:r>
          </a:p>
          <a:p>
            <a:pPr marL="0" indent="0">
              <a:buNone/>
            </a:pPr>
            <a:r>
              <a:rPr lang="en-US" sz="2800" dirty="0"/>
              <a:t>		If MC &gt; AC, the average cost is rising.</a:t>
            </a:r>
          </a:p>
          <a:p>
            <a:pPr marL="0" indent="0">
              <a:buNone/>
            </a:pPr>
            <a:r>
              <a:rPr lang="en-US" sz="2800" dirty="0"/>
              <a:t>Crucial Point: AC is at its minimum when MC = AC.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275052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8BC9-E1CA-0F30-7866-CD4FFB77E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Numerical Example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B938720-828A-BDDE-54FB-3C9FFD0CF8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2650888"/>
            <a:ext cx="11037445" cy="263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Given: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Total Cost function C(x) = 100 + 5x + 0.02x^2$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Find Marginal Cost at 10 units: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Differentiate C(x)</a:t>
            </a:r>
            <a:endParaRPr lang="en-US" altLang="en-US" sz="2800" dirty="0"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C'(x) = 5 + 0.04x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Substitute x = 10: MC = 5 + 0.04(10) = 5.4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Interpretation: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The 11th unit will cost approximately Rs.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5.40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to produce.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880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528CE6-90D8-CB66-A922-76B078D3E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5529943"/>
          </a:xfrm>
        </p:spPr>
        <p:txBody>
          <a:bodyPr>
            <a:normAutofit/>
          </a:bodyPr>
          <a:lstStyle/>
          <a:p>
            <a:pPr algn="ctr"/>
            <a:r>
              <a:rPr lang="en-IN" sz="7200" dirty="0">
                <a:solidFill>
                  <a:srgbClr val="FFFF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91894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21</TotalTime>
  <Words>539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Google Sans Text</vt:lpstr>
      <vt:lpstr>Celestial</vt:lpstr>
      <vt:lpstr>Marginal Analysis in Business </vt:lpstr>
      <vt:lpstr>What is "Marginal" in Business?</vt:lpstr>
      <vt:lpstr>Marginal Cost (MC)</vt:lpstr>
      <vt:lpstr>Marginal Revenue (MR)</vt:lpstr>
      <vt:lpstr>Marginal Profit (MP)</vt:lpstr>
      <vt:lpstr>The Golden Rule of Profit Maximization</vt:lpstr>
      <vt:lpstr>Average Cost vs. Marginal Cost</vt:lpstr>
      <vt:lpstr>Numerical Example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Nirmali Borah</dc:creator>
  <cp:lastModifiedBy>Nirmali Borah</cp:lastModifiedBy>
  <cp:revision>1</cp:revision>
  <dcterms:created xsi:type="dcterms:W3CDTF">2025-12-30T06:05:25Z</dcterms:created>
  <dcterms:modified xsi:type="dcterms:W3CDTF">2025-12-30T06:27:23Z</dcterms:modified>
</cp:coreProperties>
</file>