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7459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351176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93803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28904017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77249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3429114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804489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833153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384243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BB3F4-E241-47BE-BCEB-1A187E8F41F8}" type="datetimeFigureOut">
              <a:rPr lang="en-IN" smtClean="0"/>
              <a:t>28-12-2025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200681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EBB3F4-E241-47BE-BCEB-1A187E8F41F8}" type="datetimeFigureOut">
              <a:rPr lang="en-IN" smtClean="0"/>
              <a:t>28-12-2025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3696879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EBB3F4-E241-47BE-BCEB-1A187E8F41F8}" type="datetimeFigureOut">
              <a:rPr lang="en-IN" smtClean="0"/>
              <a:t>28-12-2025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2376214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EBB3F4-E241-47BE-BCEB-1A187E8F41F8}" type="datetimeFigureOut">
              <a:rPr lang="en-IN" smtClean="0"/>
              <a:t>28-12-2025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277195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BB3F4-E241-47BE-BCEB-1A187E8F41F8}" type="datetimeFigureOut">
              <a:rPr lang="en-IN" smtClean="0"/>
              <a:t>28-12-2025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2367273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EBB3F4-E241-47BE-BCEB-1A187E8F41F8}" type="datetimeFigureOut">
              <a:rPr lang="en-IN" smtClean="0"/>
              <a:t>28-12-2025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2869168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EBB3F4-E241-47BE-BCEB-1A187E8F41F8}" type="datetimeFigureOut">
              <a:rPr lang="en-IN" smtClean="0"/>
              <a:t>28-12-2025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0F4973F-FD10-4766-9861-EB0FE8ABC59E}" type="slidenum">
              <a:rPr lang="en-IN" smtClean="0"/>
              <a:t>‹#›</a:t>
            </a:fld>
            <a:endParaRPr lang="en-IN"/>
          </a:p>
        </p:txBody>
      </p:sp>
    </p:spTree>
    <p:extLst>
      <p:ext uri="{BB962C8B-B14F-4D97-AF65-F5344CB8AC3E}">
        <p14:creationId xmlns:p14="http://schemas.microsoft.com/office/powerpoint/2010/main" val="462455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EBB3F4-E241-47BE-BCEB-1A187E8F41F8}" type="datetimeFigureOut">
              <a:rPr lang="en-IN" smtClean="0"/>
              <a:t>28-12-2025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0F4973F-FD10-4766-9861-EB0FE8ABC59E}" type="slidenum">
              <a:rPr lang="en-IN" smtClean="0"/>
              <a:t>‹#›</a:t>
            </a:fld>
            <a:endParaRPr lang="en-IN"/>
          </a:p>
        </p:txBody>
      </p:sp>
    </p:spTree>
    <p:extLst>
      <p:ext uri="{BB962C8B-B14F-4D97-AF65-F5344CB8AC3E}">
        <p14:creationId xmlns:p14="http://schemas.microsoft.com/office/powerpoint/2010/main" val="3813246507"/>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AC025C6-165B-D7BA-90CE-B8201D6F869E}"/>
              </a:ext>
            </a:extLst>
          </p:cNvPr>
          <p:cNvSpPr>
            <a:spLocks noGrp="1"/>
          </p:cNvSpPr>
          <p:nvPr>
            <p:ph type="title"/>
          </p:nvPr>
        </p:nvSpPr>
        <p:spPr>
          <a:xfrm>
            <a:off x="838200" y="87087"/>
            <a:ext cx="10515600" cy="1603601"/>
          </a:xfrm>
        </p:spPr>
        <p:txBody>
          <a:bodyPr>
            <a:normAutofit/>
          </a:bodyPr>
          <a:lstStyle/>
          <a:p>
            <a:pPr algn="ctr"/>
            <a:r>
              <a:rPr lang="en-IN" sz="6600" b="1" dirty="0">
                <a:solidFill>
                  <a:srgbClr val="FFFF00"/>
                </a:solidFill>
              </a:rPr>
              <a:t>Skewness and Kurtosis</a:t>
            </a:r>
          </a:p>
        </p:txBody>
      </p:sp>
      <p:sp>
        <p:nvSpPr>
          <p:cNvPr id="5" name="Content Placeholder 4">
            <a:extLst>
              <a:ext uri="{FF2B5EF4-FFF2-40B4-BE49-F238E27FC236}">
                <a16:creationId xmlns:a16="http://schemas.microsoft.com/office/drawing/2014/main" id="{6F09E835-E52E-9BF2-6529-47D6458529CE}"/>
              </a:ext>
            </a:extLst>
          </p:cNvPr>
          <p:cNvSpPr>
            <a:spLocks noGrp="1"/>
          </p:cNvSpPr>
          <p:nvPr>
            <p:ph idx="1"/>
          </p:nvPr>
        </p:nvSpPr>
        <p:spPr>
          <a:xfrm>
            <a:off x="838200" y="1690688"/>
            <a:ext cx="10515600" cy="5080225"/>
          </a:xfrm>
        </p:spPr>
        <p:txBody>
          <a:bodyPr>
            <a:normAutofit/>
          </a:bodyPr>
          <a:lstStyle/>
          <a:p>
            <a:pPr marL="0" indent="0" algn="ctr">
              <a:buNone/>
            </a:pPr>
            <a:endParaRPr lang="en-IN" sz="4400" dirty="0"/>
          </a:p>
          <a:p>
            <a:pPr marL="0" indent="0" algn="ctr">
              <a:buNone/>
            </a:pPr>
            <a:r>
              <a:rPr lang="en-IN" sz="4400" dirty="0"/>
              <a:t>Nirmali Borah</a:t>
            </a:r>
          </a:p>
          <a:p>
            <a:pPr marL="0" indent="0" algn="ctr">
              <a:buNone/>
            </a:pPr>
            <a:r>
              <a:rPr lang="en-IN" sz="4400" dirty="0"/>
              <a:t>Assistant Professor</a:t>
            </a:r>
          </a:p>
          <a:p>
            <a:pPr marL="0" indent="0" algn="ctr">
              <a:buNone/>
            </a:pPr>
            <a:r>
              <a:rPr lang="en-IN" sz="4400" dirty="0"/>
              <a:t>Dept. of Commerce(Statistics)</a:t>
            </a:r>
          </a:p>
          <a:p>
            <a:pPr marL="0" indent="0" algn="r">
              <a:buNone/>
            </a:pPr>
            <a:endParaRPr lang="en-IN" dirty="0"/>
          </a:p>
        </p:txBody>
      </p:sp>
    </p:spTree>
    <p:extLst>
      <p:ext uri="{BB962C8B-B14F-4D97-AF65-F5344CB8AC3E}">
        <p14:creationId xmlns:p14="http://schemas.microsoft.com/office/powerpoint/2010/main" val="1873566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AE548-577A-A383-0F65-02FDB0F71625}"/>
              </a:ext>
            </a:extLst>
          </p:cNvPr>
          <p:cNvSpPr>
            <a:spLocks noGrp="1"/>
          </p:cNvSpPr>
          <p:nvPr>
            <p:ph type="title"/>
          </p:nvPr>
        </p:nvSpPr>
        <p:spPr>
          <a:xfrm>
            <a:off x="838200" y="365125"/>
            <a:ext cx="10515600" cy="952045"/>
          </a:xfrm>
        </p:spPr>
        <p:txBody>
          <a:bodyPr>
            <a:normAutofit fontScale="90000"/>
          </a:bodyPr>
          <a:lstStyle/>
          <a:p>
            <a:r>
              <a:rPr lang="en-US" dirty="0">
                <a:solidFill>
                  <a:srgbClr val="FF0000"/>
                </a:solidFill>
              </a:rPr>
              <a:t>What is a Skewness?</a:t>
            </a:r>
            <a:br>
              <a:rPr lang="en-US" dirty="0">
                <a:solidFill>
                  <a:srgbClr val="FF0000"/>
                </a:solidFill>
              </a:rPr>
            </a:br>
            <a:endParaRPr lang="en-IN" dirty="0"/>
          </a:p>
        </p:txBody>
      </p:sp>
      <p:sp>
        <p:nvSpPr>
          <p:cNvPr id="3" name="Content Placeholder 2">
            <a:extLst>
              <a:ext uri="{FF2B5EF4-FFF2-40B4-BE49-F238E27FC236}">
                <a16:creationId xmlns:a16="http://schemas.microsoft.com/office/drawing/2014/main" id="{01B727AB-7619-C2FF-D4FE-6722781171F9}"/>
              </a:ext>
            </a:extLst>
          </p:cNvPr>
          <p:cNvSpPr>
            <a:spLocks noGrp="1"/>
          </p:cNvSpPr>
          <p:nvPr>
            <p:ph idx="1"/>
          </p:nvPr>
        </p:nvSpPr>
        <p:spPr>
          <a:xfrm>
            <a:off x="838200" y="1789960"/>
            <a:ext cx="10515600" cy="4387003"/>
          </a:xfrm>
        </p:spPr>
        <p:txBody>
          <a:bodyPr>
            <a:normAutofit/>
          </a:bodyPr>
          <a:lstStyle/>
          <a:p>
            <a:pPr algn="just"/>
            <a:r>
              <a:rPr lang="en-US" dirty="0"/>
              <a:t>It is the degree of distortion from the symmetrical bell curve or the normal distribution. It measures the lack of symmetry in data distribution.</a:t>
            </a:r>
          </a:p>
          <a:p>
            <a:pPr algn="just"/>
            <a:r>
              <a:rPr lang="en-US" dirty="0"/>
              <a:t>It differentiates extreme values in one versus the other tail. A symmetrical distribution will have a skewness of 0.</a:t>
            </a:r>
            <a:endParaRPr lang="en-US" dirty="0">
              <a:solidFill>
                <a:srgbClr val="FF0000"/>
              </a:solidFill>
            </a:endParaRPr>
          </a:p>
          <a:p>
            <a:pPr algn="just"/>
            <a:r>
              <a:rPr lang="en-US" dirty="0"/>
              <a:t>If one tail is longer than another, the distribution is skewed. These distributions are sometimes called asymmetric or asymmetrical distributions as they don’t show any kind of symmetry.</a:t>
            </a:r>
          </a:p>
          <a:p>
            <a:pPr algn="just"/>
            <a:r>
              <a:rPr lang="en-US" dirty="0"/>
              <a:t> Symmetry means that one half of the distribution is a mirror image of the other half. For example, the normal distribution is a symmetric distribution with no skew. </a:t>
            </a:r>
          </a:p>
          <a:p>
            <a:endParaRPr lang="en-IN" dirty="0"/>
          </a:p>
        </p:txBody>
      </p:sp>
      <p:pic>
        <p:nvPicPr>
          <p:cNvPr id="6" name="Picture 5">
            <a:extLst>
              <a:ext uri="{FF2B5EF4-FFF2-40B4-BE49-F238E27FC236}">
                <a16:creationId xmlns:a16="http://schemas.microsoft.com/office/drawing/2014/main" id="{1FEF3DF0-FAA8-1AEF-9942-ABAB4933AE50}"/>
              </a:ext>
            </a:extLst>
          </p:cNvPr>
          <p:cNvPicPr>
            <a:picLocks noChangeAspect="1"/>
          </p:cNvPicPr>
          <p:nvPr/>
        </p:nvPicPr>
        <p:blipFill>
          <a:blip r:embed="rId2"/>
          <a:stretch>
            <a:fillRect/>
          </a:stretch>
        </p:blipFill>
        <p:spPr>
          <a:xfrm>
            <a:off x="6096000" y="5068039"/>
            <a:ext cx="3429000" cy="1681103"/>
          </a:xfrm>
          <a:prstGeom prst="rect">
            <a:avLst/>
          </a:prstGeom>
        </p:spPr>
      </p:pic>
    </p:spTree>
    <p:extLst>
      <p:ext uri="{BB962C8B-B14F-4D97-AF65-F5344CB8AC3E}">
        <p14:creationId xmlns:p14="http://schemas.microsoft.com/office/powerpoint/2010/main" val="625969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5A221-9D8D-79A9-8E5F-E9183CAF16F4}"/>
              </a:ext>
            </a:extLst>
          </p:cNvPr>
          <p:cNvSpPr>
            <a:spLocks noGrp="1"/>
          </p:cNvSpPr>
          <p:nvPr>
            <p:ph type="title"/>
          </p:nvPr>
        </p:nvSpPr>
        <p:spPr/>
        <p:txBody>
          <a:bodyPr/>
          <a:lstStyle/>
          <a:p>
            <a:r>
              <a:rPr lang="en-IN" dirty="0"/>
              <a:t>Types of Skewness</a:t>
            </a:r>
          </a:p>
        </p:txBody>
      </p:sp>
      <p:sp>
        <p:nvSpPr>
          <p:cNvPr id="3" name="Content Placeholder 2">
            <a:extLst>
              <a:ext uri="{FF2B5EF4-FFF2-40B4-BE49-F238E27FC236}">
                <a16:creationId xmlns:a16="http://schemas.microsoft.com/office/drawing/2014/main" id="{6C1F1F83-A3FF-4085-73EF-45498E960811}"/>
              </a:ext>
            </a:extLst>
          </p:cNvPr>
          <p:cNvSpPr>
            <a:spLocks noGrp="1"/>
          </p:cNvSpPr>
          <p:nvPr>
            <p:ph idx="1"/>
          </p:nvPr>
        </p:nvSpPr>
        <p:spPr>
          <a:xfrm>
            <a:off x="677334" y="1578429"/>
            <a:ext cx="9647766" cy="4462933"/>
          </a:xfrm>
        </p:spPr>
        <p:txBody>
          <a:bodyPr/>
          <a:lstStyle/>
          <a:p>
            <a:r>
              <a:rPr lang="en-US" sz="2400" dirty="0">
                <a:solidFill>
                  <a:srgbClr val="FF0000"/>
                </a:solidFill>
                <a:latin typeface="Times New Roman" panose="02020603050405020304" pitchFamily="18" charset="0"/>
                <a:cs typeface="Times New Roman" panose="02020603050405020304" pitchFamily="18" charset="0"/>
              </a:rPr>
              <a:t>A negatively skewed distribution </a:t>
            </a:r>
            <a:r>
              <a:rPr lang="en-US" sz="2400" dirty="0">
                <a:latin typeface="Times New Roman" panose="02020603050405020304" pitchFamily="18" charset="0"/>
                <a:cs typeface="Times New Roman" panose="02020603050405020304" pitchFamily="18" charset="0"/>
              </a:rPr>
              <a:t>has a long-left tail. That’s because there is a long tail in the negative direction on the number line. The mean is also to the left of the peak.</a:t>
            </a:r>
          </a:p>
          <a:p>
            <a:r>
              <a:rPr lang="en-US" sz="2400" dirty="0">
                <a:solidFill>
                  <a:srgbClr val="FF0000"/>
                </a:solidFill>
                <a:latin typeface="Times New Roman" panose="02020603050405020304" pitchFamily="18" charset="0"/>
                <a:cs typeface="Times New Roman" panose="02020603050405020304" pitchFamily="18" charset="0"/>
              </a:rPr>
              <a:t>A positively skewed distribution </a:t>
            </a:r>
            <a:r>
              <a:rPr lang="en-US" sz="2400" dirty="0">
                <a:latin typeface="Times New Roman" panose="02020603050405020304" pitchFamily="18" charset="0"/>
                <a:cs typeface="Times New Roman" panose="02020603050405020304" pitchFamily="18" charset="0"/>
              </a:rPr>
              <a:t>has a long-right tail. That’s because there is a long tail in the positive direction on the number line. The mean is also to the right of the peak</a:t>
            </a:r>
          </a:p>
          <a:p>
            <a:endParaRPr lang="en-US" sz="2400" dirty="0">
              <a:latin typeface="Times New Roman" panose="02020603050405020304" pitchFamily="18" charset="0"/>
              <a:cs typeface="Times New Roman" panose="02020603050405020304" pitchFamily="18" charset="0"/>
            </a:endParaRPr>
          </a:p>
          <a:p>
            <a:endParaRPr lang="en-IN" dirty="0"/>
          </a:p>
        </p:txBody>
      </p:sp>
      <p:pic>
        <p:nvPicPr>
          <p:cNvPr id="4" name="Picture 3">
            <a:extLst>
              <a:ext uri="{FF2B5EF4-FFF2-40B4-BE49-F238E27FC236}">
                <a16:creationId xmlns:a16="http://schemas.microsoft.com/office/drawing/2014/main" id="{EA9936A9-DC8D-E5E3-569E-84B9353AE31E}"/>
              </a:ext>
            </a:extLst>
          </p:cNvPr>
          <p:cNvPicPr>
            <a:picLocks noChangeAspect="1"/>
          </p:cNvPicPr>
          <p:nvPr/>
        </p:nvPicPr>
        <p:blipFill>
          <a:blip r:embed="rId2"/>
          <a:stretch>
            <a:fillRect/>
          </a:stretch>
        </p:blipFill>
        <p:spPr>
          <a:xfrm>
            <a:off x="1714500" y="4408714"/>
            <a:ext cx="8610600" cy="2895600"/>
          </a:xfrm>
          <a:prstGeom prst="rect">
            <a:avLst/>
          </a:prstGeom>
        </p:spPr>
      </p:pic>
    </p:spTree>
    <p:extLst>
      <p:ext uri="{BB962C8B-B14F-4D97-AF65-F5344CB8AC3E}">
        <p14:creationId xmlns:p14="http://schemas.microsoft.com/office/powerpoint/2010/main" val="421566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80C61-ED29-92FC-7AAF-E672B087D5A3}"/>
              </a:ext>
            </a:extLst>
          </p:cNvPr>
          <p:cNvSpPr>
            <a:spLocks noGrp="1"/>
          </p:cNvSpPr>
          <p:nvPr>
            <p:ph type="title"/>
          </p:nvPr>
        </p:nvSpPr>
        <p:spPr/>
        <p:txBody>
          <a:bodyPr/>
          <a:lstStyle/>
          <a:p>
            <a:r>
              <a:rPr lang="en-US" b="1" dirty="0">
                <a:solidFill>
                  <a:srgbClr val="FF0000"/>
                </a:solidFill>
              </a:rPr>
              <a:t>Kurtosis</a:t>
            </a:r>
            <a:br>
              <a:rPr lang="en-US" b="1" dirty="0">
                <a:solidFill>
                  <a:srgbClr val="FF0000"/>
                </a:solidFill>
              </a:rPr>
            </a:br>
            <a:endParaRPr lang="en-IN" dirty="0"/>
          </a:p>
        </p:txBody>
      </p:sp>
      <p:sp>
        <p:nvSpPr>
          <p:cNvPr id="3" name="Content Placeholder 2">
            <a:extLst>
              <a:ext uri="{FF2B5EF4-FFF2-40B4-BE49-F238E27FC236}">
                <a16:creationId xmlns:a16="http://schemas.microsoft.com/office/drawing/2014/main" id="{60E9D72D-3DB8-447D-FD96-8A673F72707D}"/>
              </a:ext>
            </a:extLst>
          </p:cNvPr>
          <p:cNvSpPr>
            <a:spLocks noGrp="1"/>
          </p:cNvSpPr>
          <p:nvPr>
            <p:ph idx="1"/>
          </p:nvPr>
        </p:nvSpPr>
        <p:spPr>
          <a:xfrm>
            <a:off x="677333" y="1328057"/>
            <a:ext cx="10121295" cy="4713305"/>
          </a:xfrm>
        </p:spPr>
        <p:txBody>
          <a:bodyPr>
            <a:normAutofit/>
          </a:bodyPr>
          <a:lstStyle/>
          <a:p>
            <a:r>
              <a:rPr lang="en-US" dirty="0"/>
              <a:t>Kurtosis is all about the tails of the distribution. It is used to describe the extreme values in one versus the other tail. It is actually the measure of outliers present in the distribution.</a:t>
            </a:r>
          </a:p>
          <a:p>
            <a:endParaRPr lang="en-US" dirty="0"/>
          </a:p>
          <a:p>
            <a:r>
              <a:rPr lang="en-US" dirty="0"/>
              <a:t>High kurtosis in a data set is an indicator that the data has heavy tails or outliers. If there is a high kurtosis, then we need to investigate why do we have so many outliers. It indicates a lot of things, may be wrong data entry or other things. Investigate!</a:t>
            </a:r>
          </a:p>
          <a:p>
            <a:endParaRPr lang="en-US" dirty="0"/>
          </a:p>
          <a:p>
            <a:r>
              <a:rPr lang="en-US" dirty="0"/>
              <a:t>Low kurtosis in a data set is an indicator that the data has light tails or a lack of outliers. If we get low kurtosis(too good to be true), then we also need to investigate and trim the dataset of unwanted results.</a:t>
            </a:r>
          </a:p>
          <a:p>
            <a:endParaRPr lang="en-IN" dirty="0"/>
          </a:p>
        </p:txBody>
      </p:sp>
    </p:spTree>
    <p:extLst>
      <p:ext uri="{BB962C8B-B14F-4D97-AF65-F5344CB8AC3E}">
        <p14:creationId xmlns:p14="http://schemas.microsoft.com/office/powerpoint/2010/main" val="2957852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8A91D-CF0D-B7B7-3BA9-C0DBA71D42CC}"/>
              </a:ext>
            </a:extLst>
          </p:cNvPr>
          <p:cNvSpPr>
            <a:spLocks noGrp="1"/>
          </p:cNvSpPr>
          <p:nvPr>
            <p:ph type="title"/>
          </p:nvPr>
        </p:nvSpPr>
        <p:spPr>
          <a:xfrm>
            <a:off x="677334" y="359229"/>
            <a:ext cx="8596668" cy="1571171"/>
          </a:xfrm>
        </p:spPr>
        <p:txBody>
          <a:bodyPr/>
          <a:lstStyle/>
          <a:p>
            <a:r>
              <a:rPr lang="en-IN" dirty="0"/>
              <a:t>Types of Kurtosis</a:t>
            </a:r>
          </a:p>
        </p:txBody>
      </p:sp>
      <p:sp>
        <p:nvSpPr>
          <p:cNvPr id="3" name="Content Placeholder 2">
            <a:extLst>
              <a:ext uri="{FF2B5EF4-FFF2-40B4-BE49-F238E27FC236}">
                <a16:creationId xmlns:a16="http://schemas.microsoft.com/office/drawing/2014/main" id="{C809D554-45BD-6463-C800-4EC5EB1060C8}"/>
              </a:ext>
            </a:extLst>
          </p:cNvPr>
          <p:cNvSpPr>
            <a:spLocks noGrp="1"/>
          </p:cNvSpPr>
          <p:nvPr>
            <p:ph idx="1"/>
          </p:nvPr>
        </p:nvSpPr>
        <p:spPr>
          <a:xfrm>
            <a:off x="677334" y="1099457"/>
            <a:ext cx="10208380" cy="4941905"/>
          </a:xfrm>
        </p:spPr>
        <p:txBody>
          <a:bodyPr>
            <a:normAutofit/>
          </a:bodyPr>
          <a:lstStyle/>
          <a:p>
            <a:r>
              <a:rPr lang="en-US" b="1" dirty="0"/>
              <a:t>Mesokurtic: </a:t>
            </a:r>
            <a:r>
              <a:rPr lang="en-US" dirty="0"/>
              <a:t>This distribution has kurtosis statistic similar to that of the normal distribution. It means that the extreme values of the distribution are similar to that of a normal distribution characteristic. This definition is used so that the standard normal distribution has a kurtosis of three.</a:t>
            </a:r>
          </a:p>
          <a:p>
            <a:r>
              <a:rPr lang="en-US" b="1" dirty="0"/>
              <a:t>Leptokurtic (Kurtosis &gt; 3): </a:t>
            </a:r>
            <a:r>
              <a:rPr lang="en-US" dirty="0"/>
              <a:t>Distribution is longer, tails are fatter. Peak is higher and sharper than Mesokurtic, which means that the data are heavy-tailed or a profusion of outliers.</a:t>
            </a:r>
          </a:p>
          <a:p>
            <a:r>
              <a:rPr lang="en-US" b="1" dirty="0"/>
              <a:t>Platykurtic: (Kurtosis &lt; 3): </a:t>
            </a:r>
            <a:r>
              <a:rPr lang="en-US" dirty="0"/>
              <a:t>Distribution is shorter, tails are thinner than the normal distribution. The peak is lower and broader than Mesokurtic, which means that data are light-tailed or lack of outliers.</a:t>
            </a:r>
          </a:p>
          <a:p>
            <a:endParaRPr lang="en-US" dirty="0"/>
          </a:p>
          <a:p>
            <a:endParaRPr lang="en-US" dirty="0"/>
          </a:p>
        </p:txBody>
      </p:sp>
      <p:pic>
        <p:nvPicPr>
          <p:cNvPr id="4" name="Picture 3">
            <a:extLst>
              <a:ext uri="{FF2B5EF4-FFF2-40B4-BE49-F238E27FC236}">
                <a16:creationId xmlns:a16="http://schemas.microsoft.com/office/drawing/2014/main" id="{1F9904D8-3AFB-E44E-E0B6-83468D933CEA}"/>
              </a:ext>
            </a:extLst>
          </p:cNvPr>
          <p:cNvPicPr>
            <a:picLocks noChangeAspect="1"/>
          </p:cNvPicPr>
          <p:nvPr/>
        </p:nvPicPr>
        <p:blipFill>
          <a:blip r:embed="rId2"/>
          <a:stretch>
            <a:fillRect/>
          </a:stretch>
        </p:blipFill>
        <p:spPr>
          <a:xfrm>
            <a:off x="3782785" y="3720910"/>
            <a:ext cx="5410200" cy="3060680"/>
          </a:xfrm>
          <a:prstGeom prst="rect">
            <a:avLst/>
          </a:prstGeom>
        </p:spPr>
      </p:pic>
    </p:spTree>
    <p:extLst>
      <p:ext uri="{BB962C8B-B14F-4D97-AF65-F5344CB8AC3E}">
        <p14:creationId xmlns:p14="http://schemas.microsoft.com/office/powerpoint/2010/main" val="32716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371231-3F84-CBDE-67F0-B028745B091F}"/>
              </a:ext>
            </a:extLst>
          </p:cNvPr>
          <p:cNvSpPr>
            <a:spLocks noGrp="1"/>
          </p:cNvSpPr>
          <p:nvPr>
            <p:ph type="title"/>
          </p:nvPr>
        </p:nvSpPr>
        <p:spPr>
          <a:xfrm>
            <a:off x="677334" y="2209800"/>
            <a:ext cx="8596668" cy="2993570"/>
          </a:xfrm>
        </p:spPr>
        <p:txBody>
          <a:bodyPr>
            <a:normAutofit/>
          </a:bodyPr>
          <a:lstStyle/>
          <a:p>
            <a:pPr algn="ctr"/>
            <a:r>
              <a:rPr lang="en-IN" sz="7200" dirty="0"/>
              <a:t>Thank You</a:t>
            </a:r>
          </a:p>
        </p:txBody>
      </p:sp>
    </p:spTree>
    <p:extLst>
      <p:ext uri="{BB962C8B-B14F-4D97-AF65-F5344CB8AC3E}">
        <p14:creationId xmlns:p14="http://schemas.microsoft.com/office/powerpoint/2010/main" val="350949138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14</TotalTime>
  <Words>475</Words>
  <Application>Microsoft Office PowerPoint</Application>
  <PresentationFormat>Widescreen</PresentationFormat>
  <Paragraphs>24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Times New Roman</vt:lpstr>
      <vt:lpstr>Trebuchet MS</vt:lpstr>
      <vt:lpstr>Wingdings 3</vt:lpstr>
      <vt:lpstr>Facet</vt:lpstr>
      <vt:lpstr>Skewness and Kurtosis</vt:lpstr>
      <vt:lpstr>What is a Skewness? </vt:lpstr>
      <vt:lpstr>Types of Skewness</vt:lpstr>
      <vt:lpstr>Kurtosis </vt:lpstr>
      <vt:lpstr>Types of Kurtosis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Nirmali Borah</dc:creator>
  <cp:lastModifiedBy>Nirmali Borah</cp:lastModifiedBy>
  <cp:revision>1</cp:revision>
  <dcterms:created xsi:type="dcterms:W3CDTF">2025-12-28T18:30:15Z</dcterms:created>
  <dcterms:modified xsi:type="dcterms:W3CDTF">2025-12-28T18:44:17Z</dcterms:modified>
</cp:coreProperties>
</file>