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0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4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29A39-5937-409B-8907-8EC0FD99EBEC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E3C3E56-2990-4E2E-B6EF-5E60C604B78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7316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29A39-5937-409B-8907-8EC0FD99EBEC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3E56-2990-4E2E-B6EF-5E60C604B784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5144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29A39-5937-409B-8907-8EC0FD99EBEC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3E56-2990-4E2E-B6EF-5E60C604B78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7745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29A39-5937-409B-8907-8EC0FD99EBEC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3E56-2990-4E2E-B6EF-5E60C604B784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5948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29A39-5937-409B-8907-8EC0FD99EBEC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3E56-2990-4E2E-B6EF-5E60C604B78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399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29A39-5937-409B-8907-8EC0FD99EBEC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3E56-2990-4E2E-B6EF-5E60C604B784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18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29A39-5937-409B-8907-8EC0FD99EBEC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3E56-2990-4E2E-B6EF-5E60C604B784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3877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29A39-5937-409B-8907-8EC0FD99EBEC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3E56-2990-4E2E-B6EF-5E60C604B784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9535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29A39-5937-409B-8907-8EC0FD99EBEC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3E56-2990-4E2E-B6EF-5E60C604B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20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29A39-5937-409B-8907-8EC0FD99EBEC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3E56-2990-4E2E-B6EF-5E60C604B784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076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D129A39-5937-409B-8907-8EC0FD99EBEC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3E56-2990-4E2E-B6EF-5E60C604B784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3580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29A39-5937-409B-8907-8EC0FD99EBEC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E3C3E56-2990-4E2E-B6EF-5E60C604B78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505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7065F5A-F98F-9F64-C0DD-F02DB6C89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506"/>
          </a:xfrm>
        </p:spPr>
        <p:txBody>
          <a:bodyPr>
            <a:normAutofit fontScale="90000"/>
          </a:bodyPr>
          <a:lstStyle/>
          <a:p>
            <a:r>
              <a:rPr lang="en-US" dirty="0">
                <a:highlight>
                  <a:srgbClr val="00FF00"/>
                </a:highlight>
              </a:rPr>
              <a:t>NEW VENTURE </a:t>
            </a:r>
            <a:r>
              <a:rPr lang="en-US" dirty="0" smtClean="0">
                <a:highlight>
                  <a:srgbClr val="00FF00"/>
                </a:highlight>
              </a:rPr>
              <a:t>PLANNING</a:t>
            </a:r>
            <a:endParaRPr lang="en-US" dirty="0">
              <a:highlight>
                <a:srgbClr val="00FF00"/>
              </a:highligh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553C9EC-72B0-A9A2-4228-EDEF9D9844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2023435"/>
          </a:xfrm>
        </p:spPr>
        <p:txBody>
          <a:bodyPr>
            <a:normAutofit fontScale="85000" lnSpcReduction="20000"/>
          </a:bodyPr>
          <a:lstStyle/>
          <a:p>
            <a:r>
              <a:rPr lang="en-US" sz="4000" dirty="0">
                <a:highlight>
                  <a:srgbClr val="FF00FF"/>
                </a:highlight>
              </a:rPr>
              <a:t>B.COM 3</a:t>
            </a:r>
            <a:r>
              <a:rPr lang="en-US" sz="4000" baseline="30000" dirty="0">
                <a:highlight>
                  <a:srgbClr val="FF00FF"/>
                </a:highlight>
              </a:rPr>
              <a:t>rd</a:t>
            </a:r>
            <a:r>
              <a:rPr lang="en-US" sz="4000" dirty="0">
                <a:highlight>
                  <a:srgbClr val="FF00FF"/>
                </a:highlight>
              </a:rPr>
              <a:t> semester 2025</a:t>
            </a:r>
          </a:p>
          <a:p>
            <a:r>
              <a:rPr lang="en-US" sz="4000" dirty="0">
                <a:highlight>
                  <a:srgbClr val="FF00FF"/>
                </a:highlight>
              </a:rPr>
              <a:t>Presented by </a:t>
            </a:r>
          </a:p>
          <a:p>
            <a:r>
              <a:rPr lang="en-US" sz="4000" dirty="0">
                <a:highlight>
                  <a:srgbClr val="FF00FF"/>
                </a:highlight>
              </a:rPr>
              <a:t>Maya dutta</a:t>
            </a:r>
          </a:p>
          <a:p>
            <a:endParaRPr lang="en-US" sz="4000" dirty="0">
              <a:highlight>
                <a:srgbClr val="FF00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64087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F1FB969-5D03-F86F-7FEA-008BDBF86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path way to new venture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03CD06F-7FD5-E1BF-A319-0410D3BD6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Boots trapping</a:t>
            </a:r>
          </a:p>
          <a:p>
            <a:r>
              <a:rPr lang="en-US" dirty="0"/>
              <a:t>2.Business assistance funding</a:t>
            </a:r>
          </a:p>
          <a:p>
            <a:r>
              <a:rPr lang="en-US" dirty="0"/>
              <a:t>3.Classic start up</a:t>
            </a:r>
          </a:p>
          <a:p>
            <a:r>
              <a:rPr lang="en-US" dirty="0"/>
              <a:t>4. Buying </a:t>
            </a:r>
            <a:r>
              <a:rPr lang="en-US" dirty="0" err="1"/>
              <a:t>existance</a:t>
            </a:r>
            <a:r>
              <a:rPr lang="en-US" dirty="0"/>
              <a:t> business</a:t>
            </a:r>
          </a:p>
        </p:txBody>
      </p:sp>
    </p:spTree>
    <p:extLst>
      <p:ext uri="{BB962C8B-B14F-4D97-AF65-F5344CB8AC3E}">
        <p14:creationId xmlns:p14="http://schemas.microsoft.com/office/powerpoint/2010/main" val="264372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6A2C1F-7B61-3D1A-79B3-E2F4A2B3C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and </a:t>
            </a:r>
            <a:r>
              <a:rPr lang="en-US" dirty="0" err="1"/>
              <a:t>disaDVANTAGES</a:t>
            </a:r>
            <a:r>
              <a:rPr lang="en-US" dirty="0"/>
              <a:t> OF BUYING AN EXISTING BUSINESS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="" xmlns:a16="http://schemas.microsoft.com/office/drawing/2014/main" id="{D47387A0-C50C-1DF2-B77A-0CAE02BA0D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624365"/>
              </p:ext>
            </p:extLst>
          </p:nvPr>
        </p:nvGraphicFramePr>
        <p:xfrm>
          <a:off x="1433015" y="2016125"/>
          <a:ext cx="9622334" cy="3384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0147">
                  <a:extLst>
                    <a:ext uri="{9D8B030D-6E8A-4147-A177-3AD203B41FA5}">
                      <a16:colId xmlns="" xmlns:a16="http://schemas.microsoft.com/office/drawing/2014/main" val="2658842074"/>
                    </a:ext>
                  </a:extLst>
                </a:gridCol>
                <a:gridCol w="4802187">
                  <a:extLst>
                    <a:ext uri="{9D8B030D-6E8A-4147-A177-3AD203B41FA5}">
                      <a16:colId xmlns="" xmlns:a16="http://schemas.microsoft.com/office/drawing/2014/main" val="84430425"/>
                    </a:ext>
                  </a:extLst>
                </a:gridCol>
              </a:tblGrid>
              <a:tr h="548809">
                <a:tc>
                  <a:txBody>
                    <a:bodyPr/>
                    <a:lstStyle/>
                    <a:p>
                      <a:r>
                        <a:rPr lang="en-US" dirty="0"/>
                        <a:t>ADVANTAGES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DISADVANTAQGES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0766545"/>
                  </a:ext>
                </a:extLst>
              </a:tr>
              <a:tr h="548809">
                <a:tc>
                  <a:txBody>
                    <a:bodyPr/>
                    <a:lstStyle/>
                    <a:p>
                      <a:r>
                        <a:rPr lang="en-US" dirty="0"/>
                        <a:t>Ground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7579611"/>
                  </a:ext>
                </a:extLst>
              </a:tr>
              <a:tr h="548809">
                <a:tc>
                  <a:txBody>
                    <a:bodyPr/>
                    <a:lstStyle/>
                    <a:p>
                      <a:r>
                        <a:rPr lang="en-US" dirty="0"/>
                        <a:t>MARKET PLACE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INVESTMENT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07922531"/>
                  </a:ext>
                </a:extLst>
              </a:tr>
              <a:tr h="548809">
                <a:tc>
                  <a:txBody>
                    <a:bodyPr/>
                    <a:lstStyle/>
                    <a:p>
                      <a:r>
                        <a:rPr lang="en-US" dirty="0"/>
                        <a:t>GOODWILL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STOCK AND EQUIPMENT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66712094"/>
                  </a:ext>
                </a:extLst>
              </a:tr>
              <a:tr h="548809">
                <a:tc>
                  <a:txBody>
                    <a:bodyPr/>
                    <a:lstStyle/>
                    <a:p>
                      <a:r>
                        <a:rPr lang="en-US" dirty="0"/>
                        <a:t>EMPLOYEES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EMPLOYEES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81851252"/>
                  </a:ext>
                </a:extLst>
              </a:tr>
              <a:tr h="548809">
                <a:tc>
                  <a:txBody>
                    <a:bodyPr/>
                    <a:lstStyle/>
                    <a:p>
                      <a:r>
                        <a:rPr lang="en-US" dirty="0"/>
                        <a:t>STOCK AND 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EXTERNAL FACTORS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80642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997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FDC3663-12BC-FDC8-590E-7DCB89980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1318"/>
            <a:ext cx="9144000" cy="2937681"/>
          </a:xfrm>
        </p:spPr>
        <p:txBody>
          <a:bodyPr>
            <a:normAutofit fontScale="90000"/>
          </a:bodyPr>
          <a:lstStyle/>
          <a:p>
            <a:r>
              <a:rPr lang="en-US" dirty="0">
                <a:highlight>
                  <a:srgbClr val="00FF00"/>
                </a:highlight>
              </a:rPr>
              <a:t>UNIT  1</a:t>
            </a:r>
            <a:r>
              <a:rPr lang="en-US" dirty="0">
                <a:highlight>
                  <a:srgbClr val="FFFF00"/>
                </a:highlight>
              </a:rPr>
              <a:t/>
            </a:r>
            <a:br>
              <a:rPr lang="en-US" dirty="0">
                <a:highlight>
                  <a:srgbClr val="FFFF00"/>
                </a:highlight>
              </a:rPr>
            </a:br>
            <a:r>
              <a:rPr lang="en-US" dirty="0">
                <a:highlight>
                  <a:srgbClr val="FFFF00"/>
                </a:highlight>
              </a:rPr>
              <a:t>Stating New Ventures</a:t>
            </a:r>
            <a:br>
              <a:rPr lang="en-US" dirty="0">
                <a:highlight>
                  <a:srgbClr val="FFFF00"/>
                </a:highlight>
              </a:rPr>
            </a:b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7ABC245-A0B9-48C2-2A6C-805956413C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3833" y="3057100"/>
            <a:ext cx="9567079" cy="3070746"/>
          </a:xfrm>
        </p:spPr>
        <p:txBody>
          <a:bodyPr>
            <a:normAutofit/>
          </a:bodyPr>
          <a:lstStyle/>
          <a:p>
            <a:pPr algn="just"/>
            <a:r>
              <a:rPr lang="en-US" sz="3200" dirty="0">
                <a:highlight>
                  <a:srgbClr val="C0C0C0"/>
                </a:highlight>
              </a:rPr>
              <a:t>1.Introduction of New Venture</a:t>
            </a:r>
          </a:p>
          <a:p>
            <a:pPr algn="just"/>
            <a:r>
              <a:rPr lang="en-US" sz="3200" dirty="0">
                <a:highlight>
                  <a:srgbClr val="C0C0C0"/>
                </a:highlight>
              </a:rPr>
              <a:t>2. Meaning of opportunity identification process and its step</a:t>
            </a:r>
          </a:p>
          <a:p>
            <a:pPr algn="just"/>
            <a:r>
              <a:rPr lang="en-US" sz="3200" dirty="0">
                <a:highlight>
                  <a:srgbClr val="C0C0C0"/>
                </a:highlight>
              </a:rPr>
              <a:t>3.Benefits of Business innovation</a:t>
            </a:r>
          </a:p>
          <a:p>
            <a:pPr algn="just"/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6249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5EB19B-F2D2-D206-43C2-C2388D6436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354842"/>
            <a:ext cx="8637073" cy="1050877"/>
          </a:xfrm>
        </p:spPr>
        <p:txBody>
          <a:bodyPr>
            <a:noAutofit/>
          </a:bodyPr>
          <a:lstStyle/>
          <a:p>
            <a:r>
              <a:rPr lang="en-US" sz="3200" dirty="0"/>
              <a:t>4. </a:t>
            </a:r>
            <a:r>
              <a:rPr lang="en-US" sz="3200" cap="none" dirty="0"/>
              <a:t>Role of Creative Thinking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D72ECB7-8F62-8060-34FC-7D9E63B3E1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1128" y="2429302"/>
            <a:ext cx="9703724" cy="2079524"/>
          </a:xfrm>
        </p:spPr>
        <p:txBody>
          <a:bodyPr>
            <a:normAutofit/>
          </a:bodyPr>
          <a:lstStyle/>
          <a:p>
            <a:r>
              <a:rPr lang="en-US" sz="2400" dirty="0"/>
              <a:t>Swot Analysis</a:t>
            </a:r>
          </a:p>
          <a:p>
            <a:r>
              <a:rPr lang="en-US" sz="2400" dirty="0"/>
              <a:t>Impediments of creativity</a:t>
            </a:r>
          </a:p>
          <a:p>
            <a:r>
              <a:rPr lang="en-US" sz="2400" dirty="0"/>
              <a:t>Entrepreneurial Creative process</a:t>
            </a:r>
          </a:p>
        </p:txBody>
      </p:sp>
    </p:spTree>
    <p:extLst>
      <p:ext uri="{BB962C8B-B14F-4D97-AF65-F5344CB8AC3E}">
        <p14:creationId xmlns:p14="http://schemas.microsoft.com/office/powerpoint/2010/main" val="2071860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Meaning of New Venture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 </a:t>
            </a:r>
            <a:r>
              <a:rPr lang="en-US" sz="3200" b="1" dirty="0"/>
              <a:t>new venture</a:t>
            </a:r>
            <a:r>
              <a:rPr lang="en-US" sz="3200" dirty="0"/>
              <a:t> is a newly established business enterprise</a:t>
            </a:r>
          </a:p>
          <a:p>
            <a:r>
              <a:rPr lang="en-US" sz="3200" dirty="0"/>
              <a:t>Started by an entrepreneur by identifying opportunities</a:t>
            </a:r>
          </a:p>
          <a:p>
            <a:r>
              <a:rPr lang="en-US" sz="3200" dirty="0"/>
              <a:t>Can be small-scale or large-scale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26911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Importance of Starting a New Venture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Generates employment</a:t>
            </a:r>
          </a:p>
          <a:p>
            <a:r>
              <a:rPr lang="en-US" sz="4000" dirty="0"/>
              <a:t>Encourages self-reliance</a:t>
            </a:r>
          </a:p>
          <a:p>
            <a:r>
              <a:rPr lang="en-US" sz="4000" dirty="0"/>
              <a:t>Improves standard of living</a:t>
            </a:r>
          </a:p>
          <a:p>
            <a:r>
              <a:rPr lang="en-US" sz="4000" dirty="0"/>
              <a:t>Boosts economic development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03945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rgbClr val="002060"/>
                </a:solidFill>
              </a:rPr>
              <a:t>Types of New Ventures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Manufacturing ventures</a:t>
            </a:r>
          </a:p>
          <a:p>
            <a:r>
              <a:rPr lang="en-US" sz="3600" dirty="0">
                <a:solidFill>
                  <a:schemeClr val="accent1"/>
                </a:solidFill>
              </a:rPr>
              <a:t>Trading ventures</a:t>
            </a:r>
          </a:p>
          <a:p>
            <a:r>
              <a:rPr lang="en-US" sz="3600" dirty="0">
                <a:solidFill>
                  <a:schemeClr val="accent1"/>
                </a:solidFill>
              </a:rPr>
              <a:t>Service ventures</a:t>
            </a:r>
          </a:p>
          <a:p>
            <a:r>
              <a:rPr lang="en-US" sz="3600" dirty="0">
                <a:solidFill>
                  <a:schemeClr val="accent1"/>
                </a:solidFill>
              </a:rPr>
              <a:t>Online / Digital ventures</a:t>
            </a:r>
          </a:p>
          <a:p>
            <a:r>
              <a:rPr lang="en-US" sz="3600" dirty="0">
                <a:solidFill>
                  <a:schemeClr val="accent1"/>
                </a:solidFill>
              </a:rPr>
              <a:t>Social enterprises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749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412125"/>
            <a:ext cx="9603275" cy="1571222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accent2"/>
                </a:solidFill>
              </a:rPr>
              <a:t>Steps in Starting a New Venture</a:t>
            </a:r>
            <a:br>
              <a:rPr lang="en-US" sz="4000" b="1" dirty="0">
                <a:solidFill>
                  <a:schemeClr val="accent2"/>
                </a:solidFill>
              </a:rPr>
            </a:br>
            <a:endParaRPr lang="en-US" sz="40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Identifying business idea</a:t>
            </a:r>
          </a:p>
          <a:p>
            <a:r>
              <a:rPr lang="en-US" sz="2800" dirty="0">
                <a:solidFill>
                  <a:srgbClr val="0070C0"/>
                </a:solidFill>
              </a:rPr>
              <a:t>Market research</a:t>
            </a:r>
          </a:p>
          <a:p>
            <a:r>
              <a:rPr lang="en-US" sz="2800" dirty="0">
                <a:solidFill>
                  <a:srgbClr val="0070C0"/>
                </a:solidFill>
              </a:rPr>
              <a:t>Preparing business plan</a:t>
            </a:r>
          </a:p>
          <a:p>
            <a:r>
              <a:rPr lang="en-US" sz="2800" dirty="0">
                <a:solidFill>
                  <a:srgbClr val="0070C0"/>
                </a:solidFill>
              </a:rPr>
              <a:t>Arranging finance</a:t>
            </a:r>
          </a:p>
          <a:p>
            <a:r>
              <a:rPr lang="en-US" sz="2800" dirty="0">
                <a:solidFill>
                  <a:srgbClr val="0070C0"/>
                </a:solidFill>
              </a:rPr>
              <a:t>Registration &amp; legal formalities</a:t>
            </a:r>
          </a:p>
          <a:p>
            <a:r>
              <a:rPr lang="en-US" sz="2800" dirty="0">
                <a:solidFill>
                  <a:srgbClr val="0070C0"/>
                </a:solidFill>
              </a:rPr>
              <a:t>Launching the business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564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chemeClr val="accent1"/>
                </a:solidFill>
              </a:rPr>
              <a:t>Sources of Finance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Own savings</a:t>
            </a:r>
          </a:p>
          <a:p>
            <a:r>
              <a:rPr lang="en-US" sz="3200" dirty="0">
                <a:solidFill>
                  <a:srgbClr val="002060"/>
                </a:solidFill>
              </a:rPr>
              <a:t>Bank loans</a:t>
            </a:r>
          </a:p>
          <a:p>
            <a:r>
              <a:rPr lang="en-US" sz="3200" dirty="0">
                <a:solidFill>
                  <a:srgbClr val="002060"/>
                </a:solidFill>
              </a:rPr>
              <a:t>Government schemes</a:t>
            </a:r>
          </a:p>
          <a:p>
            <a:r>
              <a:rPr lang="en-US" sz="3200" dirty="0">
                <a:solidFill>
                  <a:srgbClr val="002060"/>
                </a:solidFill>
              </a:rPr>
              <a:t>Angel investors</a:t>
            </a:r>
          </a:p>
          <a:p>
            <a:r>
              <a:rPr lang="en-US" sz="3200" dirty="0">
                <a:solidFill>
                  <a:srgbClr val="002060"/>
                </a:solidFill>
              </a:rPr>
              <a:t>Venture capital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149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3094" y="456791"/>
            <a:ext cx="9603275" cy="89549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9402D"/>
                </a:solidFill>
              </a:rPr>
              <a:t>Challenges in Starting a New Venture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rgbClr val="00B050"/>
                </a:solidFill>
              </a:rPr>
              <a:t>Lack of finance</a:t>
            </a:r>
          </a:p>
          <a:p>
            <a:r>
              <a:rPr lang="en-US" sz="3600" dirty="0">
                <a:solidFill>
                  <a:srgbClr val="00B050"/>
                </a:solidFill>
              </a:rPr>
              <a:t>High competition</a:t>
            </a:r>
          </a:p>
          <a:p>
            <a:r>
              <a:rPr lang="en-US" sz="3600" dirty="0">
                <a:solidFill>
                  <a:srgbClr val="00B050"/>
                </a:solidFill>
              </a:rPr>
              <a:t>Market uncertainty</a:t>
            </a:r>
          </a:p>
          <a:p>
            <a:r>
              <a:rPr lang="en-US" sz="3600" dirty="0">
                <a:solidFill>
                  <a:srgbClr val="00B050"/>
                </a:solidFill>
              </a:rPr>
              <a:t>Legal formalities</a:t>
            </a:r>
          </a:p>
          <a:p>
            <a:r>
              <a:rPr lang="en-US" sz="3600" dirty="0">
                <a:solidFill>
                  <a:srgbClr val="00B050"/>
                </a:solidFill>
              </a:rPr>
              <a:t>Risk and failure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80778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115</TotalTime>
  <Words>205</Words>
  <Application>Microsoft Office PowerPoint</Application>
  <PresentationFormat>Custom</PresentationFormat>
  <Paragraphs>64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Gallery</vt:lpstr>
      <vt:lpstr>NEW VENTURE PLANNING</vt:lpstr>
      <vt:lpstr>UNIT  1 Stating New Ventures </vt:lpstr>
      <vt:lpstr>4. Role of Creative Thinking </vt:lpstr>
      <vt:lpstr>Meaning of New Venture</vt:lpstr>
      <vt:lpstr>Importance of Starting a New Venture</vt:lpstr>
      <vt:lpstr>Types of New Ventures</vt:lpstr>
      <vt:lpstr>Steps in Starting a New Venture </vt:lpstr>
      <vt:lpstr>Sources of Finance</vt:lpstr>
      <vt:lpstr>Challenges in Starting a New Venture</vt:lpstr>
      <vt:lpstr>The path way to new venture</vt:lpstr>
      <vt:lpstr>Advantages and disaDVANTAGES OF BUYING AN EXISTING BUSINESS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VENTURE PLANNNMG</dc:title>
  <dc:creator>maya dutta</dc:creator>
  <cp:lastModifiedBy>acer</cp:lastModifiedBy>
  <cp:revision>24</cp:revision>
  <dcterms:created xsi:type="dcterms:W3CDTF">2025-12-27T07:59:42Z</dcterms:created>
  <dcterms:modified xsi:type="dcterms:W3CDTF">2025-12-29T04:43:52Z</dcterms:modified>
</cp:coreProperties>
</file>