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8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1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01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654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99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59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7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43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3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6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6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1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1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52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7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0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69556-8366-4F13-80B4-2DE18D889FB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95678-6C7F-491A-99A4-39393F2E0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9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264F4-B084-711A-9767-EE3E7B1CF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6853"/>
            <a:ext cx="9144000" cy="22382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dirty="0"/>
              <a:t>          NEW VENTURE PLANNING</a:t>
            </a:r>
            <a:br>
              <a:rPr lang="en-US" sz="4000" dirty="0"/>
            </a:br>
            <a:r>
              <a:rPr lang="en-US" sz="4000" dirty="0"/>
              <a:t>          </a:t>
            </a:r>
            <a:r>
              <a:rPr lang="en-US" sz="2700" dirty="0">
                <a:highlight>
                  <a:srgbClr val="FF00FF"/>
                </a:highlight>
              </a:rPr>
              <a:t>B.COM 3</a:t>
            </a:r>
            <a:r>
              <a:rPr lang="en-US" sz="2700" baseline="30000" dirty="0">
                <a:highlight>
                  <a:srgbClr val="FF00FF"/>
                </a:highlight>
              </a:rPr>
              <a:t>rd</a:t>
            </a:r>
            <a:r>
              <a:rPr lang="en-US" sz="2700" dirty="0">
                <a:highlight>
                  <a:srgbClr val="FF00FF"/>
                </a:highlight>
              </a:rPr>
              <a:t> semester 2025</a:t>
            </a:r>
            <a:br>
              <a:rPr lang="en-US" dirty="0">
                <a:highlight>
                  <a:srgbClr val="FF00FF"/>
                </a:highlight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E3361-7F75-118A-3A15-FE239B32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620370"/>
            <a:ext cx="8791575" cy="263743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Unit 2</a:t>
            </a:r>
            <a:br>
              <a:rPr lang="en-US" sz="4000" dirty="0">
                <a:highlight>
                  <a:srgbClr val="00FF00"/>
                </a:highlight>
              </a:rPr>
            </a:br>
            <a:r>
              <a:rPr lang="en-US" sz="4000" dirty="0">
                <a:solidFill>
                  <a:schemeClr val="bg2"/>
                </a:solidFill>
              </a:rPr>
              <a:t>Methods of INITIATE NEW VENTURES</a:t>
            </a:r>
            <a:br>
              <a:rPr lang="en-US" sz="4000" dirty="0"/>
            </a:br>
            <a:r>
              <a:rPr lang="en-US" sz="4000" dirty="0">
                <a:solidFill>
                  <a:srgbClr val="FFFF00"/>
                </a:solidFill>
              </a:rPr>
              <a:t>Presented by </a:t>
            </a:r>
          </a:p>
          <a:p>
            <a:r>
              <a:rPr lang="en-US" sz="4000" dirty="0">
                <a:solidFill>
                  <a:srgbClr val="FFFF00"/>
                </a:solidFill>
              </a:rPr>
              <a:t>Maya dutta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128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58604-C5C2-475E-63FE-8DC77EDF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ighlight>
                  <a:srgbClr val="00FF00"/>
                </a:highlight>
              </a:rPr>
              <a:t>Unit 2</a:t>
            </a:r>
            <a:br>
              <a:rPr lang="en-US" dirty="0">
                <a:highlight>
                  <a:srgbClr val="00FF00"/>
                </a:highlight>
              </a:rPr>
            </a:br>
            <a:r>
              <a:rPr lang="en-US" dirty="0">
                <a:highlight>
                  <a:srgbClr val="FF00FF"/>
                </a:highlight>
              </a:rPr>
              <a:t>Methods of INITIATE NEW VENTURES</a:t>
            </a:r>
            <a:br>
              <a:rPr lang="en-US" dirty="0">
                <a:highlight>
                  <a:srgbClr val="00FF00"/>
                </a:highlight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22FE8-22AD-4E10-8C8D-96085D712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FFFF00"/>
                </a:solidFill>
              </a:rPr>
              <a:t>Introduction </a:t>
            </a:r>
          </a:p>
          <a:p>
            <a:r>
              <a:rPr lang="en-US" sz="4000" dirty="0">
                <a:solidFill>
                  <a:srgbClr val="FFFF00"/>
                </a:solidFill>
              </a:rPr>
              <a:t>Creative new venture</a:t>
            </a:r>
          </a:p>
          <a:p>
            <a:r>
              <a:rPr lang="en-US" sz="4000" dirty="0">
                <a:solidFill>
                  <a:srgbClr val="FFFF00"/>
                </a:solidFill>
              </a:rPr>
              <a:t>Franchising</a:t>
            </a:r>
          </a:p>
          <a:p>
            <a:r>
              <a:rPr lang="en-US" sz="4000" dirty="0">
                <a:solidFill>
                  <a:srgbClr val="FFFF00"/>
                </a:solidFill>
              </a:rPr>
              <a:t>How franchising works</a:t>
            </a:r>
          </a:p>
          <a:p>
            <a:endParaRPr lang="en-US" sz="40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2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B06D0-9958-BE0A-CCE7-F486F0C53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10232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highlight>
                  <a:srgbClr val="FF00FF"/>
                </a:highlight>
              </a:rPr>
              <a:t>Introduction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8FC27F-5765-F6B5-A98E-F2A61582C0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4388" y="2127519"/>
            <a:ext cx="1023302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Initiating a new venture means starting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 new business activity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Entrepreneurs use different methods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to enter business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Choice of method depends 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capital, risk, and experience</a:t>
            </a:r>
          </a:p>
        </p:txBody>
      </p:sp>
    </p:spTree>
    <p:extLst>
      <p:ext uri="{BB962C8B-B14F-4D97-AF65-F5344CB8AC3E}">
        <p14:creationId xmlns:p14="http://schemas.microsoft.com/office/powerpoint/2010/main" val="3756301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8693F-DE07-363F-3AF8-2EAD2955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71475"/>
            <a:ext cx="9905998" cy="134302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FFFF00"/>
                </a:solidFill>
              </a:rPr>
              <a:t>Meaning of Initiating a New Venture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15AF1A5-CBD8-83B2-2649-A29138C407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41412" y="3143181"/>
            <a:ext cx="10041531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is the process of establishing a new business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Involves selecting the form and method of entry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Affects success and growth of the business</a:t>
            </a:r>
          </a:p>
        </p:txBody>
      </p:sp>
    </p:spTree>
    <p:extLst>
      <p:ext uri="{BB962C8B-B14F-4D97-AF65-F5344CB8AC3E}">
        <p14:creationId xmlns:p14="http://schemas.microsoft.com/office/powerpoint/2010/main" val="555146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899D7-2953-02D5-4FF5-092105192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82137"/>
            <a:ext cx="9905998" cy="1241947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Main Methods to Initiate a New Venture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55314F-7C51-2E31-EE1B-0592862883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321435"/>
              </p:ext>
            </p:extLst>
          </p:nvPr>
        </p:nvGraphicFramePr>
        <p:xfrm>
          <a:off x="1141413" y="1856095"/>
          <a:ext cx="9906000" cy="452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0">
                  <a:extLst>
                    <a:ext uri="{9D8B030D-6E8A-4147-A177-3AD203B41FA5}">
                      <a16:colId xmlns:a16="http://schemas.microsoft.com/office/drawing/2014/main" val="2446895759"/>
                    </a:ext>
                  </a:extLst>
                </a:gridCol>
              </a:tblGrid>
              <a:tr h="614149">
                <a:tc>
                  <a:txBody>
                    <a:bodyPr/>
                    <a:lstStyle/>
                    <a:p>
                      <a:r>
                        <a:rPr lang="en-US" sz="2400" dirty="0"/>
                        <a:t>Starting a New Business from Scratch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539073"/>
                  </a:ext>
                </a:extLst>
              </a:tr>
              <a:tr h="614149">
                <a:tc>
                  <a:txBody>
                    <a:bodyPr/>
                    <a:lstStyle/>
                    <a:p>
                      <a:r>
                        <a:rPr lang="en-US" sz="2400" dirty="0"/>
                        <a:t>Buying an Existing Business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584336"/>
                  </a:ext>
                </a:extLst>
              </a:tr>
              <a:tr h="6141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Franchising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932633"/>
                  </a:ext>
                </a:extLst>
              </a:tr>
              <a:tr h="614149">
                <a:tc>
                  <a:txBody>
                    <a:bodyPr/>
                    <a:lstStyle/>
                    <a:p>
                      <a:r>
                        <a:rPr lang="en-US" sz="2400" dirty="0"/>
                        <a:t>Family Business Inheritance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023288"/>
                  </a:ext>
                </a:extLst>
              </a:tr>
              <a:tr h="6141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Family Business Inheritance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438651"/>
                  </a:ext>
                </a:extLst>
              </a:tr>
              <a:tr h="6141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Joint Venture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851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70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AF25-F9FC-9AF1-B70B-F8B19B05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577575"/>
            <a:ext cx="9905998" cy="1292169"/>
          </a:xfrm>
        </p:spPr>
        <p:txBody>
          <a:bodyPr>
            <a:normAutofit/>
          </a:bodyPr>
          <a:lstStyle/>
          <a:p>
            <a:r>
              <a:rPr lang="en-US" sz="5400" dirty="0">
                <a:highlight>
                  <a:srgbClr val="FF00FF"/>
                </a:highlight>
              </a:rPr>
              <a:t>Buying an Existing Business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FB5B530-7352-0F17-9EC8-CF58D665D0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41412" y="2743071"/>
            <a:ext cx="983153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Purchase of an already running business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Existing customers and goodwill available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Lower risk compared to new business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Requires high initial investment</a:t>
            </a:r>
          </a:p>
        </p:txBody>
      </p:sp>
    </p:spTree>
    <p:extLst>
      <p:ext uri="{BB962C8B-B14F-4D97-AF65-F5344CB8AC3E}">
        <p14:creationId xmlns:p14="http://schemas.microsoft.com/office/powerpoint/2010/main" val="1724650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DA09-91E9-0AD5-6E38-AB7D323A1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solidFill>
                  <a:schemeClr val="accent3"/>
                </a:solidFill>
                <a:highlight>
                  <a:srgbClr val="0000FF"/>
                </a:highlight>
              </a:rPr>
              <a:t>Franchising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8A75F-E798-D0C3-E144-9C6445ECB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>
                <a:solidFill>
                  <a:srgbClr val="FFFF00"/>
                </a:solidFill>
              </a:rPr>
              <a:t>Buying rights to use an established brand</a:t>
            </a:r>
          </a:p>
          <a:p>
            <a:r>
              <a:rPr lang="en-US" sz="4400" dirty="0">
                <a:solidFill>
                  <a:srgbClr val="FFFF00"/>
                </a:solidFill>
              </a:rPr>
              <a:t>Franchisee follows franchisor’s system</a:t>
            </a:r>
          </a:p>
          <a:p>
            <a:r>
              <a:rPr lang="en-US" sz="4400" dirty="0">
                <a:solidFill>
                  <a:srgbClr val="FFFF00"/>
                </a:solidFill>
              </a:rPr>
              <a:t>Lower risk due to brand recognition</a:t>
            </a:r>
          </a:p>
          <a:p>
            <a:r>
              <a:rPr lang="en-US" sz="4400" dirty="0">
                <a:solidFill>
                  <a:srgbClr val="FFFF00"/>
                </a:solidFill>
              </a:rPr>
              <a:t>Example: Food outlets, retail chains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44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74368-3101-AB65-FF42-6EC27C945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002060"/>
                </a:solidFill>
                <a:highlight>
                  <a:srgbClr val="FF00FF"/>
                </a:highlight>
              </a:rPr>
              <a:t>ADVANTAGES AND DISADVANTAGES OF FRANCHISING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27BA-2DD2-7B9B-4B21-A22BA4020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989996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ADVANTAGES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HIGHER SUCCESS RATE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ASSISTANCE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EASIER ACCESS TO CAPITAL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COST REDUCTION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BRAND VALUE ADVANTAGES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PROFITS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STAFF TRAINING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10938-B203-6CBA-4F67-AD29678684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DISADVANTAGES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300" dirty="0"/>
              <a:t>CONTROL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300" dirty="0"/>
              <a:t>ONGOING COST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300" dirty="0"/>
              <a:t>LACK OF SUPPORT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300" dirty="0"/>
              <a:t>EXPENSIVE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300" dirty="0"/>
              <a:t>TIME CONSUMING</a:t>
            </a:r>
          </a:p>
        </p:txBody>
      </p:sp>
    </p:spTree>
    <p:extLst>
      <p:ext uri="{BB962C8B-B14F-4D97-AF65-F5344CB8AC3E}">
        <p14:creationId xmlns:p14="http://schemas.microsoft.com/office/powerpoint/2010/main" val="2500456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0000F-1842-29E1-375A-2BB1FBF4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68490"/>
            <a:ext cx="9905998" cy="1323832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FF00"/>
                </a:solidFill>
              </a:rPr>
              <a:t>Franchising law of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33C66-1F35-3C00-04AC-300DC8F2B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92322"/>
            <a:ext cx="9905999" cy="4681181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LEGAL DEFINITION AND SCOPE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REGULATORY FRAMEWORK</a:t>
            </a:r>
          </a:p>
          <a:p>
            <a:r>
              <a:rPr lang="en-US" sz="2800" dirty="0">
                <a:solidFill>
                  <a:srgbClr val="FF0000"/>
                </a:solidFill>
              </a:rPr>
              <a:t>NEED FOR FRANCHISOR REGISTRATION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MEMBERSHIP WITH ASSSOCIATION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ROYALTEE REMITANCE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TAXATION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CAUSE FOR TERMINATION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37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35</TotalTime>
  <Words>235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Tw Cen MT</vt:lpstr>
      <vt:lpstr>Circuit</vt:lpstr>
      <vt:lpstr>          NEW VENTURE PLANNING           B.COM 3rd semester 2025 </vt:lpstr>
      <vt:lpstr>Unit 2 Methods of INITIATE NEW VENTURES </vt:lpstr>
      <vt:lpstr>Introduction</vt:lpstr>
      <vt:lpstr>Meaning of Initiating a New Venture</vt:lpstr>
      <vt:lpstr>Main Methods to Initiate a New Venture</vt:lpstr>
      <vt:lpstr>Buying an Existing Business</vt:lpstr>
      <vt:lpstr>Franchising</vt:lpstr>
      <vt:lpstr>ADVANTAGES AND DISADVANTAGES OF FRANCHISING BUSINESS</vt:lpstr>
      <vt:lpstr>Franchising law of India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maya dutta</dc:creator>
  <cp:lastModifiedBy>maya dutta</cp:lastModifiedBy>
  <cp:revision>5</cp:revision>
  <dcterms:created xsi:type="dcterms:W3CDTF">2025-12-29T04:36:02Z</dcterms:created>
  <dcterms:modified xsi:type="dcterms:W3CDTF">2025-12-29T05:11:46Z</dcterms:modified>
</cp:coreProperties>
</file>