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6858000" cx="12192000"/>
  <p:notesSz cx="6858000" cy="9144000"/>
  <p:embeddedFontLst>
    <p:embeddedFont>
      <p:font typeface="DM Sans Medium"/>
      <p:regular r:id="rId18"/>
      <p:bold r:id="rId19"/>
      <p:italic r:id="rId20"/>
      <p:boldItalic r:id="rId21"/>
    </p:embeddedFont>
    <p:embeddedFont>
      <p:font typeface="Merriweather"/>
      <p:regular r:id="rId22"/>
      <p:bold r:id="rId23"/>
      <p:italic r:id="rId24"/>
      <p:boldItalic r:id="rId25"/>
    </p:embeddedFont>
    <p:embeddedFont>
      <p:font typeface="DM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A3AD656-C2DE-42D4-908F-8A18BF970336}">
  <a:tblStyle styleId="{BA3AD656-C2DE-42D4-908F-8A18BF970336}"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DMSansMedium-italic.fntdata"/><Relationship Id="rId22" Type="http://schemas.openxmlformats.org/officeDocument/2006/relationships/font" Target="fonts/Merriweather-regular.fntdata"/><Relationship Id="rId21" Type="http://schemas.openxmlformats.org/officeDocument/2006/relationships/font" Target="fonts/DMSansMedium-boldItalic.fntdata"/><Relationship Id="rId24" Type="http://schemas.openxmlformats.org/officeDocument/2006/relationships/font" Target="fonts/Merriweather-italic.fntdata"/><Relationship Id="rId23" Type="http://schemas.openxmlformats.org/officeDocument/2006/relationships/font" Target="fonts/Merriweather-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DMSans-regular.fntdata"/><Relationship Id="rId25" Type="http://schemas.openxmlformats.org/officeDocument/2006/relationships/font" Target="fonts/Merriweather-boldItalic.fntdata"/><Relationship Id="rId28" Type="http://schemas.openxmlformats.org/officeDocument/2006/relationships/font" Target="fonts/DMSans-italic.fntdata"/><Relationship Id="rId27" Type="http://schemas.openxmlformats.org/officeDocument/2006/relationships/font" Target="fonts/DMSans-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DMSans-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DMSansMedium-bold.fntdata"/><Relationship Id="rId18" Type="http://schemas.openxmlformats.org/officeDocument/2006/relationships/font" Target="fonts/DMSans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12.png"/><Relationship Id="rId5" Type="http://schemas.openxmlformats.org/officeDocument/2006/relationships/image" Target="../media/image7.png"/><Relationship Id="rId6" Type="http://schemas.openxmlformats.org/officeDocument/2006/relationships/image" Target="../media/image13.png"/><Relationship Id="rId7" Type="http://schemas.openxmlformats.org/officeDocument/2006/relationships/image" Target="../media/image16.png"/><Relationship Id="rId8"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366"/>
        </a:solidFill>
      </p:bgPr>
    </p:bg>
    <p:spTree>
      <p:nvGrpSpPr>
        <p:cNvPr id="83" name="Shape 83"/>
        <p:cNvGrpSpPr/>
        <p:nvPr/>
      </p:nvGrpSpPr>
      <p:grpSpPr>
        <a:xfrm>
          <a:off x="0" y="0"/>
          <a:ext cx="0" cy="0"/>
          <a:chOff x="0" y="0"/>
          <a:chExt cx="0" cy="0"/>
        </a:xfrm>
      </p:grpSpPr>
      <p:pic>
        <p:nvPicPr>
          <p:cNvPr descr="image.png" id="84" name="Google Shape;84;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85" name="Google Shape;85;p13"/>
          <p:cNvSpPr txBox="1"/>
          <p:nvPr/>
        </p:nvSpPr>
        <p:spPr>
          <a:xfrm>
            <a:off x="1015365" y="2239267"/>
            <a:ext cx="10161270" cy="731490"/>
          </a:xfrm>
          <a:prstGeom prst="rect">
            <a:avLst/>
          </a:prstGeom>
          <a:noFill/>
          <a:ln>
            <a:noFill/>
          </a:ln>
        </p:spPr>
        <p:txBody>
          <a:bodyPr anchorCtr="0" anchor="t" bIns="0" lIns="0" spcFirstLastPara="1" rIns="0" wrap="square" tIns="0">
            <a:spAutoFit/>
          </a:bodyPr>
          <a:lstStyle/>
          <a:p>
            <a:pPr indent="0" lvl="0" marL="0" marR="0" rtl="0" algn="ctr">
              <a:lnSpc>
                <a:spcPct val="119979"/>
              </a:lnSpc>
              <a:spcBef>
                <a:spcPts val="0"/>
              </a:spcBef>
              <a:spcAft>
                <a:spcPts val="0"/>
              </a:spcAft>
              <a:buNone/>
            </a:pPr>
            <a:r>
              <a:rPr b="1" i="0" lang="en-US" sz="4800" u="none" cap="none" strike="noStrike">
                <a:solidFill>
                  <a:srgbClr val="F3F0DF"/>
                </a:solidFill>
                <a:latin typeface="Merriweather"/>
                <a:ea typeface="Merriweather"/>
                <a:cs typeface="Merriweather"/>
                <a:sym typeface="Merriweather"/>
              </a:rPr>
              <a:t>Power Stability in World Politics</a:t>
            </a:r>
            <a:endParaRPr/>
          </a:p>
        </p:txBody>
      </p:sp>
      <p:sp>
        <p:nvSpPr>
          <p:cNvPr id="86" name="Google Shape;86;p13"/>
          <p:cNvSpPr txBox="1"/>
          <p:nvPr/>
        </p:nvSpPr>
        <p:spPr>
          <a:xfrm>
            <a:off x="2286000" y="3161258"/>
            <a:ext cx="7620000" cy="6858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800" u="none" cap="none" strike="noStrike">
                <a:solidFill>
                  <a:srgbClr val="11CAA0"/>
                </a:solidFill>
                <a:latin typeface="DM Sans Medium"/>
                <a:ea typeface="DM Sans Medium"/>
                <a:cs typeface="DM Sans Medium"/>
                <a:sym typeface="DM Sans Medium"/>
              </a:rPr>
              <a:t>A Theoretical &amp; Structural Analysis of Polarity, Transition, and Geopolitical Equilibrium</a:t>
            </a:r>
            <a:endParaRPr/>
          </a:p>
        </p:txBody>
      </p:sp>
      <p:sp>
        <p:nvSpPr>
          <p:cNvPr id="87" name="Google Shape;87;p13"/>
          <p:cNvSpPr txBox="1"/>
          <p:nvPr/>
        </p:nvSpPr>
        <p:spPr>
          <a:xfrm>
            <a:off x="1257300" y="4418558"/>
            <a:ext cx="9677400" cy="20002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1200" u="none" cap="none" strike="noStrike">
                <a:solidFill>
                  <a:srgbClr val="E2E8F0"/>
                </a:solidFill>
                <a:latin typeface="DM Sans"/>
                <a:ea typeface="DM Sans"/>
                <a:cs typeface="DM Sans"/>
                <a:sym typeface="DM Sans"/>
              </a:rPr>
              <a:t>MA SECOND SEM | INTERNATIONAL RELATIONS SEMINAR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BF7"/>
        </a:solidFill>
      </p:bgPr>
    </p:bg>
    <p:spTree>
      <p:nvGrpSpPr>
        <p:cNvPr id="190" name="Shape 190"/>
        <p:cNvGrpSpPr/>
        <p:nvPr/>
      </p:nvGrpSpPr>
      <p:grpSpPr>
        <a:xfrm>
          <a:off x="0" y="0"/>
          <a:ext cx="0" cy="0"/>
          <a:chOff x="0" y="0"/>
          <a:chExt cx="0" cy="0"/>
        </a:xfrm>
      </p:grpSpPr>
      <p:pic>
        <p:nvPicPr>
          <p:cNvPr descr="image.png" id="191" name="Google Shape;191;p22"/>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92" name="Google Shape;192;p22"/>
          <p:cNvPicPr preferRelativeResize="0"/>
          <p:nvPr/>
        </p:nvPicPr>
        <p:blipFill rotWithShape="1">
          <a:blip r:embed="rId4">
            <a:alphaModFix/>
          </a:blip>
          <a:srcRect b="0" l="0" r="0" t="0"/>
          <a:stretch/>
        </p:blipFill>
        <p:spPr>
          <a:xfrm>
            <a:off x="762000" y="2608808"/>
            <a:ext cx="3365450" cy="2466975"/>
          </a:xfrm>
          <a:prstGeom prst="rect">
            <a:avLst/>
          </a:prstGeom>
          <a:noFill/>
          <a:ln>
            <a:noFill/>
          </a:ln>
        </p:spPr>
      </p:pic>
      <p:pic>
        <p:nvPicPr>
          <p:cNvPr descr="image.png" id="193" name="Google Shape;193;p22"/>
          <p:cNvPicPr preferRelativeResize="0"/>
          <p:nvPr/>
        </p:nvPicPr>
        <p:blipFill rotWithShape="1">
          <a:blip r:embed="rId5">
            <a:alphaModFix/>
          </a:blip>
          <a:srcRect b="0" l="0" r="0" t="0"/>
          <a:stretch/>
        </p:blipFill>
        <p:spPr>
          <a:xfrm>
            <a:off x="4413200" y="2608808"/>
            <a:ext cx="3365450" cy="2466975"/>
          </a:xfrm>
          <a:prstGeom prst="rect">
            <a:avLst/>
          </a:prstGeom>
          <a:noFill/>
          <a:ln>
            <a:noFill/>
          </a:ln>
        </p:spPr>
      </p:pic>
      <p:pic>
        <p:nvPicPr>
          <p:cNvPr descr="image.png" id="194" name="Google Shape;194;p22"/>
          <p:cNvPicPr preferRelativeResize="0"/>
          <p:nvPr/>
        </p:nvPicPr>
        <p:blipFill rotWithShape="1">
          <a:blip r:embed="rId6">
            <a:alphaModFix/>
          </a:blip>
          <a:srcRect b="0" l="0" r="0" t="0"/>
          <a:stretch/>
        </p:blipFill>
        <p:spPr>
          <a:xfrm>
            <a:off x="8064400" y="2608808"/>
            <a:ext cx="3365450" cy="2466975"/>
          </a:xfrm>
          <a:prstGeom prst="rect">
            <a:avLst/>
          </a:prstGeom>
          <a:noFill/>
          <a:ln>
            <a:noFill/>
          </a:ln>
        </p:spPr>
      </p:pic>
      <p:sp>
        <p:nvSpPr>
          <p:cNvPr id="195" name="Google Shape;195;p22"/>
          <p:cNvSpPr txBox="1"/>
          <p:nvPr/>
        </p:nvSpPr>
        <p:spPr>
          <a:xfrm>
            <a:off x="977901" y="3570833"/>
            <a:ext cx="2933647" cy="2667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650" u="none" cap="none" strike="noStrike">
                <a:solidFill>
                  <a:srgbClr val="002244"/>
                </a:solidFill>
                <a:latin typeface="Merriweather"/>
                <a:ea typeface="Merriweather"/>
                <a:cs typeface="Merriweather"/>
                <a:sym typeface="Merriweather"/>
              </a:rPr>
              <a:t>The Thucydides Trap</a:t>
            </a:r>
            <a:endParaRPr/>
          </a:p>
        </p:txBody>
      </p:sp>
      <p:sp>
        <p:nvSpPr>
          <p:cNvPr id="196" name="Google Shape;196;p22"/>
          <p:cNvSpPr txBox="1"/>
          <p:nvPr/>
        </p:nvSpPr>
        <p:spPr>
          <a:xfrm>
            <a:off x="1047750" y="3932783"/>
            <a:ext cx="2793950" cy="857250"/>
          </a:xfrm>
          <a:prstGeom prst="rect">
            <a:avLst/>
          </a:prstGeom>
          <a:noFill/>
          <a:ln>
            <a:noFill/>
          </a:ln>
        </p:spPr>
        <p:txBody>
          <a:bodyPr anchorCtr="0" anchor="t" bIns="0" lIns="0" spcFirstLastPara="1" rIns="0" wrap="square" tIns="0">
            <a:spAutoFit/>
          </a:bodyPr>
          <a:lstStyle/>
          <a:p>
            <a:pPr indent="0" lvl="0" marL="0" marR="0" rtl="0" algn="ctr">
              <a:lnSpc>
                <a:spcPct val="149955"/>
              </a:lnSpc>
              <a:spcBef>
                <a:spcPts val="0"/>
              </a:spcBef>
              <a:spcAft>
                <a:spcPts val="0"/>
              </a:spcAft>
              <a:buNone/>
            </a:pPr>
            <a:r>
              <a:rPr b="0" i="0" lang="en-US" sz="1125" u="none" cap="none" strike="noStrike">
                <a:solidFill>
                  <a:srgbClr val="4A5568"/>
                </a:solidFill>
                <a:latin typeface="DM Sans"/>
                <a:ea typeface="DM Sans"/>
                <a:cs typeface="DM Sans"/>
                <a:sym typeface="DM Sans"/>
              </a:rPr>
              <a:t>Power transitions create massive structural instability as a rising revisionist state approaches the power levels of the reigning hegemon.</a:t>
            </a:r>
            <a:endParaRPr/>
          </a:p>
        </p:txBody>
      </p:sp>
      <p:sp>
        <p:nvSpPr>
          <p:cNvPr id="197" name="Google Shape;197;p22"/>
          <p:cNvSpPr txBox="1"/>
          <p:nvPr/>
        </p:nvSpPr>
        <p:spPr>
          <a:xfrm>
            <a:off x="4629101" y="3570833"/>
            <a:ext cx="2933647" cy="2667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650" u="none" cap="none" strike="noStrike">
                <a:solidFill>
                  <a:srgbClr val="002244"/>
                </a:solidFill>
                <a:latin typeface="Merriweather"/>
                <a:ea typeface="Merriweather"/>
                <a:cs typeface="Merriweather"/>
                <a:sym typeface="Merriweather"/>
              </a:rPr>
              <a:t>De-Globalization</a:t>
            </a:r>
            <a:endParaRPr/>
          </a:p>
        </p:txBody>
      </p:sp>
      <p:sp>
        <p:nvSpPr>
          <p:cNvPr id="198" name="Google Shape;198;p22"/>
          <p:cNvSpPr txBox="1"/>
          <p:nvPr/>
        </p:nvSpPr>
        <p:spPr>
          <a:xfrm>
            <a:off x="4698950" y="3932783"/>
            <a:ext cx="2793950" cy="857250"/>
          </a:xfrm>
          <a:prstGeom prst="rect">
            <a:avLst/>
          </a:prstGeom>
          <a:noFill/>
          <a:ln>
            <a:noFill/>
          </a:ln>
        </p:spPr>
        <p:txBody>
          <a:bodyPr anchorCtr="0" anchor="t" bIns="0" lIns="0" spcFirstLastPara="1" rIns="0" wrap="square" tIns="0">
            <a:spAutoFit/>
          </a:bodyPr>
          <a:lstStyle/>
          <a:p>
            <a:pPr indent="0" lvl="0" marL="0" marR="0" rtl="0" algn="ctr">
              <a:lnSpc>
                <a:spcPct val="149955"/>
              </a:lnSpc>
              <a:spcBef>
                <a:spcPts val="0"/>
              </a:spcBef>
              <a:spcAft>
                <a:spcPts val="0"/>
              </a:spcAft>
              <a:buNone/>
            </a:pPr>
            <a:r>
              <a:rPr b="0" i="0" lang="en-US" sz="1125" u="none" cap="none" strike="noStrike">
                <a:solidFill>
                  <a:srgbClr val="4A5568"/>
                </a:solidFill>
                <a:latin typeface="DM Sans"/>
                <a:ea typeface="DM Sans"/>
                <a:cs typeface="DM Sans"/>
                <a:sym typeface="DM Sans"/>
              </a:rPr>
              <a:t>The fracturing of global supply networks and rise of bilateral trade protectionism degrade soft-power ties that historically offset military rivalry.</a:t>
            </a:r>
            <a:endParaRPr/>
          </a:p>
        </p:txBody>
      </p:sp>
      <p:sp>
        <p:nvSpPr>
          <p:cNvPr id="199" name="Google Shape;199;p22"/>
          <p:cNvSpPr txBox="1"/>
          <p:nvPr/>
        </p:nvSpPr>
        <p:spPr>
          <a:xfrm>
            <a:off x="8280302" y="3570833"/>
            <a:ext cx="2933647" cy="2667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650" u="none" cap="none" strike="noStrike">
                <a:solidFill>
                  <a:srgbClr val="002244"/>
                </a:solidFill>
                <a:latin typeface="Merriweather"/>
                <a:ea typeface="Merriweather"/>
                <a:cs typeface="Merriweather"/>
                <a:sym typeface="Merriweather"/>
              </a:rPr>
              <a:t>Technological Blocs</a:t>
            </a:r>
            <a:endParaRPr/>
          </a:p>
        </p:txBody>
      </p:sp>
      <p:sp>
        <p:nvSpPr>
          <p:cNvPr id="200" name="Google Shape;200;p22"/>
          <p:cNvSpPr txBox="1"/>
          <p:nvPr/>
        </p:nvSpPr>
        <p:spPr>
          <a:xfrm>
            <a:off x="8350150" y="3932783"/>
            <a:ext cx="2793950" cy="857250"/>
          </a:xfrm>
          <a:prstGeom prst="rect">
            <a:avLst/>
          </a:prstGeom>
          <a:noFill/>
          <a:ln>
            <a:noFill/>
          </a:ln>
        </p:spPr>
        <p:txBody>
          <a:bodyPr anchorCtr="0" anchor="t" bIns="0" lIns="0" spcFirstLastPara="1" rIns="0" wrap="square" tIns="0">
            <a:spAutoFit/>
          </a:bodyPr>
          <a:lstStyle/>
          <a:p>
            <a:pPr indent="0" lvl="0" marL="0" marR="0" rtl="0" algn="ctr">
              <a:lnSpc>
                <a:spcPct val="149955"/>
              </a:lnSpc>
              <a:spcBef>
                <a:spcPts val="0"/>
              </a:spcBef>
              <a:spcAft>
                <a:spcPts val="0"/>
              </a:spcAft>
              <a:buNone/>
            </a:pPr>
            <a:r>
              <a:rPr b="0" i="0" lang="en-US" sz="1125" u="none" cap="none" strike="noStrike">
                <a:solidFill>
                  <a:srgbClr val="4A5568"/>
                </a:solidFill>
                <a:latin typeface="DM Sans"/>
                <a:ea typeface="DM Sans"/>
                <a:cs typeface="DM Sans"/>
                <a:sym typeface="DM Sans"/>
              </a:rPr>
              <a:t>The separation of the cyber realm into competing algorithmic jurisdictions (US vs. China) creates novel sovereign domains outside classic geography.</a:t>
            </a:r>
            <a:endParaRPr/>
          </a:p>
        </p:txBody>
      </p:sp>
      <p:pic>
        <p:nvPicPr>
          <p:cNvPr descr="image.png" id="201" name="Google Shape;201;p22"/>
          <p:cNvPicPr preferRelativeResize="0"/>
          <p:nvPr/>
        </p:nvPicPr>
        <p:blipFill rotWithShape="1">
          <a:blip r:embed="rId7">
            <a:alphaModFix/>
          </a:blip>
          <a:srcRect b="0" l="0" r="0" t="0"/>
          <a:stretch/>
        </p:blipFill>
        <p:spPr>
          <a:xfrm>
            <a:off x="2230338" y="2980283"/>
            <a:ext cx="428625" cy="381000"/>
          </a:xfrm>
          <a:prstGeom prst="rect">
            <a:avLst/>
          </a:prstGeom>
          <a:noFill/>
          <a:ln>
            <a:noFill/>
          </a:ln>
        </p:spPr>
      </p:pic>
      <p:pic>
        <p:nvPicPr>
          <p:cNvPr descr="image.png" id="202" name="Google Shape;202;p22"/>
          <p:cNvPicPr preferRelativeResize="0"/>
          <p:nvPr/>
        </p:nvPicPr>
        <p:blipFill rotWithShape="1">
          <a:blip r:embed="rId8">
            <a:alphaModFix/>
          </a:blip>
          <a:srcRect b="0" l="0" r="0" t="0"/>
          <a:stretch/>
        </p:blipFill>
        <p:spPr>
          <a:xfrm>
            <a:off x="5905351" y="2980283"/>
            <a:ext cx="381000" cy="381000"/>
          </a:xfrm>
          <a:prstGeom prst="rect">
            <a:avLst/>
          </a:prstGeom>
          <a:noFill/>
          <a:ln>
            <a:noFill/>
          </a:ln>
        </p:spPr>
      </p:pic>
      <p:pic>
        <p:nvPicPr>
          <p:cNvPr descr="image.png" id="203" name="Google Shape;203;p22"/>
          <p:cNvPicPr preferRelativeResize="0"/>
          <p:nvPr/>
        </p:nvPicPr>
        <p:blipFill rotWithShape="1">
          <a:blip r:embed="rId9">
            <a:alphaModFix/>
          </a:blip>
          <a:srcRect b="0" l="0" r="0" t="0"/>
          <a:stretch/>
        </p:blipFill>
        <p:spPr>
          <a:xfrm>
            <a:off x="9556551" y="2980283"/>
            <a:ext cx="381000" cy="381000"/>
          </a:xfrm>
          <a:prstGeom prst="rect">
            <a:avLst/>
          </a:prstGeom>
          <a:noFill/>
          <a:ln>
            <a:noFill/>
          </a:ln>
        </p:spPr>
      </p:pic>
      <p:sp>
        <p:nvSpPr>
          <p:cNvPr id="204" name="Google Shape;204;p22"/>
          <p:cNvSpPr txBox="1"/>
          <p:nvPr/>
        </p:nvSpPr>
        <p:spPr>
          <a:xfrm>
            <a:off x="904875" y="476250"/>
            <a:ext cx="11051381" cy="39811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2850" u="none" cap="none" strike="noStrike">
                <a:solidFill>
                  <a:srgbClr val="002244"/>
                </a:solidFill>
                <a:latin typeface="Merriweather"/>
                <a:ea typeface="Merriweather"/>
                <a:cs typeface="Merriweather"/>
                <a:sym typeface="Merriweather"/>
              </a:rPr>
              <a:t>Contemporary Disruptions to Stability</a:t>
            </a:r>
            <a:endParaRPr/>
          </a:p>
        </p:txBody>
      </p:sp>
      <p:sp>
        <p:nvSpPr>
          <p:cNvPr id="205" name="Google Shape;205;p22"/>
          <p:cNvSpPr/>
          <p:nvPr/>
        </p:nvSpPr>
        <p:spPr>
          <a:xfrm>
            <a:off x="762000" y="476250"/>
            <a:ext cx="57150" cy="398115"/>
          </a:xfrm>
          <a:prstGeom prst="rect">
            <a:avLst/>
          </a:prstGeom>
          <a:solidFill>
            <a:srgbClr val="11CA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BF7"/>
        </a:solidFill>
      </p:bgPr>
    </p:bg>
    <p:spTree>
      <p:nvGrpSpPr>
        <p:cNvPr id="209" name="Shape 209"/>
        <p:cNvGrpSpPr/>
        <p:nvPr/>
      </p:nvGrpSpPr>
      <p:grpSpPr>
        <a:xfrm>
          <a:off x="0" y="0"/>
          <a:ext cx="0" cy="0"/>
          <a:chOff x="0" y="0"/>
          <a:chExt cx="0" cy="0"/>
        </a:xfrm>
      </p:grpSpPr>
      <p:pic>
        <p:nvPicPr>
          <p:cNvPr descr="image.png" id="210" name="Google Shape;210;p23"/>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211" name="Google Shape;211;p23"/>
          <p:cNvPicPr preferRelativeResize="0"/>
          <p:nvPr/>
        </p:nvPicPr>
        <p:blipFill rotWithShape="1">
          <a:blip r:embed="rId4">
            <a:alphaModFix/>
          </a:blip>
          <a:srcRect b="0" l="0" r="0" t="0"/>
          <a:stretch/>
        </p:blipFill>
        <p:spPr>
          <a:xfrm>
            <a:off x="762000" y="2127795"/>
            <a:ext cx="3333750" cy="3333750"/>
          </a:xfrm>
          <a:prstGeom prst="rect">
            <a:avLst/>
          </a:prstGeom>
          <a:noFill/>
          <a:ln>
            <a:noFill/>
          </a:ln>
        </p:spPr>
      </p:pic>
      <p:sp>
        <p:nvSpPr>
          <p:cNvPr id="212" name="Google Shape;212;p23"/>
          <p:cNvSpPr txBox="1"/>
          <p:nvPr/>
        </p:nvSpPr>
        <p:spPr>
          <a:xfrm>
            <a:off x="5314950" y="2703462"/>
            <a:ext cx="6420802" cy="3429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100" u="none" cap="none" strike="noStrike">
                <a:solidFill>
                  <a:srgbClr val="005088"/>
                </a:solidFill>
                <a:latin typeface="Merriweather"/>
                <a:ea typeface="Merriweather"/>
                <a:cs typeface="Merriweather"/>
                <a:sym typeface="Merriweather"/>
              </a:rPr>
              <a:t>Apolar Digital Sovereignty</a:t>
            </a:r>
            <a:endParaRPr/>
          </a:p>
        </p:txBody>
      </p:sp>
      <p:sp>
        <p:nvSpPr>
          <p:cNvPr id="213" name="Google Shape;213;p23"/>
          <p:cNvSpPr txBox="1"/>
          <p:nvPr/>
        </p:nvSpPr>
        <p:spPr>
          <a:xfrm>
            <a:off x="5314950" y="3189237"/>
            <a:ext cx="6115050" cy="776882"/>
          </a:xfrm>
          <a:prstGeom prst="rect">
            <a:avLst/>
          </a:prstGeom>
          <a:noFill/>
          <a:ln>
            <a:noFill/>
          </a:ln>
        </p:spPr>
        <p:txBody>
          <a:bodyPr anchorCtr="0" anchor="t" bIns="0" lIns="0" spcFirstLastPara="1" rIns="0" wrap="square" tIns="0">
            <a:spAutoFit/>
          </a:bodyPr>
          <a:lstStyle/>
          <a:p>
            <a:pPr indent="0" lvl="0" marL="0" marR="0" rtl="0" algn="l">
              <a:lnSpc>
                <a:spcPct val="159921"/>
              </a:lnSpc>
              <a:spcBef>
                <a:spcPts val="0"/>
              </a:spcBef>
              <a:spcAft>
                <a:spcPts val="0"/>
              </a:spcAft>
              <a:buNone/>
            </a:pPr>
            <a:r>
              <a:rPr b="0" i="0" lang="en-US" sz="1275" u="none" cap="none" strike="noStrike">
                <a:solidFill>
                  <a:srgbClr val="2B3A4A"/>
                </a:solidFill>
                <a:latin typeface="DM Sans"/>
                <a:ea typeface="DM Sans"/>
                <a:cs typeface="DM Sans"/>
                <a:sym typeface="DM Sans"/>
              </a:rPr>
              <a:t>Modern political analysts describe a rising 'technopolar' dynamic in world politics. Non-state tech giants exercise sovereign power over digital infrastructures, algorithms, and networks that bypass territorial state regulation.</a:t>
            </a:r>
            <a:endParaRPr/>
          </a:p>
        </p:txBody>
      </p:sp>
      <p:sp>
        <p:nvSpPr>
          <p:cNvPr id="214" name="Google Shape;214;p23"/>
          <p:cNvSpPr txBox="1"/>
          <p:nvPr/>
        </p:nvSpPr>
        <p:spPr>
          <a:xfrm>
            <a:off x="5314950" y="4108995"/>
            <a:ext cx="6115050" cy="776882"/>
          </a:xfrm>
          <a:prstGeom prst="rect">
            <a:avLst/>
          </a:prstGeom>
          <a:noFill/>
          <a:ln>
            <a:noFill/>
          </a:ln>
        </p:spPr>
        <p:txBody>
          <a:bodyPr anchorCtr="0" anchor="t" bIns="0" lIns="0" spcFirstLastPara="1" rIns="0" wrap="square" tIns="0">
            <a:spAutoFit/>
          </a:bodyPr>
          <a:lstStyle/>
          <a:p>
            <a:pPr indent="0" lvl="0" marL="0" marR="0" rtl="0" algn="l">
              <a:lnSpc>
                <a:spcPct val="159921"/>
              </a:lnSpc>
              <a:spcBef>
                <a:spcPts val="0"/>
              </a:spcBef>
              <a:spcAft>
                <a:spcPts val="0"/>
              </a:spcAft>
              <a:buNone/>
            </a:pPr>
            <a:r>
              <a:rPr b="0" i="0" lang="en-US" sz="1275" u="none" cap="none" strike="noStrike">
                <a:solidFill>
                  <a:srgbClr val="2B3A4A"/>
                </a:solidFill>
                <a:latin typeface="DM Sans"/>
                <a:ea typeface="DM Sans"/>
                <a:cs typeface="DM Sans"/>
                <a:sym typeface="DM Sans"/>
              </a:rPr>
              <a:t>This diffusion of power outside classic state boundaries challenges standard realist paradigms of state-centric military power, introducing a highly fluid dimension to systemic stability.</a:t>
            </a:r>
            <a:endParaRPr/>
          </a:p>
        </p:txBody>
      </p:sp>
      <p:pic>
        <p:nvPicPr>
          <p:cNvPr descr="image.png" id="215" name="Google Shape;215;p23"/>
          <p:cNvPicPr preferRelativeResize="0"/>
          <p:nvPr/>
        </p:nvPicPr>
        <p:blipFill rotWithShape="1">
          <a:blip r:embed="rId5">
            <a:alphaModFix/>
          </a:blip>
          <a:srcRect b="0" l="0" r="0" t="0"/>
          <a:stretch/>
        </p:blipFill>
        <p:spPr>
          <a:xfrm>
            <a:off x="800100" y="2165895"/>
            <a:ext cx="3257550" cy="3257550"/>
          </a:xfrm>
          <a:prstGeom prst="rect">
            <a:avLst/>
          </a:prstGeom>
          <a:noFill/>
          <a:ln>
            <a:noFill/>
          </a:ln>
        </p:spPr>
      </p:pic>
      <p:sp>
        <p:nvSpPr>
          <p:cNvPr id="216" name="Google Shape;216;p23"/>
          <p:cNvSpPr txBox="1"/>
          <p:nvPr/>
        </p:nvSpPr>
        <p:spPr>
          <a:xfrm>
            <a:off x="904875" y="476250"/>
            <a:ext cx="11051381" cy="39811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2850" u="none" cap="none" strike="noStrike">
                <a:solidFill>
                  <a:srgbClr val="002244"/>
                </a:solidFill>
                <a:latin typeface="Merriweather"/>
                <a:ea typeface="Merriweather"/>
                <a:cs typeface="Merriweather"/>
                <a:sym typeface="Merriweather"/>
              </a:rPr>
              <a:t>The Technopolar Dimension</a:t>
            </a:r>
            <a:endParaRPr/>
          </a:p>
        </p:txBody>
      </p:sp>
      <p:sp>
        <p:nvSpPr>
          <p:cNvPr id="217" name="Google Shape;217;p23"/>
          <p:cNvSpPr/>
          <p:nvPr/>
        </p:nvSpPr>
        <p:spPr>
          <a:xfrm>
            <a:off x="762000" y="476250"/>
            <a:ext cx="57150" cy="398115"/>
          </a:xfrm>
          <a:prstGeom prst="rect">
            <a:avLst/>
          </a:prstGeom>
          <a:solidFill>
            <a:srgbClr val="11CA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1D37"/>
        </a:solidFill>
      </p:bgPr>
    </p:bg>
    <p:spTree>
      <p:nvGrpSpPr>
        <p:cNvPr id="91" name="Shape 91"/>
        <p:cNvGrpSpPr/>
        <p:nvPr/>
      </p:nvGrpSpPr>
      <p:grpSpPr>
        <a:xfrm>
          <a:off x="0" y="0"/>
          <a:ext cx="0" cy="0"/>
          <a:chOff x="0" y="0"/>
          <a:chExt cx="0" cy="0"/>
        </a:xfrm>
      </p:grpSpPr>
      <p:pic>
        <p:nvPicPr>
          <p:cNvPr descr="image.png" id="92" name="Google Shape;92;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93" name="Google Shape;93;p14"/>
          <p:cNvSpPr/>
          <p:nvPr/>
        </p:nvSpPr>
        <p:spPr>
          <a:xfrm>
            <a:off x="5524500" y="2643187"/>
            <a:ext cx="1143000" cy="38100"/>
          </a:xfrm>
          <a:prstGeom prst="rect">
            <a:avLst/>
          </a:prstGeom>
          <a:solidFill>
            <a:srgbClr val="11CA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94" name="Google Shape;94;p14"/>
          <p:cNvSpPr txBox="1"/>
          <p:nvPr/>
        </p:nvSpPr>
        <p:spPr>
          <a:xfrm>
            <a:off x="1615439" y="2967037"/>
            <a:ext cx="8961120" cy="66675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4200" u="none" cap="none" strike="noStrike">
                <a:solidFill>
                  <a:srgbClr val="F3F0DF"/>
                </a:solidFill>
                <a:latin typeface="Merriweather"/>
                <a:ea typeface="Merriweather"/>
                <a:cs typeface="Merriweather"/>
                <a:sym typeface="Merriweather"/>
              </a:rPr>
              <a:t>Foundations of Structural Power</a:t>
            </a:r>
            <a:endParaRPr/>
          </a:p>
        </p:txBody>
      </p:sp>
      <p:sp>
        <p:nvSpPr>
          <p:cNvPr id="95" name="Google Shape;95;p14"/>
          <p:cNvSpPr txBox="1"/>
          <p:nvPr/>
        </p:nvSpPr>
        <p:spPr>
          <a:xfrm>
            <a:off x="2524125" y="3871912"/>
            <a:ext cx="7143750" cy="62865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650" u="none" cap="none" strike="noStrike">
                <a:solidFill>
                  <a:srgbClr val="11CAA0"/>
                </a:solidFill>
                <a:latin typeface="DM Sans"/>
                <a:ea typeface="DM Sans"/>
                <a:cs typeface="DM Sans"/>
                <a:sym typeface="DM Sans"/>
              </a:rPr>
              <a:t>Analyzing systemic stability through the distribution of material capabilities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BF7"/>
        </a:solidFill>
      </p:bgPr>
    </p:bg>
    <p:spTree>
      <p:nvGrpSpPr>
        <p:cNvPr id="99" name="Shape 99"/>
        <p:cNvGrpSpPr/>
        <p:nvPr/>
      </p:nvGrpSpPr>
      <p:grpSpPr>
        <a:xfrm>
          <a:off x="0" y="0"/>
          <a:ext cx="0" cy="0"/>
          <a:chOff x="0" y="0"/>
          <a:chExt cx="0" cy="0"/>
        </a:xfrm>
      </p:grpSpPr>
      <p:pic>
        <p:nvPicPr>
          <p:cNvPr descr="image.png" id="100" name="Google Shape;100;p15"/>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01" name="Google Shape;101;p15"/>
          <p:cNvPicPr preferRelativeResize="0"/>
          <p:nvPr/>
        </p:nvPicPr>
        <p:blipFill rotWithShape="1">
          <a:blip r:embed="rId4">
            <a:alphaModFix/>
          </a:blip>
          <a:srcRect b="0" l="0" r="0" t="0"/>
          <a:stretch/>
        </p:blipFill>
        <p:spPr>
          <a:xfrm>
            <a:off x="762000" y="2721322"/>
            <a:ext cx="5143500" cy="2146696"/>
          </a:xfrm>
          <a:prstGeom prst="rect">
            <a:avLst/>
          </a:prstGeom>
          <a:noFill/>
          <a:ln>
            <a:noFill/>
          </a:ln>
        </p:spPr>
      </p:pic>
      <p:pic>
        <p:nvPicPr>
          <p:cNvPr descr="image.png" id="102" name="Google Shape;102;p15"/>
          <p:cNvPicPr preferRelativeResize="0"/>
          <p:nvPr/>
        </p:nvPicPr>
        <p:blipFill rotWithShape="1">
          <a:blip r:embed="rId4">
            <a:alphaModFix/>
          </a:blip>
          <a:srcRect b="0" l="0" r="0" t="0"/>
          <a:stretch/>
        </p:blipFill>
        <p:spPr>
          <a:xfrm>
            <a:off x="6286500" y="2721322"/>
            <a:ext cx="5143500" cy="2146696"/>
          </a:xfrm>
          <a:prstGeom prst="rect">
            <a:avLst/>
          </a:prstGeom>
          <a:noFill/>
          <a:ln>
            <a:noFill/>
          </a:ln>
        </p:spPr>
      </p:pic>
      <p:sp>
        <p:nvSpPr>
          <p:cNvPr id="103" name="Google Shape;103;p15"/>
          <p:cNvSpPr txBox="1"/>
          <p:nvPr/>
        </p:nvSpPr>
        <p:spPr>
          <a:xfrm>
            <a:off x="1095375" y="3102322"/>
            <a:ext cx="4700587" cy="3143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950" u="none" cap="none" strike="noStrike">
                <a:solidFill>
                  <a:srgbClr val="005088"/>
                </a:solidFill>
                <a:latin typeface="Merriweather"/>
                <a:ea typeface="Merriweather"/>
                <a:cs typeface="Merriweather"/>
                <a:sym typeface="Merriweather"/>
              </a:rPr>
              <a:t>Kenneth Waltz (Bipolarity)</a:t>
            </a:r>
            <a:endParaRPr/>
          </a:p>
        </p:txBody>
      </p:sp>
      <p:sp>
        <p:nvSpPr>
          <p:cNvPr id="104" name="Google Shape;104;p15"/>
          <p:cNvSpPr txBox="1"/>
          <p:nvPr/>
        </p:nvSpPr>
        <p:spPr>
          <a:xfrm>
            <a:off x="1095375" y="3559522"/>
            <a:ext cx="4476750" cy="975121"/>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200" u="none" cap="none" strike="noStrike">
                <a:solidFill>
                  <a:srgbClr val="2B3A4A"/>
                </a:solidFill>
                <a:latin typeface="DM Sans"/>
                <a:ea typeface="DM Sans"/>
                <a:cs typeface="DM Sans"/>
                <a:sym typeface="DM Sans"/>
              </a:rPr>
              <a:t>Waltz argues that bipolar systems are highly stable because the two superpowers can easily compute their threat levels, establish highly clear defensive alliances, and systematically balance one another, avoiding miscalculation.</a:t>
            </a:r>
            <a:endParaRPr/>
          </a:p>
        </p:txBody>
      </p:sp>
      <p:sp>
        <p:nvSpPr>
          <p:cNvPr id="105" name="Google Shape;105;p15"/>
          <p:cNvSpPr txBox="1"/>
          <p:nvPr/>
        </p:nvSpPr>
        <p:spPr>
          <a:xfrm>
            <a:off x="6619875" y="3102322"/>
            <a:ext cx="4700587" cy="3143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950" u="none" cap="none" strike="noStrike">
                <a:solidFill>
                  <a:srgbClr val="005088"/>
                </a:solidFill>
                <a:latin typeface="Merriweather"/>
                <a:ea typeface="Merriweather"/>
                <a:cs typeface="Merriweather"/>
                <a:sym typeface="Merriweather"/>
              </a:rPr>
              <a:t>Hans Morgenthau (Multipolarity)</a:t>
            </a:r>
            <a:endParaRPr/>
          </a:p>
        </p:txBody>
      </p:sp>
      <p:sp>
        <p:nvSpPr>
          <p:cNvPr id="106" name="Google Shape;106;p15"/>
          <p:cNvSpPr txBox="1"/>
          <p:nvPr/>
        </p:nvSpPr>
        <p:spPr>
          <a:xfrm>
            <a:off x="6619875" y="3559522"/>
            <a:ext cx="4476750" cy="975121"/>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200" u="none" cap="none" strike="noStrike">
                <a:solidFill>
                  <a:srgbClr val="2B3A4A"/>
                </a:solidFill>
                <a:latin typeface="DM Sans"/>
                <a:ea typeface="DM Sans"/>
                <a:cs typeface="DM Sans"/>
                <a:sym typeface="DM Sans"/>
              </a:rPr>
              <a:t>Morgenthau asserts that multipolarity fosters stability through diplomacy and fluid alignments. The presence of multiple great powers distributes tension across several dyads, ensuring no single regional dispute escalates into total systemic collapse.</a:t>
            </a:r>
            <a:endParaRPr/>
          </a:p>
        </p:txBody>
      </p:sp>
      <p:sp>
        <p:nvSpPr>
          <p:cNvPr id="107" name="Google Shape;107;p15"/>
          <p:cNvSpPr txBox="1"/>
          <p:nvPr/>
        </p:nvSpPr>
        <p:spPr>
          <a:xfrm>
            <a:off x="904875" y="476250"/>
            <a:ext cx="11051381" cy="39811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2850" u="none" cap="none" strike="noStrike">
                <a:solidFill>
                  <a:srgbClr val="002244"/>
                </a:solidFill>
                <a:latin typeface="Merriweather"/>
                <a:ea typeface="Merriweather"/>
                <a:cs typeface="Merriweather"/>
                <a:sym typeface="Merriweather"/>
              </a:rPr>
              <a:t>The Systemic Polarity Debate</a:t>
            </a:r>
            <a:endParaRPr/>
          </a:p>
        </p:txBody>
      </p:sp>
      <p:sp>
        <p:nvSpPr>
          <p:cNvPr id="108" name="Google Shape;108;p15"/>
          <p:cNvSpPr/>
          <p:nvPr/>
        </p:nvSpPr>
        <p:spPr>
          <a:xfrm>
            <a:off x="762000" y="476250"/>
            <a:ext cx="57150" cy="398115"/>
          </a:xfrm>
          <a:prstGeom prst="rect">
            <a:avLst/>
          </a:prstGeom>
          <a:solidFill>
            <a:srgbClr val="11CA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BF7"/>
        </a:solidFill>
      </p:bgPr>
    </p:bg>
    <p:spTree>
      <p:nvGrpSpPr>
        <p:cNvPr id="112" name="Shape 112"/>
        <p:cNvGrpSpPr/>
        <p:nvPr/>
      </p:nvGrpSpPr>
      <p:grpSpPr>
        <a:xfrm>
          <a:off x="0" y="0"/>
          <a:ext cx="0" cy="0"/>
          <a:chOff x="0" y="0"/>
          <a:chExt cx="0" cy="0"/>
        </a:xfrm>
      </p:grpSpPr>
      <p:pic>
        <p:nvPicPr>
          <p:cNvPr descr="image.png" id="113" name="Google Shape;113;p16"/>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14" name="Google Shape;114;p16"/>
          <p:cNvPicPr preferRelativeResize="0"/>
          <p:nvPr/>
        </p:nvPicPr>
        <p:blipFill rotWithShape="1">
          <a:blip r:embed="rId4">
            <a:alphaModFix/>
          </a:blip>
          <a:srcRect b="0" l="0" r="0" t="0"/>
          <a:stretch/>
        </p:blipFill>
        <p:spPr>
          <a:xfrm>
            <a:off x="6091386" y="1984920"/>
            <a:ext cx="5338613" cy="3619500"/>
          </a:xfrm>
          <a:prstGeom prst="rect">
            <a:avLst/>
          </a:prstGeom>
          <a:noFill/>
          <a:ln>
            <a:noFill/>
          </a:ln>
        </p:spPr>
      </p:pic>
      <p:sp>
        <p:nvSpPr>
          <p:cNvPr id="115" name="Google Shape;115;p16"/>
          <p:cNvSpPr txBox="1"/>
          <p:nvPr/>
        </p:nvSpPr>
        <p:spPr>
          <a:xfrm>
            <a:off x="1047750" y="2223045"/>
            <a:ext cx="4567386" cy="771525"/>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i="0" lang="en-US" sz="1350" u="none" cap="none" strike="noStrike">
                <a:solidFill>
                  <a:srgbClr val="2B3A4A"/>
                </a:solidFill>
                <a:latin typeface="DM Sans"/>
                <a:ea typeface="DM Sans"/>
                <a:cs typeface="DM Sans"/>
                <a:sym typeface="DM Sans"/>
              </a:rPr>
              <a:t>Single Power Leadership:</a:t>
            </a:r>
            <a:r>
              <a:rPr b="0" i="0" lang="en-US" sz="1350" u="none" cap="none" strike="noStrike">
                <a:solidFill>
                  <a:srgbClr val="2B3A4A"/>
                </a:solidFill>
                <a:latin typeface="DM Sans"/>
                <a:ea typeface="DM Sans"/>
                <a:cs typeface="DM Sans"/>
                <a:sym typeface="DM Sans"/>
              </a:rPr>
              <a:t> HST posits that the global system achieves maximum stability under a single dominant state (the hegemon).</a:t>
            </a:r>
            <a:endParaRPr/>
          </a:p>
        </p:txBody>
      </p:sp>
      <p:sp>
        <p:nvSpPr>
          <p:cNvPr id="116" name="Google Shape;116;p16"/>
          <p:cNvSpPr txBox="1"/>
          <p:nvPr/>
        </p:nvSpPr>
        <p:spPr>
          <a:xfrm>
            <a:off x="1047750" y="3185070"/>
            <a:ext cx="4567386" cy="10287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i="0" lang="en-US" sz="1350" u="none" cap="none" strike="noStrike">
                <a:solidFill>
                  <a:srgbClr val="2B3A4A"/>
                </a:solidFill>
                <a:latin typeface="DM Sans"/>
                <a:ea typeface="DM Sans"/>
                <a:cs typeface="DM Sans"/>
                <a:sym typeface="DM Sans"/>
              </a:rPr>
              <a:t>Public Goods Provision:</a:t>
            </a:r>
            <a:r>
              <a:rPr b="0" i="0" lang="en-US" sz="1350" u="none" cap="none" strike="noStrike">
                <a:solidFill>
                  <a:srgbClr val="2B3A4A"/>
                </a:solidFill>
                <a:latin typeface="DM Sans"/>
                <a:ea typeface="DM Sans"/>
                <a:cs typeface="DM Sans"/>
                <a:sym typeface="DM Sans"/>
              </a:rPr>
              <a:t> The hegemon reduces global anarchy by establishing and enforcing open economic markets, freedom of navigation, and maritime trade security.</a:t>
            </a:r>
            <a:endParaRPr/>
          </a:p>
        </p:txBody>
      </p:sp>
      <p:sp>
        <p:nvSpPr>
          <p:cNvPr id="117" name="Google Shape;117;p16"/>
          <p:cNvSpPr txBox="1"/>
          <p:nvPr/>
        </p:nvSpPr>
        <p:spPr>
          <a:xfrm>
            <a:off x="1047750" y="4404270"/>
            <a:ext cx="4567386" cy="771525"/>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i="0" lang="en-US" sz="1350" u="none" cap="none" strike="noStrike">
                <a:solidFill>
                  <a:srgbClr val="2B3A4A"/>
                </a:solidFill>
                <a:latin typeface="DM Sans"/>
                <a:ea typeface="DM Sans"/>
                <a:cs typeface="DM Sans"/>
                <a:sym typeface="DM Sans"/>
              </a:rPr>
              <a:t>Cost of Overstretch:</a:t>
            </a:r>
            <a:r>
              <a:rPr b="0" i="0" lang="en-US" sz="1350" u="none" cap="none" strike="noStrike">
                <a:solidFill>
                  <a:srgbClr val="2B3A4A"/>
                </a:solidFill>
                <a:latin typeface="DM Sans"/>
                <a:ea typeface="DM Sans"/>
                <a:cs typeface="DM Sans"/>
                <a:sym typeface="DM Sans"/>
              </a:rPr>
              <a:t> Over time, the heavy costs of protecting these public goods can lead to structural decline, leaving the system unstable.</a:t>
            </a:r>
            <a:endParaRPr/>
          </a:p>
        </p:txBody>
      </p:sp>
      <p:pic>
        <p:nvPicPr>
          <p:cNvPr descr="image.png" id="118" name="Google Shape;118;p16"/>
          <p:cNvPicPr preferRelativeResize="0"/>
          <p:nvPr/>
        </p:nvPicPr>
        <p:blipFill rotWithShape="1">
          <a:blip r:embed="rId5">
            <a:alphaModFix/>
          </a:blip>
          <a:srcRect b="0" l="0" r="0" t="0"/>
          <a:stretch/>
        </p:blipFill>
        <p:spPr>
          <a:xfrm>
            <a:off x="6091386" y="1984920"/>
            <a:ext cx="5338613" cy="3619500"/>
          </a:xfrm>
          <a:prstGeom prst="rect">
            <a:avLst/>
          </a:prstGeom>
          <a:noFill/>
          <a:ln>
            <a:noFill/>
          </a:ln>
        </p:spPr>
      </p:pic>
      <p:sp>
        <p:nvSpPr>
          <p:cNvPr id="119" name="Google Shape;119;p16"/>
          <p:cNvSpPr txBox="1"/>
          <p:nvPr/>
        </p:nvSpPr>
        <p:spPr>
          <a:xfrm>
            <a:off x="762000" y="2223045"/>
            <a:ext cx="114300" cy="28575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500" u="none" cap="none" strike="noStrike">
                <a:solidFill>
                  <a:srgbClr val="11CAA0"/>
                </a:solidFill>
                <a:latin typeface="DM Sans"/>
                <a:ea typeface="DM Sans"/>
                <a:cs typeface="DM Sans"/>
                <a:sym typeface="DM Sans"/>
              </a:rPr>
              <a:t>■</a:t>
            </a:r>
            <a:endParaRPr/>
          </a:p>
        </p:txBody>
      </p:sp>
      <p:sp>
        <p:nvSpPr>
          <p:cNvPr id="120" name="Google Shape;120;p16"/>
          <p:cNvSpPr txBox="1"/>
          <p:nvPr/>
        </p:nvSpPr>
        <p:spPr>
          <a:xfrm>
            <a:off x="762000" y="3185070"/>
            <a:ext cx="114300" cy="28575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500" u="none" cap="none" strike="noStrike">
                <a:solidFill>
                  <a:srgbClr val="11CAA0"/>
                </a:solidFill>
                <a:latin typeface="DM Sans"/>
                <a:ea typeface="DM Sans"/>
                <a:cs typeface="DM Sans"/>
                <a:sym typeface="DM Sans"/>
              </a:rPr>
              <a:t>■</a:t>
            </a:r>
            <a:endParaRPr/>
          </a:p>
        </p:txBody>
      </p:sp>
      <p:sp>
        <p:nvSpPr>
          <p:cNvPr id="121" name="Google Shape;121;p16"/>
          <p:cNvSpPr txBox="1"/>
          <p:nvPr/>
        </p:nvSpPr>
        <p:spPr>
          <a:xfrm>
            <a:off x="762000" y="4404270"/>
            <a:ext cx="114300" cy="28575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500" u="none" cap="none" strike="noStrike">
                <a:solidFill>
                  <a:srgbClr val="11CAA0"/>
                </a:solidFill>
                <a:latin typeface="DM Sans"/>
                <a:ea typeface="DM Sans"/>
                <a:cs typeface="DM Sans"/>
                <a:sym typeface="DM Sans"/>
              </a:rPr>
              <a:t>■</a:t>
            </a:r>
            <a:endParaRPr/>
          </a:p>
        </p:txBody>
      </p:sp>
      <p:sp>
        <p:nvSpPr>
          <p:cNvPr id="122" name="Google Shape;122;p16"/>
          <p:cNvSpPr txBox="1"/>
          <p:nvPr/>
        </p:nvSpPr>
        <p:spPr>
          <a:xfrm>
            <a:off x="904875" y="476250"/>
            <a:ext cx="11051381" cy="39811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2850" u="none" cap="none" strike="noStrike">
                <a:solidFill>
                  <a:srgbClr val="002244"/>
                </a:solidFill>
                <a:latin typeface="Merriweather"/>
                <a:ea typeface="Merriweather"/>
                <a:cs typeface="Merriweather"/>
                <a:sym typeface="Merriweather"/>
              </a:rPr>
              <a:t>Hegemonic Stability Theory</a:t>
            </a:r>
            <a:endParaRPr/>
          </a:p>
        </p:txBody>
      </p:sp>
      <p:sp>
        <p:nvSpPr>
          <p:cNvPr id="123" name="Google Shape;123;p16"/>
          <p:cNvSpPr/>
          <p:nvPr/>
        </p:nvSpPr>
        <p:spPr>
          <a:xfrm>
            <a:off x="762000" y="476250"/>
            <a:ext cx="57150" cy="398115"/>
          </a:xfrm>
          <a:prstGeom prst="rect">
            <a:avLst/>
          </a:prstGeom>
          <a:solidFill>
            <a:srgbClr val="11CA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BF7"/>
        </a:solidFill>
      </p:bgPr>
    </p:bg>
    <p:spTree>
      <p:nvGrpSpPr>
        <p:cNvPr id="127" name="Shape 127"/>
        <p:cNvGrpSpPr/>
        <p:nvPr/>
      </p:nvGrpSpPr>
      <p:grpSpPr>
        <a:xfrm>
          <a:off x="0" y="0"/>
          <a:ext cx="0" cy="0"/>
          <a:chOff x="0" y="0"/>
          <a:chExt cx="0" cy="0"/>
        </a:xfrm>
      </p:grpSpPr>
      <p:pic>
        <p:nvPicPr>
          <p:cNvPr descr="image.png" id="128" name="Google Shape;128;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29" name="Google Shape;129;p17"/>
          <p:cNvSpPr txBox="1"/>
          <p:nvPr/>
        </p:nvSpPr>
        <p:spPr>
          <a:xfrm>
            <a:off x="703328" y="4270920"/>
            <a:ext cx="2464214" cy="2667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650" u="none" cap="none" strike="noStrike">
                <a:solidFill>
                  <a:srgbClr val="005088"/>
                </a:solidFill>
                <a:latin typeface="Merriweather"/>
                <a:ea typeface="Merriweather"/>
                <a:cs typeface="Merriweather"/>
                <a:sym typeface="Merriweather"/>
              </a:rPr>
              <a:t>1815-1914</a:t>
            </a:r>
            <a:endParaRPr/>
          </a:p>
        </p:txBody>
      </p:sp>
      <p:sp>
        <p:nvSpPr>
          <p:cNvPr id="130" name="Google Shape;130;p17"/>
          <p:cNvSpPr txBox="1"/>
          <p:nvPr/>
        </p:nvSpPr>
        <p:spPr>
          <a:xfrm>
            <a:off x="762000" y="4613820"/>
            <a:ext cx="2346870" cy="6000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125" u="none" cap="none" strike="noStrike">
                <a:solidFill>
                  <a:srgbClr val="556677"/>
                </a:solidFill>
                <a:latin typeface="DM Sans"/>
                <a:ea typeface="DM Sans"/>
                <a:cs typeface="DM Sans"/>
                <a:sym typeface="DM Sans"/>
              </a:rPr>
              <a:t>Classical Multipolarity of the Concert of Europe, dominated by flexible alliance systems.</a:t>
            </a:r>
            <a:endParaRPr/>
          </a:p>
        </p:txBody>
      </p:sp>
      <p:sp>
        <p:nvSpPr>
          <p:cNvPr id="131" name="Google Shape;131;p17"/>
          <p:cNvSpPr txBox="1"/>
          <p:nvPr/>
        </p:nvSpPr>
        <p:spPr>
          <a:xfrm>
            <a:off x="3477037" y="2756445"/>
            <a:ext cx="2464214" cy="2667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650" u="none" cap="none" strike="noStrike">
                <a:solidFill>
                  <a:srgbClr val="005088"/>
                </a:solidFill>
                <a:latin typeface="Merriweather"/>
                <a:ea typeface="Merriweather"/>
                <a:cs typeface="Merriweather"/>
                <a:sym typeface="Merriweather"/>
              </a:rPr>
              <a:t>1945-1991</a:t>
            </a:r>
            <a:endParaRPr/>
          </a:p>
        </p:txBody>
      </p:sp>
      <p:sp>
        <p:nvSpPr>
          <p:cNvPr id="132" name="Google Shape;132;p17"/>
          <p:cNvSpPr txBox="1"/>
          <p:nvPr/>
        </p:nvSpPr>
        <p:spPr>
          <a:xfrm>
            <a:off x="3535709" y="3099345"/>
            <a:ext cx="2346870" cy="6000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125" u="none" cap="none" strike="noStrike">
                <a:solidFill>
                  <a:srgbClr val="556677"/>
                </a:solidFill>
                <a:latin typeface="DM Sans"/>
                <a:ea typeface="DM Sans"/>
                <a:cs typeface="DM Sans"/>
                <a:sym typeface="DM Sans"/>
              </a:rPr>
              <a:t>Rigid Bipolarity during the Cold War. Superpower rivalry framed in zero-sum ideological blocks.</a:t>
            </a:r>
            <a:endParaRPr/>
          </a:p>
        </p:txBody>
      </p:sp>
      <p:sp>
        <p:nvSpPr>
          <p:cNvPr id="133" name="Google Shape;133;p17"/>
          <p:cNvSpPr txBox="1"/>
          <p:nvPr/>
        </p:nvSpPr>
        <p:spPr>
          <a:xfrm>
            <a:off x="6250747" y="4270920"/>
            <a:ext cx="2464214" cy="2667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650" u="none" cap="none" strike="noStrike">
                <a:solidFill>
                  <a:srgbClr val="005088"/>
                </a:solidFill>
                <a:latin typeface="Merriweather"/>
                <a:ea typeface="Merriweather"/>
                <a:cs typeface="Merriweather"/>
                <a:sym typeface="Merriweather"/>
              </a:rPr>
              <a:t>1991-2008</a:t>
            </a:r>
            <a:endParaRPr/>
          </a:p>
        </p:txBody>
      </p:sp>
      <p:sp>
        <p:nvSpPr>
          <p:cNvPr id="134" name="Google Shape;134;p17"/>
          <p:cNvSpPr txBox="1"/>
          <p:nvPr/>
        </p:nvSpPr>
        <p:spPr>
          <a:xfrm>
            <a:off x="6309419" y="4613820"/>
            <a:ext cx="2346870" cy="6000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125" u="none" cap="none" strike="noStrike">
                <a:solidFill>
                  <a:srgbClr val="556677"/>
                </a:solidFill>
                <a:latin typeface="DM Sans"/>
                <a:ea typeface="DM Sans"/>
                <a:cs typeface="DM Sans"/>
                <a:sym typeface="DM Sans"/>
              </a:rPr>
              <a:t>The "Unipolar Moment" featuring unchallenged American military and financial hegemony.</a:t>
            </a:r>
            <a:endParaRPr/>
          </a:p>
        </p:txBody>
      </p:sp>
      <p:sp>
        <p:nvSpPr>
          <p:cNvPr id="135" name="Google Shape;135;p17"/>
          <p:cNvSpPr txBox="1"/>
          <p:nvPr/>
        </p:nvSpPr>
        <p:spPr>
          <a:xfrm>
            <a:off x="9024457" y="2756445"/>
            <a:ext cx="2464214" cy="2667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650" u="none" cap="none" strike="noStrike">
                <a:solidFill>
                  <a:srgbClr val="005088"/>
                </a:solidFill>
                <a:latin typeface="Merriweather"/>
                <a:ea typeface="Merriweather"/>
                <a:cs typeface="Merriweather"/>
                <a:sym typeface="Merriweather"/>
              </a:rPr>
              <a:t>2008-Present</a:t>
            </a:r>
            <a:endParaRPr/>
          </a:p>
        </p:txBody>
      </p:sp>
      <p:sp>
        <p:nvSpPr>
          <p:cNvPr id="136" name="Google Shape;136;p17"/>
          <p:cNvSpPr txBox="1"/>
          <p:nvPr/>
        </p:nvSpPr>
        <p:spPr>
          <a:xfrm>
            <a:off x="9083129" y="3099345"/>
            <a:ext cx="2346870" cy="6000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125" u="none" cap="none" strike="noStrike">
                <a:solidFill>
                  <a:srgbClr val="556677"/>
                </a:solidFill>
                <a:latin typeface="DM Sans"/>
                <a:ea typeface="DM Sans"/>
                <a:cs typeface="DM Sans"/>
                <a:sym typeface="DM Sans"/>
              </a:rPr>
              <a:t>Nascent Multipolarity/Bipolarity with the rapid rise of China and regional powers.</a:t>
            </a:r>
            <a:endParaRPr/>
          </a:p>
        </p:txBody>
      </p:sp>
      <p:sp>
        <p:nvSpPr>
          <p:cNvPr id="137" name="Google Shape;137;p17"/>
          <p:cNvSpPr/>
          <p:nvPr/>
        </p:nvSpPr>
        <p:spPr>
          <a:xfrm>
            <a:off x="762000" y="3966120"/>
            <a:ext cx="10668000" cy="38100"/>
          </a:xfrm>
          <a:prstGeom prst="rect">
            <a:avLst/>
          </a:prstGeom>
          <a:solidFill>
            <a:srgbClr val="0050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8" name="Google Shape;138;p17"/>
          <p:cNvSpPr txBox="1"/>
          <p:nvPr/>
        </p:nvSpPr>
        <p:spPr>
          <a:xfrm>
            <a:off x="904875" y="476250"/>
            <a:ext cx="11051381" cy="39811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2850" u="none" cap="none" strike="noStrike">
                <a:solidFill>
                  <a:srgbClr val="002244"/>
                </a:solidFill>
                <a:latin typeface="Merriweather"/>
                <a:ea typeface="Merriweather"/>
                <a:cs typeface="Merriweather"/>
                <a:sym typeface="Merriweather"/>
              </a:rPr>
              <a:t>Evolution of Systemic Configurations</a:t>
            </a:r>
            <a:endParaRPr/>
          </a:p>
        </p:txBody>
      </p:sp>
      <p:sp>
        <p:nvSpPr>
          <p:cNvPr id="139" name="Google Shape;139;p17"/>
          <p:cNvSpPr/>
          <p:nvPr/>
        </p:nvSpPr>
        <p:spPr>
          <a:xfrm>
            <a:off x="762000" y="476250"/>
            <a:ext cx="57150" cy="398115"/>
          </a:xfrm>
          <a:prstGeom prst="rect">
            <a:avLst/>
          </a:prstGeom>
          <a:solidFill>
            <a:srgbClr val="11CA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0" name="Google Shape;140;p17"/>
          <p:cNvSpPr/>
          <p:nvPr/>
        </p:nvSpPr>
        <p:spPr>
          <a:xfrm>
            <a:off x="1840185" y="3889920"/>
            <a:ext cx="190500" cy="190500"/>
          </a:xfrm>
          <a:prstGeom prst="roundRect">
            <a:avLst>
              <a:gd fmla="val 50000" name="adj"/>
            </a:avLst>
          </a:prstGeom>
          <a:solidFill>
            <a:srgbClr val="F3F0DF"/>
          </a:solidFill>
          <a:ln cap="flat" cmpd="sng" w="38100">
            <a:solidFill>
              <a:srgbClr val="11CA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1" name="Google Shape;141;p17"/>
          <p:cNvSpPr/>
          <p:nvPr/>
        </p:nvSpPr>
        <p:spPr>
          <a:xfrm>
            <a:off x="4613895" y="3889920"/>
            <a:ext cx="190500" cy="190500"/>
          </a:xfrm>
          <a:prstGeom prst="roundRect">
            <a:avLst>
              <a:gd fmla="val 50000" name="adj"/>
            </a:avLst>
          </a:prstGeom>
          <a:solidFill>
            <a:srgbClr val="F3F0DF"/>
          </a:solidFill>
          <a:ln cap="flat" cmpd="sng" w="38100">
            <a:solidFill>
              <a:srgbClr val="11CA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2" name="Google Shape;142;p17"/>
          <p:cNvSpPr/>
          <p:nvPr/>
        </p:nvSpPr>
        <p:spPr>
          <a:xfrm>
            <a:off x="7387604" y="3889920"/>
            <a:ext cx="190500" cy="190500"/>
          </a:xfrm>
          <a:prstGeom prst="roundRect">
            <a:avLst>
              <a:gd fmla="val 50000" name="adj"/>
            </a:avLst>
          </a:prstGeom>
          <a:solidFill>
            <a:srgbClr val="F3F0DF"/>
          </a:solidFill>
          <a:ln cap="flat" cmpd="sng" w="38100">
            <a:solidFill>
              <a:srgbClr val="11CA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3" name="Google Shape;143;p17"/>
          <p:cNvSpPr/>
          <p:nvPr/>
        </p:nvSpPr>
        <p:spPr>
          <a:xfrm>
            <a:off x="10161314" y="3889920"/>
            <a:ext cx="190500" cy="190500"/>
          </a:xfrm>
          <a:prstGeom prst="roundRect">
            <a:avLst>
              <a:gd fmla="val 50000" name="adj"/>
            </a:avLst>
          </a:prstGeom>
          <a:solidFill>
            <a:srgbClr val="F3F0DF"/>
          </a:solidFill>
          <a:ln cap="flat" cmpd="sng" w="38100">
            <a:solidFill>
              <a:srgbClr val="11CA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BF7"/>
        </a:solidFill>
      </p:bgPr>
    </p:bg>
    <p:spTree>
      <p:nvGrpSpPr>
        <p:cNvPr id="147" name="Shape 147"/>
        <p:cNvGrpSpPr/>
        <p:nvPr/>
      </p:nvGrpSpPr>
      <p:grpSpPr>
        <a:xfrm>
          <a:off x="0" y="0"/>
          <a:ext cx="0" cy="0"/>
          <a:chOff x="0" y="0"/>
          <a:chExt cx="0" cy="0"/>
        </a:xfrm>
      </p:grpSpPr>
      <p:pic>
        <p:nvPicPr>
          <p:cNvPr descr="image.png" id="148" name="Google Shape;148;p18"/>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49" name="Google Shape;149;p18"/>
          <p:cNvPicPr preferRelativeResize="0"/>
          <p:nvPr/>
        </p:nvPicPr>
        <p:blipFill rotWithShape="1">
          <a:blip r:embed="rId4">
            <a:alphaModFix/>
          </a:blip>
          <a:srcRect b="0" l="0" r="0" t="0"/>
          <a:stretch/>
        </p:blipFill>
        <p:spPr>
          <a:xfrm>
            <a:off x="762000" y="2432595"/>
            <a:ext cx="4038600" cy="2724150"/>
          </a:xfrm>
          <a:prstGeom prst="rect">
            <a:avLst/>
          </a:prstGeom>
          <a:noFill/>
          <a:ln>
            <a:noFill/>
          </a:ln>
        </p:spPr>
      </p:pic>
      <p:sp>
        <p:nvSpPr>
          <p:cNvPr id="150" name="Google Shape;150;p18"/>
          <p:cNvSpPr txBox="1"/>
          <p:nvPr/>
        </p:nvSpPr>
        <p:spPr>
          <a:xfrm>
            <a:off x="1219200" y="2813595"/>
            <a:ext cx="3200400" cy="1524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2000" u="none" cap="none" strike="noStrike">
                <a:solidFill>
                  <a:srgbClr val="005088"/>
                </a:solidFill>
                <a:latin typeface="Merriweather"/>
                <a:ea typeface="Merriweather"/>
                <a:cs typeface="Merriweather"/>
                <a:sym typeface="Merriweather"/>
              </a:rPr>
              <a:t>2</a:t>
            </a:r>
            <a:endParaRPr/>
          </a:p>
        </p:txBody>
      </p:sp>
      <p:sp>
        <p:nvSpPr>
          <p:cNvPr id="151" name="Google Shape;151;p18"/>
          <p:cNvSpPr txBox="1"/>
          <p:nvPr/>
        </p:nvSpPr>
        <p:spPr>
          <a:xfrm>
            <a:off x="1219200" y="4432845"/>
            <a:ext cx="3200400" cy="3429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1800" u="none" cap="none" strike="noStrike">
                <a:solidFill>
                  <a:srgbClr val="2B3A4A"/>
                </a:solidFill>
                <a:latin typeface="DM Sans"/>
                <a:ea typeface="DM Sans"/>
                <a:cs typeface="DM Sans"/>
                <a:sym typeface="DM Sans"/>
              </a:rPr>
              <a:t>STRATEGIC RESPONSES</a:t>
            </a:r>
            <a:endParaRPr/>
          </a:p>
        </p:txBody>
      </p:sp>
      <p:sp>
        <p:nvSpPr>
          <p:cNvPr id="152" name="Google Shape;152;p18"/>
          <p:cNvSpPr txBox="1"/>
          <p:nvPr/>
        </p:nvSpPr>
        <p:spPr>
          <a:xfrm>
            <a:off x="5372100" y="2794545"/>
            <a:ext cx="6360795" cy="2190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404" u="none" cap="none" strike="noStrike">
                <a:solidFill>
                  <a:srgbClr val="002244"/>
                </a:solidFill>
                <a:latin typeface="Merriweather"/>
                <a:ea typeface="Merriweather"/>
                <a:cs typeface="Merriweather"/>
                <a:sym typeface="Merriweather"/>
              </a:rPr>
              <a:t>Balancing vs. Bandwagoning</a:t>
            </a:r>
            <a:endParaRPr/>
          </a:p>
        </p:txBody>
      </p:sp>
      <p:sp>
        <p:nvSpPr>
          <p:cNvPr id="153" name="Google Shape;153;p18"/>
          <p:cNvSpPr txBox="1"/>
          <p:nvPr/>
        </p:nvSpPr>
        <p:spPr>
          <a:xfrm>
            <a:off x="5372100" y="3013620"/>
            <a:ext cx="6057900" cy="51435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350" u="none" cap="none" strike="noStrike">
                <a:solidFill>
                  <a:srgbClr val="2B3A4A"/>
                </a:solidFill>
                <a:latin typeface="DM Sans"/>
                <a:ea typeface="DM Sans"/>
                <a:cs typeface="DM Sans"/>
                <a:sym typeface="DM Sans"/>
              </a:rPr>
              <a:t>When faced with a dominant threat, states choose one of two distinct structural strategies:</a:t>
            </a:r>
            <a:endParaRPr/>
          </a:p>
        </p:txBody>
      </p:sp>
      <p:sp>
        <p:nvSpPr>
          <p:cNvPr id="154" name="Google Shape;154;p18"/>
          <p:cNvSpPr txBox="1"/>
          <p:nvPr/>
        </p:nvSpPr>
        <p:spPr>
          <a:xfrm>
            <a:off x="5372100" y="3670845"/>
            <a:ext cx="6057900" cy="51435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i="0" lang="en-US" sz="1350" u="none" cap="none" strike="noStrike">
                <a:solidFill>
                  <a:srgbClr val="2B3A4A"/>
                </a:solidFill>
                <a:latin typeface="DM Sans"/>
                <a:ea typeface="DM Sans"/>
                <a:cs typeface="DM Sans"/>
                <a:sym typeface="DM Sans"/>
              </a:rPr>
              <a:t>1. Balancing:</a:t>
            </a:r>
            <a:r>
              <a:rPr b="0" i="0" lang="en-US" sz="1350" u="none" cap="none" strike="noStrike">
                <a:solidFill>
                  <a:srgbClr val="2B3A4A"/>
                </a:solidFill>
                <a:latin typeface="DM Sans"/>
                <a:ea typeface="DM Sans"/>
                <a:cs typeface="DM Sans"/>
                <a:sym typeface="DM Sans"/>
              </a:rPr>
              <a:t> Forming defensive coalitions (external balancing) or increasing domestic military spending (internal balancing) to negate the rising threat.</a:t>
            </a:r>
            <a:endParaRPr/>
          </a:p>
        </p:txBody>
      </p:sp>
      <p:sp>
        <p:nvSpPr>
          <p:cNvPr id="155" name="Google Shape;155;p18"/>
          <p:cNvSpPr txBox="1"/>
          <p:nvPr/>
        </p:nvSpPr>
        <p:spPr>
          <a:xfrm>
            <a:off x="5372100" y="4280445"/>
            <a:ext cx="6057900" cy="51435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i="0" lang="en-US" sz="1350" u="none" cap="none" strike="noStrike">
                <a:solidFill>
                  <a:srgbClr val="2B3A4A"/>
                </a:solidFill>
                <a:latin typeface="DM Sans"/>
                <a:ea typeface="DM Sans"/>
                <a:cs typeface="DM Sans"/>
                <a:sym typeface="DM Sans"/>
              </a:rPr>
              <a:t>2. Bandwagoning:</a:t>
            </a:r>
            <a:r>
              <a:rPr b="0" i="0" lang="en-US" sz="1350" u="none" cap="none" strike="noStrike">
                <a:solidFill>
                  <a:srgbClr val="2B3A4A"/>
                </a:solidFill>
                <a:latin typeface="DM Sans"/>
                <a:ea typeface="DM Sans"/>
                <a:cs typeface="DM Sans"/>
                <a:sym typeface="DM Sans"/>
              </a:rPr>
              <a:t> Allying with the threatening hegemon to protect security and share in the spoils of power, typical of smaller or vulnerable nations.</a:t>
            </a:r>
            <a:endParaRPr/>
          </a:p>
        </p:txBody>
      </p:sp>
      <p:sp>
        <p:nvSpPr>
          <p:cNvPr id="156" name="Google Shape;156;p18"/>
          <p:cNvSpPr txBox="1"/>
          <p:nvPr/>
        </p:nvSpPr>
        <p:spPr>
          <a:xfrm>
            <a:off x="904875" y="476250"/>
            <a:ext cx="11051381" cy="39811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2850" u="none" cap="none" strike="noStrike">
                <a:solidFill>
                  <a:srgbClr val="002244"/>
                </a:solidFill>
                <a:latin typeface="Merriweather"/>
                <a:ea typeface="Merriweather"/>
                <a:cs typeface="Merriweather"/>
                <a:sym typeface="Merriweather"/>
              </a:rPr>
              <a:t>Core Balance of Power Behaviors</a:t>
            </a:r>
            <a:endParaRPr/>
          </a:p>
        </p:txBody>
      </p:sp>
      <p:sp>
        <p:nvSpPr>
          <p:cNvPr id="157" name="Google Shape;157;p18"/>
          <p:cNvSpPr/>
          <p:nvPr/>
        </p:nvSpPr>
        <p:spPr>
          <a:xfrm>
            <a:off x="762000" y="476250"/>
            <a:ext cx="57150" cy="398115"/>
          </a:xfrm>
          <a:prstGeom prst="rect">
            <a:avLst/>
          </a:prstGeom>
          <a:solidFill>
            <a:srgbClr val="11CA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BF7"/>
        </a:solidFill>
      </p:bgPr>
    </p:bg>
    <p:spTree>
      <p:nvGrpSpPr>
        <p:cNvPr id="161" name="Shape 161"/>
        <p:cNvGrpSpPr/>
        <p:nvPr/>
      </p:nvGrpSpPr>
      <p:grpSpPr>
        <a:xfrm>
          <a:off x="0" y="0"/>
          <a:ext cx="0" cy="0"/>
          <a:chOff x="0" y="0"/>
          <a:chExt cx="0" cy="0"/>
        </a:xfrm>
      </p:grpSpPr>
      <p:pic>
        <p:nvPicPr>
          <p:cNvPr descr="image.png" id="162" name="Google Shape;162;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3" name="Google Shape;163;p19"/>
          <p:cNvSpPr/>
          <p:nvPr/>
        </p:nvSpPr>
        <p:spPr>
          <a:xfrm>
            <a:off x="762000" y="2727870"/>
            <a:ext cx="10668000" cy="2133600"/>
          </a:xfrm>
          <a:prstGeom prst="roundRect">
            <a:avLst>
              <a:gd fmla="val 0" name="adj"/>
            </a:avLst>
          </a:prstGeom>
          <a:solidFill>
            <a:srgbClr val="FFFFFF"/>
          </a:soli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aphicFrame>
        <p:nvGraphicFramePr>
          <p:cNvPr id="164" name="Google Shape;164;p19"/>
          <p:cNvGraphicFramePr/>
          <p:nvPr/>
        </p:nvGraphicFramePr>
        <p:xfrm>
          <a:off x="762000" y="2727870"/>
          <a:ext cx="3000000" cy="3000000"/>
        </p:xfrm>
        <a:graphic>
          <a:graphicData uri="http://schemas.openxmlformats.org/drawingml/2006/table">
            <a:tbl>
              <a:tblPr bandRow="1" firstRow="1">
                <a:noFill/>
                <a:tableStyleId>{BA3AD656-C2DE-42D4-908F-8A18BF970336}</a:tableStyleId>
              </a:tblPr>
              <a:tblGrid>
                <a:gridCol w="1604075"/>
                <a:gridCol w="2830275"/>
                <a:gridCol w="3987550"/>
                <a:gridCol w="2246125"/>
              </a:tblGrid>
              <a:tr h="533400">
                <a:tc>
                  <a:txBody>
                    <a:bodyPr/>
                    <a:lstStyle/>
                    <a:p>
                      <a:pPr indent="0" lvl="0" marL="0" marR="0" rtl="0" algn="l">
                        <a:spcBef>
                          <a:spcPts val="0"/>
                        </a:spcBef>
                        <a:spcAft>
                          <a:spcPts val="0"/>
                        </a:spcAft>
                        <a:buNone/>
                      </a:pPr>
                      <a:r>
                        <a:rPr b="1" i="0" lang="en-US" sz="1200" u="none" cap="none" strike="noStrike">
                          <a:solidFill>
                            <a:srgbClr val="FFFFFF"/>
                          </a:solidFill>
                          <a:latin typeface="Merriweather"/>
                          <a:ea typeface="Merriweather"/>
                          <a:cs typeface="Merriweather"/>
                          <a:sym typeface="Merriweather"/>
                        </a:rPr>
                        <a:t>Structure</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5088"/>
                    </a:solidFill>
                  </a:tcPr>
                </a:tc>
                <a:tc>
                  <a:txBody>
                    <a:bodyPr/>
                    <a:lstStyle/>
                    <a:p>
                      <a:pPr indent="0" lvl="0" marL="0" marR="0" rtl="0" algn="l">
                        <a:spcBef>
                          <a:spcPts val="0"/>
                        </a:spcBef>
                        <a:spcAft>
                          <a:spcPts val="0"/>
                        </a:spcAft>
                        <a:buNone/>
                      </a:pPr>
                      <a:r>
                        <a:rPr b="1" i="0" lang="en-US" sz="1200" u="none" cap="none" strike="noStrike">
                          <a:solidFill>
                            <a:srgbClr val="FFFFFF"/>
                          </a:solidFill>
                          <a:latin typeface="Merriweather"/>
                          <a:ea typeface="Merriweather"/>
                          <a:cs typeface="Merriweather"/>
                          <a:sym typeface="Merriweather"/>
                        </a:rPr>
                        <a:t>Theoretical Stability</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5088"/>
                    </a:solidFill>
                  </a:tcPr>
                </a:tc>
                <a:tc>
                  <a:txBody>
                    <a:bodyPr/>
                    <a:lstStyle/>
                    <a:p>
                      <a:pPr indent="0" lvl="0" marL="0" marR="0" rtl="0" algn="l">
                        <a:spcBef>
                          <a:spcPts val="0"/>
                        </a:spcBef>
                        <a:spcAft>
                          <a:spcPts val="0"/>
                        </a:spcAft>
                        <a:buNone/>
                      </a:pPr>
                      <a:r>
                        <a:rPr b="1" i="0" lang="en-US" sz="1200" u="none" cap="none" strike="noStrike">
                          <a:solidFill>
                            <a:srgbClr val="FFFFFF"/>
                          </a:solidFill>
                          <a:latin typeface="Merriweather"/>
                          <a:ea typeface="Merriweather"/>
                          <a:cs typeface="Merriweather"/>
                          <a:sym typeface="Merriweather"/>
                        </a:rPr>
                        <a:t>Key Threat Vector</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5088"/>
                    </a:solidFill>
                  </a:tcPr>
                </a:tc>
                <a:tc>
                  <a:txBody>
                    <a:bodyPr/>
                    <a:lstStyle/>
                    <a:p>
                      <a:pPr indent="0" lvl="0" marL="0" marR="0" rtl="0" algn="l">
                        <a:spcBef>
                          <a:spcPts val="0"/>
                        </a:spcBef>
                        <a:spcAft>
                          <a:spcPts val="0"/>
                        </a:spcAft>
                        <a:buNone/>
                      </a:pPr>
                      <a:r>
                        <a:rPr b="1" i="0" lang="en-US" sz="1200" u="none" cap="none" strike="noStrike">
                          <a:solidFill>
                            <a:srgbClr val="FFFFFF"/>
                          </a:solidFill>
                          <a:latin typeface="Merriweather"/>
                          <a:ea typeface="Merriweather"/>
                          <a:cs typeface="Merriweather"/>
                          <a:sym typeface="Merriweather"/>
                        </a:rPr>
                        <a:t>Core IR Proponents</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5088"/>
                    </a:solidFill>
                  </a:tcPr>
                </a:tc>
              </a:tr>
              <a:tr h="533400">
                <a:tc>
                  <a:txBody>
                    <a:bodyPr/>
                    <a:lstStyle/>
                    <a:p>
                      <a:pPr indent="0" lvl="0" marL="0" marR="0" rtl="0" algn="l">
                        <a:spcBef>
                          <a:spcPts val="0"/>
                        </a:spcBef>
                        <a:spcAft>
                          <a:spcPts val="0"/>
                        </a:spcAft>
                        <a:buNone/>
                      </a:pPr>
                      <a:r>
                        <a:rPr b="1" i="0" lang="en-US" sz="1200" u="none" cap="none" strike="noStrike">
                          <a:solidFill>
                            <a:srgbClr val="2B3A4A"/>
                          </a:solidFill>
                          <a:latin typeface="DM Sans"/>
                          <a:ea typeface="DM Sans"/>
                          <a:cs typeface="DM Sans"/>
                          <a:sym typeface="DM Sans"/>
                        </a:rPr>
                        <a:t>Unipolarity</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2B3A4A"/>
                          </a:solidFill>
                          <a:latin typeface="DM Sans"/>
                          <a:ea typeface="DM Sans"/>
                          <a:cs typeface="DM Sans"/>
                          <a:sym typeface="DM Sans"/>
                        </a:rPr>
                        <a:t>Highly Stable (Short Term)</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2B3A4A"/>
                          </a:solidFill>
                          <a:latin typeface="DM Sans"/>
                          <a:ea typeface="DM Sans"/>
                          <a:cs typeface="DM Sans"/>
                          <a:sym typeface="DM Sans"/>
                        </a:rPr>
                        <a:t>Hegemonic overstretch &amp; imperial decay</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2B3A4A"/>
                          </a:solidFill>
                          <a:latin typeface="DM Sans"/>
                          <a:ea typeface="DM Sans"/>
                          <a:cs typeface="DM Sans"/>
                          <a:sym typeface="DM Sans"/>
                        </a:rPr>
                        <a:t>Gilpin, Wohlforth</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33400">
                <a:tc>
                  <a:txBody>
                    <a:bodyPr/>
                    <a:lstStyle/>
                    <a:p>
                      <a:pPr indent="0" lvl="0" marL="0" marR="0" rtl="0" algn="l">
                        <a:spcBef>
                          <a:spcPts val="0"/>
                        </a:spcBef>
                        <a:spcAft>
                          <a:spcPts val="0"/>
                        </a:spcAft>
                        <a:buNone/>
                      </a:pPr>
                      <a:r>
                        <a:rPr b="1" i="0" lang="en-US" sz="1200" u="none" cap="none" strike="noStrike">
                          <a:solidFill>
                            <a:srgbClr val="2B3A4A"/>
                          </a:solidFill>
                          <a:latin typeface="DM Sans"/>
                          <a:ea typeface="DM Sans"/>
                          <a:cs typeface="DM Sans"/>
                          <a:sym typeface="DM Sans"/>
                        </a:rPr>
                        <a:t>Bipolarity</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l">
                        <a:spcBef>
                          <a:spcPts val="0"/>
                        </a:spcBef>
                        <a:spcAft>
                          <a:spcPts val="0"/>
                        </a:spcAft>
                        <a:buNone/>
                      </a:pPr>
                      <a:r>
                        <a:rPr b="0" i="0" lang="en-US" sz="1200" u="none" cap="none" strike="noStrike">
                          <a:solidFill>
                            <a:srgbClr val="2B3A4A"/>
                          </a:solidFill>
                          <a:latin typeface="DM Sans"/>
                          <a:ea typeface="DM Sans"/>
                          <a:cs typeface="DM Sans"/>
                          <a:sym typeface="DM Sans"/>
                        </a:rPr>
                        <a:t>Robust &amp; Highly Predictable</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l">
                        <a:spcBef>
                          <a:spcPts val="0"/>
                        </a:spcBef>
                        <a:spcAft>
                          <a:spcPts val="0"/>
                        </a:spcAft>
                        <a:buNone/>
                      </a:pPr>
                      <a:r>
                        <a:rPr b="0" i="0" lang="en-US" sz="1200" u="none" cap="none" strike="noStrike">
                          <a:solidFill>
                            <a:srgbClr val="2B3A4A"/>
                          </a:solidFill>
                          <a:latin typeface="DM Sans"/>
                          <a:ea typeface="DM Sans"/>
                          <a:cs typeface="DM Sans"/>
                          <a:sym typeface="DM Sans"/>
                        </a:rPr>
                        <a:t>Ideological proxy conflicts, proxy war trap</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l">
                        <a:spcBef>
                          <a:spcPts val="0"/>
                        </a:spcBef>
                        <a:spcAft>
                          <a:spcPts val="0"/>
                        </a:spcAft>
                        <a:buNone/>
                      </a:pPr>
                      <a:r>
                        <a:rPr b="0" i="0" lang="en-US" sz="1200" u="none" cap="none" strike="noStrike">
                          <a:solidFill>
                            <a:srgbClr val="2B3A4A"/>
                          </a:solidFill>
                          <a:latin typeface="DM Sans"/>
                          <a:ea typeface="DM Sans"/>
                          <a:cs typeface="DM Sans"/>
                          <a:sym typeface="DM Sans"/>
                        </a:rPr>
                        <a:t>Waltz, Mearsheimer</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r h="533400">
                <a:tc>
                  <a:txBody>
                    <a:bodyPr/>
                    <a:lstStyle/>
                    <a:p>
                      <a:pPr indent="0" lvl="0" marL="0" marR="0" rtl="0" algn="l">
                        <a:spcBef>
                          <a:spcPts val="0"/>
                        </a:spcBef>
                        <a:spcAft>
                          <a:spcPts val="0"/>
                        </a:spcAft>
                        <a:buNone/>
                      </a:pPr>
                      <a:r>
                        <a:rPr b="1" i="0" lang="en-US" sz="1200" u="none" cap="none" strike="noStrike">
                          <a:solidFill>
                            <a:srgbClr val="2B3A4A"/>
                          </a:solidFill>
                          <a:latin typeface="DM Sans"/>
                          <a:ea typeface="DM Sans"/>
                          <a:cs typeface="DM Sans"/>
                          <a:sym typeface="DM Sans"/>
                        </a:rPr>
                        <a:t>Multipolarity</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2B3A4A"/>
                          </a:solidFill>
                          <a:latin typeface="DM Sans"/>
                          <a:ea typeface="DM Sans"/>
                          <a:cs typeface="DM Sans"/>
                          <a:sym typeface="DM Sans"/>
                        </a:rPr>
                        <a:t>Dynamic &amp; Fluidly Flexible</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2B3A4A"/>
                          </a:solidFill>
                          <a:latin typeface="DM Sans"/>
                          <a:ea typeface="DM Sans"/>
                          <a:cs typeface="DM Sans"/>
                          <a:sym typeface="DM Sans"/>
                        </a:rPr>
                        <a:t>Systemic miscalculation &amp; rapid shifting</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2B3A4A"/>
                          </a:solidFill>
                          <a:latin typeface="DM Sans"/>
                          <a:ea typeface="DM Sans"/>
                          <a:cs typeface="DM Sans"/>
                          <a:sym typeface="DM Sans"/>
                        </a:rPr>
                        <a:t>Morgenthau, Deutsch</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65" name="Google Shape;165;p19"/>
          <p:cNvSpPr txBox="1"/>
          <p:nvPr/>
        </p:nvSpPr>
        <p:spPr>
          <a:xfrm>
            <a:off x="904875" y="476250"/>
            <a:ext cx="11051381" cy="39811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2850" u="none" cap="none" strike="noStrike">
                <a:solidFill>
                  <a:srgbClr val="002244"/>
                </a:solidFill>
                <a:latin typeface="Merriweather"/>
                <a:ea typeface="Merriweather"/>
                <a:cs typeface="Merriweather"/>
                <a:sym typeface="Merriweather"/>
              </a:rPr>
              <a:t>Polarity Matrix and Structural Risk</a:t>
            </a:r>
            <a:endParaRPr/>
          </a:p>
        </p:txBody>
      </p:sp>
      <p:sp>
        <p:nvSpPr>
          <p:cNvPr id="166" name="Google Shape;166;p19"/>
          <p:cNvSpPr/>
          <p:nvPr/>
        </p:nvSpPr>
        <p:spPr>
          <a:xfrm>
            <a:off x="762000" y="476250"/>
            <a:ext cx="57150" cy="398115"/>
          </a:xfrm>
          <a:prstGeom prst="rect">
            <a:avLst/>
          </a:prstGeom>
          <a:solidFill>
            <a:srgbClr val="11CA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BF7"/>
        </a:solidFill>
      </p:bgPr>
    </p:bg>
    <p:spTree>
      <p:nvGrpSpPr>
        <p:cNvPr id="170" name="Shape 170"/>
        <p:cNvGrpSpPr/>
        <p:nvPr/>
      </p:nvGrpSpPr>
      <p:grpSpPr>
        <a:xfrm>
          <a:off x="0" y="0"/>
          <a:ext cx="0" cy="0"/>
          <a:chOff x="0" y="0"/>
          <a:chExt cx="0" cy="0"/>
        </a:xfrm>
      </p:grpSpPr>
      <p:pic>
        <p:nvPicPr>
          <p:cNvPr descr="image.png" id="171" name="Google Shape;171;p20"/>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72" name="Google Shape;172;p20"/>
          <p:cNvPicPr preferRelativeResize="0"/>
          <p:nvPr/>
        </p:nvPicPr>
        <p:blipFill rotWithShape="1">
          <a:blip r:embed="rId4">
            <a:alphaModFix/>
          </a:blip>
          <a:srcRect b="0" l="0" r="0" t="0"/>
          <a:stretch/>
        </p:blipFill>
        <p:spPr>
          <a:xfrm>
            <a:off x="762000" y="1207740"/>
            <a:ext cx="10668000" cy="5174009"/>
          </a:xfrm>
          <a:prstGeom prst="rect">
            <a:avLst/>
          </a:prstGeom>
          <a:noFill/>
          <a:ln>
            <a:noFill/>
          </a:ln>
        </p:spPr>
      </p:pic>
      <p:sp>
        <p:nvSpPr>
          <p:cNvPr id="173" name="Google Shape;173;p20"/>
          <p:cNvSpPr txBox="1"/>
          <p:nvPr/>
        </p:nvSpPr>
        <p:spPr>
          <a:xfrm>
            <a:off x="762000" y="4651920"/>
            <a:ext cx="10668000" cy="51435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1" lang="en-US" sz="1350" u="none" cap="none" strike="noStrike">
                <a:solidFill>
                  <a:srgbClr val="2B3A4A"/>
                </a:solidFill>
                <a:latin typeface="DM Sans"/>
                <a:ea typeface="DM Sans"/>
                <a:cs typeface="DM Sans"/>
                <a:sym typeface="DM Sans"/>
              </a:rPr>
              <a:t>Realist power projection is structurally dependent on economic capacity. The convergence of GDP shares among great powers indicates a transition from unipolarity to contested multipolarity.</a:t>
            </a:r>
            <a:endParaRPr/>
          </a:p>
        </p:txBody>
      </p:sp>
      <p:sp>
        <p:nvSpPr>
          <p:cNvPr id="174" name="Google Shape;174;p20"/>
          <p:cNvSpPr txBox="1"/>
          <p:nvPr/>
        </p:nvSpPr>
        <p:spPr>
          <a:xfrm>
            <a:off x="904875" y="476250"/>
            <a:ext cx="11051381" cy="39811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2850" u="none" cap="none" strike="noStrike">
                <a:solidFill>
                  <a:srgbClr val="002244"/>
                </a:solidFill>
                <a:latin typeface="Merriweather"/>
                <a:ea typeface="Merriweather"/>
                <a:cs typeface="Merriweather"/>
                <a:sym typeface="Merriweather"/>
              </a:rPr>
              <a:t>Material Power Shifts: Global GDP Share</a:t>
            </a:r>
            <a:endParaRPr/>
          </a:p>
        </p:txBody>
      </p:sp>
      <p:sp>
        <p:nvSpPr>
          <p:cNvPr id="175" name="Google Shape;175;p20"/>
          <p:cNvSpPr/>
          <p:nvPr/>
        </p:nvSpPr>
        <p:spPr>
          <a:xfrm>
            <a:off x="762000" y="476250"/>
            <a:ext cx="57150" cy="398115"/>
          </a:xfrm>
          <a:prstGeom prst="rect">
            <a:avLst/>
          </a:prstGeom>
          <a:solidFill>
            <a:srgbClr val="11CA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BF7"/>
        </a:solidFill>
      </p:bgPr>
    </p:bg>
    <p:spTree>
      <p:nvGrpSpPr>
        <p:cNvPr id="179" name="Shape 179"/>
        <p:cNvGrpSpPr/>
        <p:nvPr/>
      </p:nvGrpSpPr>
      <p:grpSpPr>
        <a:xfrm>
          <a:off x="0" y="0"/>
          <a:ext cx="0" cy="0"/>
          <a:chOff x="0" y="0"/>
          <a:chExt cx="0" cy="0"/>
        </a:xfrm>
      </p:grpSpPr>
      <p:pic>
        <p:nvPicPr>
          <p:cNvPr descr="image.png" id="180" name="Google Shape;180;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1" name="Google Shape;181;p21"/>
          <p:cNvSpPr txBox="1"/>
          <p:nvPr/>
        </p:nvSpPr>
        <p:spPr>
          <a:xfrm>
            <a:off x="904875" y="476250"/>
            <a:ext cx="5200650" cy="39811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2850" u="none" cap="none" strike="noStrike">
                <a:solidFill>
                  <a:srgbClr val="002244"/>
                </a:solidFill>
                <a:latin typeface="Merriweather"/>
                <a:ea typeface="Merriweather"/>
                <a:cs typeface="Merriweather"/>
                <a:sym typeface="Merriweather"/>
              </a:rPr>
              <a:t>Institutional Roles</a:t>
            </a:r>
            <a:endParaRPr/>
          </a:p>
        </p:txBody>
      </p:sp>
      <p:sp>
        <p:nvSpPr>
          <p:cNvPr id="182" name="Google Shape;182;p21"/>
          <p:cNvSpPr/>
          <p:nvPr/>
        </p:nvSpPr>
        <p:spPr>
          <a:xfrm>
            <a:off x="762000" y="476250"/>
            <a:ext cx="57150" cy="398115"/>
          </a:xfrm>
          <a:prstGeom prst="rect">
            <a:avLst/>
          </a:prstGeom>
          <a:solidFill>
            <a:srgbClr val="11CA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image.png" id="183" name="Google Shape;183;p21"/>
          <p:cNvPicPr preferRelativeResize="0"/>
          <p:nvPr/>
        </p:nvPicPr>
        <p:blipFill rotWithShape="1">
          <a:blip r:embed="rId4">
            <a:alphaModFix/>
          </a:blip>
          <a:srcRect b="0" l="0" r="0" t="0"/>
          <a:stretch/>
        </p:blipFill>
        <p:spPr>
          <a:xfrm>
            <a:off x="6334125" y="0"/>
            <a:ext cx="5857875" cy="6858000"/>
          </a:xfrm>
          <a:prstGeom prst="rect">
            <a:avLst/>
          </a:prstGeom>
          <a:noFill/>
          <a:ln>
            <a:noFill/>
          </a:ln>
        </p:spPr>
      </p:pic>
      <p:sp>
        <p:nvSpPr>
          <p:cNvPr id="184" name="Google Shape;184;p21"/>
          <p:cNvSpPr txBox="1"/>
          <p:nvPr/>
        </p:nvSpPr>
        <p:spPr>
          <a:xfrm>
            <a:off x="762000" y="1207740"/>
            <a:ext cx="5350668" cy="3429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100" u="none" cap="none" strike="noStrike">
                <a:solidFill>
                  <a:srgbClr val="005088"/>
                </a:solidFill>
                <a:latin typeface="Merriweather"/>
                <a:ea typeface="Merriweather"/>
                <a:cs typeface="Merriweather"/>
                <a:sym typeface="Merriweather"/>
              </a:rPr>
              <a:t>Normative Forums or Power Mirrors?</a:t>
            </a:r>
            <a:endParaRPr/>
          </a:p>
        </p:txBody>
      </p:sp>
      <p:sp>
        <p:nvSpPr>
          <p:cNvPr id="185" name="Google Shape;185;p21"/>
          <p:cNvSpPr txBox="1"/>
          <p:nvPr/>
        </p:nvSpPr>
        <p:spPr>
          <a:xfrm>
            <a:off x="762000" y="1741140"/>
            <a:ext cx="5095875" cy="731341"/>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200" u="none" cap="none" strike="noStrike">
                <a:solidFill>
                  <a:srgbClr val="2B3A4A"/>
                </a:solidFill>
                <a:latin typeface="DM Sans"/>
                <a:ea typeface="DM Sans"/>
                <a:cs typeface="DM Sans"/>
                <a:sym typeface="DM Sans"/>
              </a:rPr>
              <a:t>Liberal institutionalists argue that international institutions, like the United Nations, foster stability by decreasing information asymmetry, facilitating repeat interactions, and establishing predictable behaviors.</a:t>
            </a:r>
            <a:endParaRPr/>
          </a:p>
        </p:txBody>
      </p:sp>
      <p:sp>
        <p:nvSpPr>
          <p:cNvPr id="186" name="Google Shape;186;p21"/>
          <p:cNvSpPr txBox="1"/>
          <p:nvPr/>
        </p:nvSpPr>
        <p:spPr>
          <a:xfrm>
            <a:off x="762000" y="2615356"/>
            <a:ext cx="5095875" cy="731341"/>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200" u="none" cap="none" strike="noStrike">
                <a:solidFill>
                  <a:srgbClr val="2B3A4A"/>
                </a:solidFill>
                <a:latin typeface="DM Sans"/>
                <a:ea typeface="DM Sans"/>
                <a:cs typeface="DM Sans"/>
                <a:sym typeface="DM Sans"/>
              </a:rPr>
              <a:t>Conversely, structural realists assert that international institutions are merely reflections of the underlying balance of material power, serving as tools for powerful states to expand their interests.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