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20104100" cy="11309350"/>
  <p:notesSz cx="20104100" cy="113093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66733" y="2591544"/>
            <a:ext cx="1570632" cy="9423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050928" y="727460"/>
            <a:ext cx="10002243" cy="13804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0">
                <a:solidFill>
                  <a:srgbClr val="00366B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600" b="0" i="0">
                <a:solidFill>
                  <a:srgbClr val="003464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rgbClr val="00366B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600" b="0" i="0">
                <a:solidFill>
                  <a:srgbClr val="003464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rgbClr val="00366B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rgbClr val="00366B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051" y="739240"/>
            <a:ext cx="18271997" cy="1026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0">
                <a:solidFill>
                  <a:srgbClr val="00366B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78178" y="1962369"/>
            <a:ext cx="8947743" cy="4022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600" b="0" i="0">
                <a:solidFill>
                  <a:srgbClr val="003464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jpg"/><Relationship Id="rId6" Type="http://schemas.openxmlformats.org/officeDocument/2006/relationships/image" Target="../media/image17.jpg"/><Relationship Id="rId7" Type="http://schemas.openxmlformats.org/officeDocument/2006/relationships/image" Target="../media/image18.jpg"/><Relationship Id="rId8" Type="http://schemas.openxmlformats.org/officeDocument/2006/relationships/hyperlink" Target="http://www.educba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81417" y="7970961"/>
            <a:ext cx="3141265" cy="200255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38480" y="7507624"/>
            <a:ext cx="1075883" cy="25915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582804" y="1025880"/>
            <a:ext cx="14843125" cy="2871470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algn="ctr">
              <a:lnSpc>
                <a:spcPts val="11005"/>
              </a:lnSpc>
              <a:spcBef>
                <a:spcPts val="135"/>
              </a:spcBef>
            </a:pPr>
            <a:r>
              <a:rPr dirty="0" sz="10400" spc="-120">
                <a:solidFill>
                  <a:srgbClr val="03335D"/>
                </a:solidFill>
              </a:rPr>
              <a:t>Approaches</a:t>
            </a:r>
            <a:r>
              <a:rPr dirty="0" sz="10400" spc="-150">
                <a:solidFill>
                  <a:srgbClr val="03335D"/>
                </a:solidFill>
              </a:rPr>
              <a:t> </a:t>
            </a:r>
            <a:r>
              <a:rPr dirty="0" sz="10400" spc="-35">
                <a:solidFill>
                  <a:srgbClr val="003466"/>
                </a:solidFill>
              </a:rPr>
              <a:t>to</a:t>
            </a:r>
            <a:r>
              <a:rPr dirty="0" sz="10400" spc="-535">
                <a:solidFill>
                  <a:srgbClr val="003466"/>
                </a:solidFill>
              </a:rPr>
              <a:t> </a:t>
            </a:r>
            <a:r>
              <a:rPr dirty="0" sz="10400">
                <a:solidFill>
                  <a:srgbClr val="003466"/>
                </a:solidFill>
              </a:rPr>
              <a:t>the</a:t>
            </a:r>
            <a:r>
              <a:rPr dirty="0" sz="10400" spc="-570">
                <a:solidFill>
                  <a:srgbClr val="003466"/>
                </a:solidFill>
              </a:rPr>
              <a:t> </a:t>
            </a:r>
            <a:r>
              <a:rPr dirty="0" sz="10400" spc="-30">
                <a:solidFill>
                  <a:srgbClr val="033360"/>
                </a:solidFill>
              </a:rPr>
              <a:t>Study</a:t>
            </a:r>
            <a:r>
              <a:rPr dirty="0" sz="10400" spc="-400">
                <a:solidFill>
                  <a:srgbClr val="033360"/>
                </a:solidFill>
              </a:rPr>
              <a:t> </a:t>
            </a:r>
            <a:r>
              <a:rPr dirty="0" sz="10400" spc="-25">
                <a:solidFill>
                  <a:srgbClr val="01316B"/>
                </a:solidFill>
              </a:rPr>
              <a:t>of</a:t>
            </a:r>
            <a:endParaRPr sz="10400"/>
          </a:p>
          <a:p>
            <a:pPr algn="ctr">
              <a:lnSpc>
                <a:spcPts val="11365"/>
              </a:lnSpc>
            </a:pPr>
            <a:r>
              <a:rPr dirty="0" sz="10700" spc="-385">
                <a:solidFill>
                  <a:srgbClr val="00366D"/>
                </a:solidFill>
              </a:rPr>
              <a:t>Comparative</a:t>
            </a:r>
            <a:r>
              <a:rPr dirty="0" sz="10700" spc="730">
                <a:solidFill>
                  <a:srgbClr val="00366D"/>
                </a:solidFill>
              </a:rPr>
              <a:t> </a:t>
            </a:r>
            <a:r>
              <a:rPr dirty="0" sz="10700" spc="-10">
                <a:solidFill>
                  <a:srgbClr val="00316D"/>
                </a:solidFill>
              </a:rPr>
              <a:t>Politics</a:t>
            </a:r>
            <a:endParaRPr sz="10700"/>
          </a:p>
        </p:txBody>
      </p:sp>
      <p:sp>
        <p:nvSpPr>
          <p:cNvPr id="5" name="object 5" descr=""/>
          <p:cNvSpPr txBox="1"/>
          <p:nvPr/>
        </p:nvSpPr>
        <p:spPr>
          <a:xfrm>
            <a:off x="2364853" y="4114138"/>
            <a:ext cx="15314930" cy="61468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3850">
                <a:solidFill>
                  <a:srgbClr val="69748C"/>
                </a:solidFill>
                <a:latin typeface="Calibri"/>
                <a:cs typeface="Calibri"/>
              </a:rPr>
              <a:t>Exploring</a:t>
            </a:r>
            <a:r>
              <a:rPr dirty="0" sz="3850" spc="200">
                <a:solidFill>
                  <a:srgbClr val="69748C"/>
                </a:solidFill>
                <a:latin typeface="Calibri"/>
                <a:cs typeface="Calibri"/>
              </a:rPr>
              <a:t> </a:t>
            </a:r>
            <a:r>
              <a:rPr dirty="0" sz="3850">
                <a:solidFill>
                  <a:srgbClr val="6E6E6E"/>
                </a:solidFill>
                <a:latin typeface="Calibri"/>
                <a:cs typeface="Calibri"/>
              </a:rPr>
              <a:t>Methodologies,</a:t>
            </a:r>
            <a:r>
              <a:rPr dirty="0" sz="3850" spc="-175">
                <a:solidFill>
                  <a:srgbClr val="6E6E6E"/>
                </a:solidFill>
                <a:latin typeface="Calibri"/>
                <a:cs typeface="Calibri"/>
              </a:rPr>
              <a:t> </a:t>
            </a:r>
            <a:r>
              <a:rPr dirty="0" sz="3850">
                <a:solidFill>
                  <a:srgbClr val="5D6B7E"/>
                </a:solidFill>
                <a:latin typeface="Calibri"/>
                <a:cs typeface="Calibri"/>
              </a:rPr>
              <a:t>Theoretical</a:t>
            </a:r>
            <a:r>
              <a:rPr dirty="0" sz="3850" spc="200">
                <a:solidFill>
                  <a:srgbClr val="5D6B7E"/>
                </a:solidFill>
                <a:latin typeface="Calibri"/>
                <a:cs typeface="Calibri"/>
              </a:rPr>
              <a:t> </a:t>
            </a:r>
            <a:r>
              <a:rPr dirty="0" sz="3850" spc="-50">
                <a:solidFill>
                  <a:srgbClr val="696969"/>
                </a:solidFill>
                <a:latin typeface="Calibri"/>
                <a:cs typeface="Calibri"/>
              </a:rPr>
              <a:t>Frameworks,</a:t>
            </a:r>
            <a:r>
              <a:rPr dirty="0" sz="3850" spc="160">
                <a:solidFill>
                  <a:srgbClr val="696969"/>
                </a:solidFill>
                <a:latin typeface="Calibri"/>
                <a:cs typeface="Calibri"/>
              </a:rPr>
              <a:t> </a:t>
            </a:r>
            <a:r>
              <a:rPr dirty="0" sz="3850">
                <a:solidFill>
                  <a:srgbClr val="707C91"/>
                </a:solidFill>
                <a:latin typeface="Calibri"/>
                <a:cs typeface="Calibri"/>
              </a:rPr>
              <a:t>and</a:t>
            </a:r>
            <a:r>
              <a:rPr dirty="0" sz="3850" spc="140">
                <a:solidFill>
                  <a:srgbClr val="707C91"/>
                </a:solidFill>
                <a:latin typeface="Calibri"/>
                <a:cs typeface="Calibri"/>
              </a:rPr>
              <a:t> </a:t>
            </a:r>
            <a:r>
              <a:rPr dirty="0" sz="3850">
                <a:solidFill>
                  <a:srgbClr val="5D6D89"/>
                </a:solidFill>
                <a:latin typeface="Calibri"/>
                <a:cs typeface="Calibri"/>
              </a:rPr>
              <a:t>Analytical</a:t>
            </a:r>
            <a:r>
              <a:rPr dirty="0" sz="3850" spc="70">
                <a:solidFill>
                  <a:srgbClr val="5D6D89"/>
                </a:solidFill>
                <a:latin typeface="Calibri"/>
                <a:cs typeface="Calibri"/>
              </a:rPr>
              <a:t> </a:t>
            </a:r>
            <a:r>
              <a:rPr dirty="0" sz="3850" spc="-10">
                <a:solidFill>
                  <a:srgbClr val="69707E"/>
                </a:solidFill>
                <a:latin typeface="Calibri"/>
                <a:cs typeface="Calibri"/>
              </a:rPr>
              <a:t>Paradigms</a:t>
            </a:r>
            <a:endParaRPr sz="38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934521" y="5983845"/>
            <a:ext cx="4228465" cy="3594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200">
                <a:solidFill>
                  <a:srgbClr val="002D6E"/>
                </a:solidFill>
                <a:latin typeface="Cambria"/>
                <a:cs typeface="Cambria"/>
              </a:rPr>
              <a:t>MA</a:t>
            </a:r>
            <a:r>
              <a:rPr dirty="0" sz="2200" spc="-35">
                <a:solidFill>
                  <a:srgbClr val="002D6E"/>
                </a:solidFill>
                <a:latin typeface="Cambria"/>
                <a:cs typeface="Cambria"/>
              </a:rPr>
              <a:t> </a:t>
            </a:r>
            <a:r>
              <a:rPr dirty="0" sz="2200">
                <a:solidFill>
                  <a:srgbClr val="003A66"/>
                </a:solidFill>
                <a:latin typeface="Cambria"/>
                <a:cs typeface="Cambria"/>
              </a:rPr>
              <a:t>Political</a:t>
            </a:r>
            <a:r>
              <a:rPr dirty="0" sz="2200" spc="10">
                <a:solidFill>
                  <a:srgbClr val="003A66"/>
                </a:solidFill>
                <a:latin typeface="Cambria"/>
                <a:cs typeface="Cambria"/>
              </a:rPr>
              <a:t> </a:t>
            </a:r>
            <a:r>
              <a:rPr dirty="0" sz="2200" spc="105">
                <a:solidFill>
                  <a:srgbClr val="00346E"/>
                </a:solidFill>
                <a:latin typeface="Cambria"/>
                <a:cs typeface="Cambria"/>
              </a:rPr>
              <a:t>Science</a:t>
            </a:r>
            <a:r>
              <a:rPr dirty="0" sz="2200" spc="114">
                <a:solidFill>
                  <a:srgbClr val="00346E"/>
                </a:solidFill>
                <a:latin typeface="Cambria"/>
                <a:cs typeface="Cambria"/>
              </a:rPr>
              <a:t> </a:t>
            </a:r>
            <a:r>
              <a:rPr dirty="0" sz="2200" spc="-250">
                <a:solidFill>
                  <a:srgbClr val="033362"/>
                </a:solidFill>
                <a:latin typeface="Cambria"/>
                <a:cs typeface="Cambria"/>
              </a:rPr>
              <a:t>I</a:t>
            </a:r>
            <a:r>
              <a:rPr dirty="0" sz="2200" spc="-25">
                <a:solidFill>
                  <a:srgbClr val="033362"/>
                </a:solidFill>
                <a:latin typeface="Cambria"/>
                <a:cs typeface="Cambria"/>
              </a:rPr>
              <a:t> </a:t>
            </a:r>
            <a:r>
              <a:rPr dirty="0" sz="2200" spc="90">
                <a:solidFill>
                  <a:srgbClr val="003477"/>
                </a:solidFill>
                <a:latin typeface="Cambria"/>
                <a:cs typeface="Cambria"/>
              </a:rPr>
              <a:t>Semester</a:t>
            </a:r>
            <a:r>
              <a:rPr dirty="0" sz="2200" spc="100">
                <a:solidFill>
                  <a:srgbClr val="003477"/>
                </a:solidFill>
                <a:latin typeface="Cambria"/>
                <a:cs typeface="Cambria"/>
              </a:rPr>
              <a:t> </a:t>
            </a:r>
            <a:r>
              <a:rPr dirty="0" sz="2200" spc="-25">
                <a:solidFill>
                  <a:srgbClr val="003662"/>
                </a:solidFill>
                <a:latin typeface="Cambria"/>
                <a:cs typeface="Cambria"/>
              </a:rPr>
              <a:t>IV</a:t>
            </a:r>
            <a:endParaRPr sz="2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34526" y="1939731"/>
            <a:ext cx="13248640" cy="0"/>
          </a:xfrm>
          <a:custGeom>
            <a:avLst/>
            <a:gdLst/>
            <a:ahLst/>
            <a:cxnLst/>
            <a:rect l="l" t="t" r="r" b="b"/>
            <a:pathLst>
              <a:path w="13248640" h="0">
                <a:moveTo>
                  <a:pt x="0" y="0"/>
                </a:moveTo>
                <a:lnTo>
                  <a:pt x="13248288" y="0"/>
                </a:lnTo>
              </a:path>
            </a:pathLst>
          </a:custGeom>
          <a:ln w="47118">
            <a:solidFill>
              <a:srgbClr val="01509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7678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dirty="0" spc="155">
                <a:solidFill>
                  <a:srgbClr val="002D64"/>
                </a:solidFill>
              </a:rPr>
              <a:t>Marxist</a:t>
            </a:r>
            <a:r>
              <a:rPr dirty="0" spc="220">
                <a:solidFill>
                  <a:srgbClr val="002D64"/>
                </a:solidFill>
              </a:rPr>
              <a:t> </a:t>
            </a:r>
            <a:r>
              <a:rPr dirty="0">
                <a:solidFill>
                  <a:srgbClr val="003A6E"/>
                </a:solidFill>
              </a:rPr>
              <a:t>&amp;</a:t>
            </a:r>
            <a:r>
              <a:rPr dirty="0" spc="-114">
                <a:solidFill>
                  <a:srgbClr val="003A6E"/>
                </a:solidFill>
              </a:rPr>
              <a:t> </a:t>
            </a:r>
            <a:r>
              <a:rPr dirty="0">
                <a:solidFill>
                  <a:srgbClr val="013366"/>
                </a:solidFill>
              </a:rPr>
              <a:t>Political</a:t>
            </a:r>
            <a:r>
              <a:rPr dirty="0" spc="-10">
                <a:solidFill>
                  <a:srgbClr val="013366"/>
                </a:solidFill>
              </a:rPr>
              <a:t> </a:t>
            </a:r>
            <a:r>
              <a:rPr dirty="0">
                <a:solidFill>
                  <a:srgbClr val="053364"/>
                </a:solidFill>
              </a:rPr>
              <a:t>Economy</a:t>
            </a:r>
            <a:r>
              <a:rPr dirty="0" spc="380">
                <a:solidFill>
                  <a:srgbClr val="053364"/>
                </a:solidFill>
              </a:rPr>
              <a:t> </a:t>
            </a:r>
            <a:r>
              <a:rPr dirty="0" spc="-10">
                <a:solidFill>
                  <a:srgbClr val="013462"/>
                </a:solidFill>
              </a:rPr>
              <a:t>Approaches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910053" y="4520538"/>
            <a:ext cx="8695690" cy="33782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700">
                <a:solidFill>
                  <a:srgbClr val="002F69"/>
                </a:solidFill>
                <a:latin typeface="Cambria"/>
                <a:cs typeface="Cambria"/>
              </a:rPr>
              <a:t>Marxist</a:t>
            </a:r>
            <a:r>
              <a:rPr dirty="0" sz="2700" spc="325">
                <a:solidFill>
                  <a:srgbClr val="002F69"/>
                </a:solidFill>
                <a:latin typeface="Cambria"/>
                <a:cs typeface="Cambria"/>
              </a:rPr>
              <a:t> </a:t>
            </a:r>
            <a:r>
              <a:rPr dirty="0" sz="2700" spc="-10">
                <a:solidFill>
                  <a:srgbClr val="003677"/>
                </a:solidFill>
                <a:latin typeface="Cambria"/>
                <a:cs typeface="Cambria"/>
              </a:rPr>
              <a:t>Approach</a:t>
            </a:r>
            <a:endParaRPr sz="2700">
              <a:latin typeface="Cambria"/>
              <a:cs typeface="Cambria"/>
            </a:endParaRPr>
          </a:p>
          <a:p>
            <a:pPr marL="26670" marR="1564640" indent="6985">
              <a:lnSpc>
                <a:spcPct val="114500"/>
              </a:lnSpc>
              <a:spcBef>
                <a:spcPts val="2165"/>
              </a:spcBef>
            </a:pPr>
            <a:r>
              <a:rPr dirty="0" sz="2700">
                <a:solidFill>
                  <a:srgbClr val="2F2F2F"/>
                </a:solidFill>
                <a:latin typeface="Calibri"/>
                <a:cs typeface="Calibri"/>
              </a:rPr>
              <a:t>Analyzes</a:t>
            </a:r>
            <a:r>
              <a:rPr dirty="0" sz="2700" spc="2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700" spc="50">
                <a:solidFill>
                  <a:srgbClr val="313131"/>
                </a:solidFill>
                <a:latin typeface="Calibri"/>
                <a:cs typeface="Calibri"/>
              </a:rPr>
              <a:t>politics</a:t>
            </a:r>
            <a:r>
              <a:rPr dirty="0" sz="2700" spc="204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A2A2A"/>
                </a:solidFill>
                <a:latin typeface="Calibri"/>
                <a:cs typeface="Calibri"/>
              </a:rPr>
              <a:t>through</a:t>
            </a:r>
            <a:r>
              <a:rPr dirty="0" sz="2700" spc="17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43434"/>
                </a:solidFill>
                <a:latin typeface="Calibri"/>
                <a:cs typeface="Calibri"/>
              </a:rPr>
              <a:t>the</a:t>
            </a:r>
            <a:r>
              <a:rPr dirty="0" sz="2700" spc="1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B3B3B"/>
                </a:solidFill>
                <a:latin typeface="Calibri"/>
                <a:cs typeface="Calibri"/>
              </a:rPr>
              <a:t>lens</a:t>
            </a:r>
            <a:r>
              <a:rPr dirty="0" sz="2700" spc="16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83838"/>
                </a:solidFill>
                <a:latin typeface="Calibri"/>
                <a:cs typeface="Calibri"/>
              </a:rPr>
              <a:t>of</a:t>
            </a:r>
            <a:r>
              <a:rPr dirty="0" sz="2700" spc="19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43434"/>
                </a:solidFill>
                <a:latin typeface="Calibri"/>
                <a:cs typeface="Calibri"/>
              </a:rPr>
              <a:t>the</a:t>
            </a:r>
            <a:r>
              <a:rPr dirty="0" sz="2700" spc="-1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 spc="75">
                <a:solidFill>
                  <a:srgbClr val="3D3D3D"/>
                </a:solidFill>
                <a:latin typeface="Calibri"/>
                <a:cs typeface="Calibri"/>
              </a:rPr>
              <a:t>Mode</a:t>
            </a:r>
            <a:r>
              <a:rPr dirty="0" sz="2700" spc="5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2700" spc="-25">
                <a:solidFill>
                  <a:srgbClr val="383838"/>
                </a:solidFill>
                <a:latin typeface="Calibri"/>
                <a:cs typeface="Calibri"/>
              </a:rPr>
              <a:t>of </a:t>
            </a:r>
            <a:r>
              <a:rPr dirty="0" sz="2700" spc="100">
                <a:solidFill>
                  <a:srgbClr val="343434"/>
                </a:solidFill>
                <a:latin typeface="Calibri"/>
                <a:cs typeface="Calibri"/>
              </a:rPr>
              <a:t>Production</a:t>
            </a:r>
            <a:r>
              <a:rPr dirty="0" sz="2700" spc="12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A4462"/>
                </a:solidFill>
                <a:latin typeface="Calibri"/>
                <a:cs typeface="Calibri"/>
              </a:rPr>
              <a:t>and</a:t>
            </a:r>
            <a:r>
              <a:rPr dirty="0" sz="2700" spc="130">
                <a:solidFill>
                  <a:srgbClr val="2A4462"/>
                </a:solidFill>
                <a:latin typeface="Calibri"/>
                <a:cs typeface="Calibri"/>
              </a:rPr>
              <a:t> </a:t>
            </a:r>
            <a:r>
              <a:rPr dirty="0" sz="2700" spc="75">
                <a:solidFill>
                  <a:srgbClr val="242424"/>
                </a:solidFill>
                <a:latin typeface="Calibri"/>
                <a:cs typeface="Calibri"/>
              </a:rPr>
              <a:t>class</a:t>
            </a:r>
            <a:r>
              <a:rPr dirty="0" sz="2700" spc="175">
                <a:solidFill>
                  <a:srgbClr val="242424"/>
                </a:solidFill>
                <a:latin typeface="Calibri"/>
                <a:cs typeface="Calibri"/>
              </a:rPr>
              <a:t> </a:t>
            </a:r>
            <a:r>
              <a:rPr dirty="0" sz="2700" spc="-10">
                <a:solidFill>
                  <a:srgbClr val="2F2F2F"/>
                </a:solidFill>
                <a:latin typeface="Calibri"/>
                <a:cs typeface="Calibri"/>
              </a:rPr>
              <a:t>struggle.</a:t>
            </a:r>
            <a:endParaRPr sz="2700">
              <a:latin typeface="Calibri"/>
              <a:cs typeface="Calibri"/>
            </a:endParaRPr>
          </a:p>
          <a:p>
            <a:pPr marL="665480" indent="-351790">
              <a:lnSpc>
                <a:spcPct val="100000"/>
              </a:lnSpc>
              <a:spcBef>
                <a:spcPts val="2880"/>
              </a:spcBef>
              <a:buClr>
                <a:srgbClr val="1D364F"/>
              </a:buClr>
              <a:buChar char="•"/>
              <a:tabLst>
                <a:tab pos="665480" algn="l"/>
              </a:tabLst>
            </a:pPr>
            <a:r>
              <a:rPr dirty="0" sz="2700">
                <a:solidFill>
                  <a:srgbClr val="2F2F2F"/>
                </a:solidFill>
                <a:latin typeface="Calibri"/>
                <a:cs typeface="Calibri"/>
              </a:rPr>
              <a:t>The</a:t>
            </a:r>
            <a:r>
              <a:rPr dirty="0" sz="2700" spc="1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700" spc="85">
                <a:solidFill>
                  <a:srgbClr val="343434"/>
                </a:solidFill>
                <a:latin typeface="Calibri"/>
                <a:cs typeface="Calibri"/>
              </a:rPr>
              <a:t>State</a:t>
            </a:r>
            <a:r>
              <a:rPr dirty="0" sz="2700" spc="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 spc="70">
                <a:solidFill>
                  <a:srgbClr val="2D4257"/>
                </a:solidFill>
                <a:latin typeface="Calibri"/>
                <a:cs typeface="Calibri"/>
              </a:rPr>
              <a:t>is</a:t>
            </a:r>
            <a:r>
              <a:rPr dirty="0" sz="2700" spc="10">
                <a:solidFill>
                  <a:srgbClr val="2D4257"/>
                </a:solidFill>
                <a:latin typeface="Calibri"/>
                <a:cs typeface="Calibri"/>
              </a:rPr>
              <a:t> </a:t>
            </a:r>
            <a:r>
              <a:rPr dirty="0" sz="2700" spc="50">
                <a:solidFill>
                  <a:srgbClr val="3D3D3D"/>
                </a:solidFill>
                <a:latin typeface="Calibri"/>
                <a:cs typeface="Calibri"/>
              </a:rPr>
              <a:t>an</a:t>
            </a:r>
            <a:r>
              <a:rPr dirty="0" sz="2700" spc="-10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F2F2F"/>
                </a:solidFill>
                <a:latin typeface="Calibri"/>
                <a:cs typeface="Calibri"/>
              </a:rPr>
              <a:t>instrument</a:t>
            </a:r>
            <a:r>
              <a:rPr dirty="0" sz="2700" spc="28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F2F2F"/>
                </a:solidFill>
                <a:latin typeface="Calibri"/>
                <a:cs typeface="Calibri"/>
              </a:rPr>
              <a:t>of</a:t>
            </a:r>
            <a:r>
              <a:rPr dirty="0" sz="2700" spc="14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13131"/>
                </a:solidFill>
                <a:latin typeface="Calibri"/>
                <a:cs typeface="Calibri"/>
              </a:rPr>
              <a:t>the</a:t>
            </a:r>
            <a:r>
              <a:rPr dirty="0" sz="2700" spc="-3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 spc="-20">
                <a:solidFill>
                  <a:srgbClr val="2B2B2B"/>
                </a:solidFill>
                <a:latin typeface="Calibri"/>
                <a:cs typeface="Calibri"/>
              </a:rPr>
              <a:t>ruling</a:t>
            </a:r>
            <a:r>
              <a:rPr dirty="0" sz="2700" spc="30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2700" spc="-10">
                <a:solidFill>
                  <a:srgbClr val="2F2F2F"/>
                </a:solidFill>
                <a:latin typeface="Calibri"/>
                <a:cs typeface="Calibri"/>
              </a:rPr>
              <a:t>class.</a:t>
            </a:r>
            <a:endParaRPr sz="2700">
              <a:latin typeface="Calibri"/>
              <a:cs typeface="Calibri"/>
            </a:endParaRPr>
          </a:p>
          <a:p>
            <a:pPr marL="653415" indent="-340995">
              <a:lnSpc>
                <a:spcPct val="100000"/>
              </a:lnSpc>
              <a:spcBef>
                <a:spcPts val="430"/>
              </a:spcBef>
              <a:buClr>
                <a:srgbClr val="2A3B4D"/>
              </a:buClr>
              <a:buChar char="•"/>
              <a:tabLst>
                <a:tab pos="653415" algn="l"/>
              </a:tabLst>
            </a:pP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Economic</a:t>
            </a:r>
            <a:r>
              <a:rPr dirty="0" sz="2800" spc="6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 spc="60">
                <a:solidFill>
                  <a:srgbClr val="333333"/>
                </a:solidFill>
                <a:latin typeface="Calibri"/>
                <a:cs typeface="Calibri"/>
              </a:rPr>
              <a:t>base</a:t>
            </a:r>
            <a:r>
              <a:rPr dirty="0" sz="2800" spc="-4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13131"/>
                </a:solidFill>
                <a:latin typeface="Calibri"/>
                <a:cs typeface="Calibri"/>
              </a:rPr>
              <a:t>determines</a:t>
            </a:r>
            <a:r>
              <a:rPr dirty="0" sz="2800" spc="18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83838"/>
                </a:solidFill>
                <a:latin typeface="Calibri"/>
                <a:cs typeface="Calibri"/>
              </a:rPr>
              <a:t>the</a:t>
            </a:r>
            <a:r>
              <a:rPr dirty="0" sz="2800" spc="-6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political</a:t>
            </a:r>
            <a:r>
              <a:rPr dirty="0" sz="2800" spc="3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242424"/>
                </a:solidFill>
                <a:latin typeface="Calibri"/>
                <a:cs typeface="Calibri"/>
              </a:rPr>
              <a:t>superstructure.</a:t>
            </a:r>
            <a:endParaRPr sz="2800">
              <a:latin typeface="Calibri"/>
              <a:cs typeface="Calibri"/>
            </a:endParaRPr>
          </a:p>
          <a:p>
            <a:pPr marL="653415" indent="-340995">
              <a:lnSpc>
                <a:spcPct val="100000"/>
              </a:lnSpc>
              <a:spcBef>
                <a:spcPts val="290"/>
              </a:spcBef>
              <a:buClr>
                <a:srgbClr val="283852"/>
              </a:buClr>
              <a:buChar char="•"/>
              <a:tabLst>
                <a:tab pos="653415" algn="l"/>
              </a:tabLst>
            </a:pPr>
            <a:r>
              <a:rPr dirty="0" sz="2800">
                <a:solidFill>
                  <a:srgbClr val="343434"/>
                </a:solidFill>
                <a:latin typeface="Calibri"/>
                <a:cs typeface="Calibri"/>
              </a:rPr>
              <a:t>Focus</a:t>
            </a:r>
            <a:r>
              <a:rPr dirty="0" sz="2800" spc="9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A3A3A"/>
                </a:solidFill>
                <a:latin typeface="Calibri"/>
                <a:cs typeface="Calibri"/>
              </a:rPr>
              <a:t>on</a:t>
            </a:r>
            <a:r>
              <a:rPr dirty="0" sz="2800" spc="-11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conflict</a:t>
            </a:r>
            <a:r>
              <a:rPr dirty="0" sz="2800" spc="16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63636"/>
                </a:solidFill>
                <a:latin typeface="Calibri"/>
                <a:cs typeface="Calibri"/>
              </a:rPr>
              <a:t>rather</a:t>
            </a:r>
            <a:r>
              <a:rPr dirty="0" sz="2800" spc="114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43434"/>
                </a:solidFill>
                <a:latin typeface="Calibri"/>
                <a:cs typeface="Calibri"/>
              </a:rPr>
              <a:t>than</a:t>
            </a:r>
            <a:r>
              <a:rPr dirty="0" sz="2800" spc="-7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B2B2B"/>
                </a:solidFill>
                <a:latin typeface="Calibri"/>
                <a:cs typeface="Calibri"/>
              </a:rPr>
              <a:t>system</a:t>
            </a:r>
            <a:r>
              <a:rPr dirty="0" sz="2800" spc="55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43434"/>
                </a:solidFill>
                <a:latin typeface="Calibri"/>
                <a:cs typeface="Calibri"/>
              </a:rPr>
              <a:t>stability.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341029" y="4528392"/>
            <a:ext cx="2615565" cy="438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700" spc="-10">
                <a:solidFill>
                  <a:srgbClr val="0E2F52"/>
                </a:solidFill>
                <a:latin typeface="Cambria"/>
                <a:cs typeface="Cambria"/>
              </a:rPr>
              <a:t>Political</a:t>
            </a:r>
            <a:r>
              <a:rPr dirty="0" sz="2700" spc="-140">
                <a:solidFill>
                  <a:srgbClr val="0E2F52"/>
                </a:solidFill>
                <a:latin typeface="Cambria"/>
                <a:cs typeface="Cambria"/>
              </a:rPr>
              <a:t> </a:t>
            </a:r>
            <a:r>
              <a:rPr dirty="0" sz="2700" spc="-10">
                <a:solidFill>
                  <a:srgbClr val="082F67"/>
                </a:solidFill>
                <a:latin typeface="Cambria"/>
                <a:cs typeface="Cambria"/>
              </a:rPr>
              <a:t>Economy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348183" y="5258736"/>
            <a:ext cx="8296909" cy="21659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700">
                <a:solidFill>
                  <a:srgbClr val="313131"/>
                </a:solidFill>
                <a:latin typeface="Calibri"/>
                <a:cs typeface="Calibri"/>
              </a:rPr>
              <a:t>Interaction</a:t>
            </a:r>
            <a:r>
              <a:rPr dirty="0" sz="2700" spc="13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F2F2F"/>
                </a:solidFill>
                <a:latin typeface="Calibri"/>
                <a:cs typeface="Calibri"/>
              </a:rPr>
              <a:t>between</a:t>
            </a:r>
            <a:r>
              <a:rPr dirty="0" sz="2700" spc="3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43434"/>
                </a:solidFill>
                <a:latin typeface="Calibri"/>
                <a:cs typeface="Calibri"/>
              </a:rPr>
              <a:t>Markets</a:t>
            </a:r>
            <a:r>
              <a:rPr dirty="0" sz="2700" spc="26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1F4860"/>
                </a:solidFill>
                <a:latin typeface="Calibri"/>
                <a:cs typeface="Calibri"/>
              </a:rPr>
              <a:t>and</a:t>
            </a:r>
            <a:r>
              <a:rPr dirty="0" sz="2700" spc="170">
                <a:solidFill>
                  <a:srgbClr val="1F4860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43434"/>
                </a:solidFill>
                <a:latin typeface="Calibri"/>
                <a:cs typeface="Calibri"/>
              </a:rPr>
              <a:t>the</a:t>
            </a:r>
            <a:r>
              <a:rPr dirty="0" sz="2700" spc="11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 spc="-10">
                <a:solidFill>
                  <a:srgbClr val="2F2F2F"/>
                </a:solidFill>
                <a:latin typeface="Calibri"/>
                <a:cs typeface="Calibri"/>
              </a:rPr>
              <a:t>State.</a:t>
            </a:r>
            <a:endParaRPr sz="2700">
              <a:latin typeface="Calibri"/>
              <a:cs typeface="Calibri"/>
            </a:endParaRPr>
          </a:p>
          <a:p>
            <a:pPr marL="648970" indent="-342265">
              <a:lnSpc>
                <a:spcPct val="100000"/>
              </a:lnSpc>
              <a:spcBef>
                <a:spcPts val="3005"/>
              </a:spcBef>
              <a:buClr>
                <a:srgbClr val="2A3B56"/>
              </a:buClr>
              <a:buChar char="•"/>
              <a:tabLst>
                <a:tab pos="648970" algn="l"/>
              </a:tabLst>
            </a:pPr>
            <a:r>
              <a:rPr dirty="0" sz="2700" spc="-105">
                <a:solidFill>
                  <a:srgbClr val="363636"/>
                </a:solidFill>
                <a:latin typeface="Cambria"/>
                <a:cs typeface="Cambria"/>
              </a:rPr>
              <a:t>How</a:t>
            </a:r>
            <a:r>
              <a:rPr dirty="0" sz="2700" spc="3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343434"/>
                </a:solidFill>
                <a:latin typeface="Cambria"/>
                <a:cs typeface="Cambria"/>
              </a:rPr>
              <a:t>economic</a:t>
            </a:r>
            <a:r>
              <a:rPr dirty="0" sz="2700" spc="10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2700" spc="-25">
                <a:solidFill>
                  <a:srgbClr val="2F2F2F"/>
                </a:solidFill>
                <a:latin typeface="Cambria"/>
                <a:cs typeface="Cambria"/>
              </a:rPr>
              <a:t>interests</a:t>
            </a:r>
            <a:r>
              <a:rPr dirty="0" sz="2700" spc="9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700" spc="-60">
                <a:solidFill>
                  <a:srgbClr val="343434"/>
                </a:solidFill>
                <a:latin typeface="Cambria"/>
                <a:cs typeface="Cambria"/>
              </a:rPr>
              <a:t>influence</a:t>
            </a:r>
            <a:r>
              <a:rPr dirty="0" sz="2700" spc="10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2700" spc="-10">
                <a:solidFill>
                  <a:srgbClr val="3A3A3A"/>
                </a:solidFill>
                <a:latin typeface="Cambria"/>
                <a:cs typeface="Cambria"/>
              </a:rPr>
              <a:t>policy.</a:t>
            </a:r>
            <a:endParaRPr sz="2700">
              <a:latin typeface="Cambria"/>
              <a:cs typeface="Cambria"/>
            </a:endParaRPr>
          </a:p>
          <a:p>
            <a:pPr marL="648970" indent="-342265">
              <a:lnSpc>
                <a:spcPct val="100000"/>
              </a:lnSpc>
              <a:spcBef>
                <a:spcPts val="470"/>
              </a:spcBef>
              <a:buClr>
                <a:srgbClr val="1D364F"/>
              </a:buClr>
              <a:buChar char="•"/>
              <a:tabLst>
                <a:tab pos="648970" algn="l"/>
              </a:tabLst>
            </a:pPr>
            <a:r>
              <a:rPr dirty="0" sz="2700">
                <a:solidFill>
                  <a:srgbClr val="363636"/>
                </a:solidFill>
                <a:latin typeface="Cambria"/>
                <a:cs typeface="Cambria"/>
              </a:rPr>
              <a:t>Focus</a:t>
            </a:r>
            <a:r>
              <a:rPr dirty="0" sz="2700" spc="7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363636"/>
                </a:solidFill>
                <a:latin typeface="Cambria"/>
                <a:cs typeface="Cambria"/>
              </a:rPr>
              <a:t>on</a:t>
            </a:r>
            <a:r>
              <a:rPr dirty="0" sz="2700" spc="4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700" spc="-65">
                <a:solidFill>
                  <a:srgbClr val="363636"/>
                </a:solidFill>
                <a:latin typeface="Cambria"/>
                <a:cs typeface="Cambria"/>
              </a:rPr>
              <a:t>Rational</a:t>
            </a:r>
            <a:r>
              <a:rPr dirty="0" sz="2700" spc="8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2D2D2D"/>
                </a:solidFill>
                <a:latin typeface="Cambria"/>
                <a:cs typeface="Cambria"/>
              </a:rPr>
              <a:t>Choice</a:t>
            </a:r>
            <a:r>
              <a:rPr dirty="0" sz="2700" spc="6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214459"/>
                </a:solidFill>
                <a:latin typeface="Cambria"/>
                <a:cs typeface="Cambria"/>
              </a:rPr>
              <a:t>and</a:t>
            </a:r>
            <a:r>
              <a:rPr dirty="0" sz="2700" spc="190">
                <a:solidFill>
                  <a:srgbClr val="214459"/>
                </a:solidFill>
                <a:latin typeface="Cambria"/>
                <a:cs typeface="Cambria"/>
              </a:rPr>
              <a:t> </a:t>
            </a:r>
            <a:r>
              <a:rPr dirty="0" sz="2700" spc="-40">
                <a:solidFill>
                  <a:srgbClr val="2B2B2B"/>
                </a:solidFill>
                <a:latin typeface="Cambria"/>
                <a:cs typeface="Cambria"/>
              </a:rPr>
              <a:t>Public</a:t>
            </a:r>
            <a:r>
              <a:rPr dirty="0" sz="2700" spc="100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313131"/>
                </a:solidFill>
                <a:latin typeface="Cambria"/>
                <a:cs typeface="Cambria"/>
              </a:rPr>
              <a:t>Choice</a:t>
            </a:r>
            <a:r>
              <a:rPr dirty="0" sz="2700" spc="5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2700" spc="-25">
                <a:solidFill>
                  <a:srgbClr val="313131"/>
                </a:solidFill>
                <a:latin typeface="Cambria"/>
                <a:cs typeface="Cambria"/>
              </a:rPr>
              <a:t>theories.</a:t>
            </a:r>
            <a:endParaRPr sz="2700">
              <a:latin typeface="Cambria"/>
              <a:cs typeface="Cambria"/>
            </a:endParaRPr>
          </a:p>
          <a:p>
            <a:pPr marL="642620" indent="-335915">
              <a:lnSpc>
                <a:spcPct val="100000"/>
              </a:lnSpc>
              <a:spcBef>
                <a:spcPts val="409"/>
              </a:spcBef>
              <a:buClr>
                <a:srgbClr val="2D3B52"/>
              </a:buClr>
              <a:buChar char="•"/>
              <a:tabLst>
                <a:tab pos="642620" algn="l"/>
              </a:tabLst>
            </a:pPr>
            <a:r>
              <a:rPr dirty="0" sz="2700">
                <a:solidFill>
                  <a:srgbClr val="333333"/>
                </a:solidFill>
                <a:latin typeface="Cambria"/>
                <a:cs typeface="Cambria"/>
              </a:rPr>
              <a:t>Study</a:t>
            </a:r>
            <a:r>
              <a:rPr dirty="0" sz="2700" spc="10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363636"/>
                </a:solidFill>
                <a:latin typeface="Cambria"/>
                <a:cs typeface="Cambria"/>
              </a:rPr>
              <a:t>of</a:t>
            </a:r>
            <a:r>
              <a:rPr dirty="0" sz="2700" spc="19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700" spc="-90">
                <a:solidFill>
                  <a:srgbClr val="363636"/>
                </a:solidFill>
                <a:latin typeface="Cambria"/>
                <a:cs typeface="Cambria"/>
              </a:rPr>
              <a:t>Welfare</a:t>
            </a:r>
            <a:r>
              <a:rPr dirty="0" sz="2700" spc="1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700" spc="50">
                <a:solidFill>
                  <a:srgbClr val="313131"/>
                </a:solidFill>
                <a:latin typeface="Cambria"/>
                <a:cs typeface="Cambria"/>
              </a:rPr>
              <a:t>States</a:t>
            </a:r>
            <a:r>
              <a:rPr dirty="0" sz="2700" spc="55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363636"/>
                </a:solidFill>
                <a:latin typeface="Cambria"/>
                <a:cs typeface="Cambria"/>
              </a:rPr>
              <a:t>and</a:t>
            </a:r>
            <a:r>
              <a:rPr dirty="0" sz="2700" spc="12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700" spc="-40">
                <a:solidFill>
                  <a:srgbClr val="2D2D2D"/>
                </a:solidFill>
                <a:latin typeface="Cambria"/>
                <a:cs typeface="Cambria"/>
              </a:rPr>
              <a:t>Developmental</a:t>
            </a:r>
            <a:r>
              <a:rPr dirty="0" sz="2700" spc="22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2700" spc="-10">
                <a:solidFill>
                  <a:srgbClr val="2B2B2B"/>
                </a:solidFill>
                <a:latin typeface="Cambria"/>
                <a:cs typeface="Cambria"/>
              </a:rPr>
              <a:t>States.</a:t>
            </a:r>
            <a:endParaRPr sz="27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73792" y="1904392"/>
            <a:ext cx="8167370" cy="0"/>
          </a:xfrm>
          <a:custGeom>
            <a:avLst/>
            <a:gdLst/>
            <a:ahLst/>
            <a:cxnLst/>
            <a:rect l="l" t="t" r="r" b="b"/>
            <a:pathLst>
              <a:path w="8167370" h="0">
                <a:moveTo>
                  <a:pt x="0" y="0"/>
                </a:moveTo>
                <a:lnTo>
                  <a:pt x="8167291" y="0"/>
                </a:lnTo>
              </a:path>
            </a:pathLst>
          </a:custGeom>
          <a:ln w="39265">
            <a:solidFill>
              <a:srgbClr val="034B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6550" spc="-275">
                <a:solidFill>
                  <a:srgbClr val="002D5B"/>
                </a:solidFill>
                <a:latin typeface="Times New Roman"/>
                <a:cs typeface="Times New Roman"/>
              </a:rPr>
              <a:t>Global</a:t>
            </a:r>
            <a:r>
              <a:rPr dirty="0" sz="6550" spc="-135">
                <a:solidFill>
                  <a:srgbClr val="002D5B"/>
                </a:solidFill>
                <a:latin typeface="Times New Roman"/>
                <a:cs typeface="Times New Roman"/>
              </a:rPr>
              <a:t> </a:t>
            </a:r>
            <a:r>
              <a:rPr dirty="0" sz="6550" spc="-50">
                <a:solidFill>
                  <a:srgbClr val="083667"/>
                </a:solidFill>
                <a:latin typeface="Times New Roman"/>
                <a:cs typeface="Times New Roman"/>
              </a:rPr>
              <a:t>Inequality</a:t>
            </a:r>
            <a:r>
              <a:rPr dirty="0" sz="6550" spc="-250">
                <a:solidFill>
                  <a:srgbClr val="083667"/>
                </a:solidFill>
                <a:latin typeface="Times New Roman"/>
                <a:cs typeface="Times New Roman"/>
              </a:rPr>
              <a:t> </a:t>
            </a:r>
            <a:r>
              <a:rPr dirty="0" sz="6550" spc="-140">
                <a:solidFill>
                  <a:srgbClr val="01345D"/>
                </a:solidFill>
                <a:latin typeface="Times New Roman"/>
                <a:cs typeface="Times New Roman"/>
              </a:rPr>
              <a:t>Models</a:t>
            </a:r>
            <a:endParaRPr sz="65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13208" y="2354374"/>
            <a:ext cx="8112125" cy="6470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4604">
              <a:lnSpc>
                <a:spcPct val="100000"/>
              </a:lnSpc>
              <a:spcBef>
                <a:spcPts val="90"/>
              </a:spcBef>
            </a:pPr>
            <a:r>
              <a:rPr dirty="0" sz="4000" spc="-10">
                <a:solidFill>
                  <a:srgbClr val="004470"/>
                </a:solidFill>
                <a:latin typeface="Cambria"/>
                <a:cs typeface="Cambria"/>
              </a:rPr>
              <a:t>Dependency</a:t>
            </a:r>
            <a:r>
              <a:rPr dirty="0" sz="4000" spc="20">
                <a:solidFill>
                  <a:srgbClr val="004470"/>
                </a:solidFill>
                <a:latin typeface="Cambria"/>
                <a:cs typeface="Cambria"/>
              </a:rPr>
              <a:t> </a:t>
            </a:r>
            <a:r>
              <a:rPr dirty="0" sz="4000" spc="-10">
                <a:solidFill>
                  <a:srgbClr val="004479"/>
                </a:solidFill>
                <a:latin typeface="Cambria"/>
                <a:cs typeface="Cambria"/>
              </a:rPr>
              <a:t>Theory</a:t>
            </a:r>
            <a:endParaRPr sz="4000">
              <a:latin typeface="Cambria"/>
              <a:cs typeface="Cambria"/>
            </a:endParaRPr>
          </a:p>
          <a:p>
            <a:pPr algn="just" marL="12700" marR="5080" indent="19685">
              <a:lnSpc>
                <a:spcPct val="115500"/>
              </a:lnSpc>
              <a:spcBef>
                <a:spcPts val="2120"/>
              </a:spcBef>
            </a:pPr>
            <a:r>
              <a:rPr dirty="0" sz="2700" spc="-30">
                <a:solidFill>
                  <a:srgbClr val="343434"/>
                </a:solidFill>
                <a:latin typeface="Cambria"/>
                <a:cs typeface="Cambria"/>
              </a:rPr>
              <a:t>Resources</a:t>
            </a:r>
            <a:r>
              <a:rPr dirty="0" sz="2700" spc="8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2700" spc="-80">
                <a:solidFill>
                  <a:srgbClr val="363636"/>
                </a:solidFill>
                <a:latin typeface="Cambria"/>
                <a:cs typeface="Cambria"/>
              </a:rPr>
              <a:t>flow</a:t>
            </a:r>
            <a:r>
              <a:rPr dirty="0" sz="2700" spc="1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383838"/>
                </a:solidFill>
                <a:latin typeface="Cambria"/>
                <a:cs typeface="Cambria"/>
              </a:rPr>
              <a:t>from</a:t>
            </a:r>
            <a:r>
              <a:rPr dirty="0" sz="2700" spc="8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383838"/>
                </a:solidFill>
                <a:latin typeface="Cambria"/>
                <a:cs typeface="Cambria"/>
              </a:rPr>
              <a:t>the</a:t>
            </a:r>
            <a:r>
              <a:rPr dirty="0" sz="2700" spc="-14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2700" spc="-120">
                <a:solidFill>
                  <a:srgbClr val="2F2F2F"/>
                </a:solidFill>
                <a:latin typeface="Cambria"/>
                <a:cs typeface="Cambria"/>
              </a:rPr>
              <a:t>"Periphery"</a:t>
            </a:r>
            <a:r>
              <a:rPr dirty="0" sz="2700" spc="3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313131"/>
                </a:solidFill>
                <a:latin typeface="Cambria"/>
                <a:cs typeface="Cambria"/>
              </a:rPr>
              <a:t>(poor</a:t>
            </a:r>
            <a:r>
              <a:rPr dirty="0" sz="2700" spc="3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2F2F2F"/>
                </a:solidFill>
                <a:latin typeface="Cambria"/>
                <a:cs typeface="Cambria"/>
              </a:rPr>
              <a:t>states)</a:t>
            </a:r>
            <a:r>
              <a:rPr dirty="0" sz="2700" spc="-5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313131"/>
                </a:solidFill>
                <a:latin typeface="Cambria"/>
                <a:cs typeface="Cambria"/>
              </a:rPr>
              <a:t>to</a:t>
            </a:r>
            <a:r>
              <a:rPr dirty="0" sz="2700" spc="-3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2700" spc="-25">
                <a:solidFill>
                  <a:srgbClr val="333333"/>
                </a:solidFill>
                <a:latin typeface="Cambria"/>
                <a:cs typeface="Cambria"/>
              </a:rPr>
              <a:t>the </a:t>
            </a:r>
            <a:r>
              <a:rPr dirty="0" sz="2700" spc="-114">
                <a:solidFill>
                  <a:srgbClr val="363636"/>
                </a:solidFill>
                <a:latin typeface="Cambria"/>
                <a:cs typeface="Cambria"/>
              </a:rPr>
              <a:t>"Core"</a:t>
            </a:r>
            <a:r>
              <a:rPr dirty="0" sz="2700" spc="-35">
                <a:solidFill>
                  <a:srgbClr val="363636"/>
                </a:solidFill>
                <a:latin typeface="Cambria"/>
                <a:cs typeface="Cambria"/>
              </a:rPr>
              <a:t> (wealthy</a:t>
            </a:r>
            <a:r>
              <a:rPr dirty="0" sz="2700" spc="3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2F2F2F"/>
                </a:solidFill>
                <a:latin typeface="Cambria"/>
                <a:cs typeface="Cambria"/>
              </a:rPr>
              <a:t>states).</a:t>
            </a:r>
            <a:r>
              <a:rPr dirty="0" sz="2700" spc="6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700" spc="-25">
                <a:solidFill>
                  <a:srgbClr val="2B2B2B"/>
                </a:solidFill>
                <a:latin typeface="Cambria"/>
                <a:cs typeface="Cambria"/>
              </a:rPr>
              <a:t>Underdevelopment </a:t>
            </a:r>
            <a:r>
              <a:rPr dirty="0" sz="2700">
                <a:solidFill>
                  <a:srgbClr val="2F2F2F"/>
                </a:solidFill>
                <a:latin typeface="Cambria"/>
                <a:cs typeface="Cambria"/>
              </a:rPr>
              <a:t>is</a:t>
            </a:r>
            <a:r>
              <a:rPr dirty="0" sz="2700" spc="-7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700">
                <a:solidFill>
                  <a:srgbClr val="2A3D5D"/>
                </a:solidFill>
                <a:latin typeface="Cambria"/>
                <a:cs typeface="Cambria"/>
              </a:rPr>
              <a:t>a </a:t>
            </a:r>
            <a:r>
              <a:rPr dirty="0" sz="2700" spc="-80">
                <a:solidFill>
                  <a:srgbClr val="2B2B2B"/>
                </a:solidFill>
                <a:latin typeface="Cambria"/>
                <a:cs typeface="Cambria"/>
              </a:rPr>
              <a:t>result</a:t>
            </a:r>
            <a:r>
              <a:rPr dirty="0" sz="2700" spc="114">
                <a:solidFill>
                  <a:srgbClr val="2B2B2B"/>
                </a:solidFill>
                <a:latin typeface="Cambria"/>
                <a:cs typeface="Cambria"/>
              </a:rPr>
              <a:t> </a:t>
            </a:r>
            <a:r>
              <a:rPr dirty="0" sz="2700" spc="-25">
                <a:solidFill>
                  <a:srgbClr val="363636"/>
                </a:solidFill>
                <a:latin typeface="Cambria"/>
                <a:cs typeface="Cambria"/>
              </a:rPr>
              <a:t>of </a:t>
            </a:r>
            <a:r>
              <a:rPr dirty="0" sz="2700" spc="-10">
                <a:solidFill>
                  <a:srgbClr val="313131"/>
                </a:solidFill>
                <a:latin typeface="Cambria"/>
                <a:cs typeface="Cambria"/>
              </a:rPr>
              <a:t>exploitation.</a:t>
            </a:r>
            <a:endParaRPr sz="27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930"/>
              </a:spcBef>
            </a:pPr>
            <a:endParaRPr sz="2700">
              <a:latin typeface="Cambria"/>
              <a:cs typeface="Cambria"/>
            </a:endParaRPr>
          </a:p>
          <a:p>
            <a:pPr algn="just" marL="15240">
              <a:lnSpc>
                <a:spcPct val="100000"/>
              </a:lnSpc>
            </a:pPr>
            <a:r>
              <a:rPr dirty="0" sz="4000" spc="-95">
                <a:solidFill>
                  <a:srgbClr val="00487E"/>
                </a:solidFill>
                <a:latin typeface="Cambria"/>
                <a:cs typeface="Cambria"/>
              </a:rPr>
              <a:t>World-</a:t>
            </a:r>
            <a:r>
              <a:rPr dirty="0" sz="4000" spc="-35">
                <a:solidFill>
                  <a:srgbClr val="00487E"/>
                </a:solidFill>
                <a:latin typeface="Cambria"/>
                <a:cs typeface="Cambria"/>
              </a:rPr>
              <a:t>Systems</a:t>
            </a:r>
            <a:r>
              <a:rPr dirty="0" sz="4000" spc="15">
                <a:solidFill>
                  <a:srgbClr val="00487E"/>
                </a:solidFill>
                <a:latin typeface="Cambria"/>
                <a:cs typeface="Cambria"/>
              </a:rPr>
              <a:t> </a:t>
            </a:r>
            <a:r>
              <a:rPr dirty="0" sz="4000" spc="-10">
                <a:solidFill>
                  <a:srgbClr val="0F5D90"/>
                </a:solidFill>
                <a:latin typeface="Cambria"/>
                <a:cs typeface="Cambria"/>
              </a:rPr>
              <a:t>Theory</a:t>
            </a:r>
            <a:endParaRPr sz="4000">
              <a:latin typeface="Cambria"/>
              <a:cs typeface="Cambria"/>
            </a:endParaRPr>
          </a:p>
          <a:p>
            <a:pPr marL="30480" marR="244475" indent="-5715">
              <a:lnSpc>
                <a:spcPct val="121200"/>
              </a:lnSpc>
              <a:spcBef>
                <a:spcPts val="2185"/>
              </a:spcBef>
            </a:pPr>
            <a:r>
              <a:rPr dirty="0" sz="2550">
                <a:solidFill>
                  <a:srgbClr val="343434"/>
                </a:solidFill>
                <a:latin typeface="Calibri"/>
                <a:cs typeface="Calibri"/>
              </a:rPr>
              <a:t>Immanuel</a:t>
            </a:r>
            <a:r>
              <a:rPr dirty="0" sz="2550" spc="28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3A3A3A"/>
                </a:solidFill>
                <a:latin typeface="Calibri"/>
                <a:cs typeface="Calibri"/>
              </a:rPr>
              <a:t>Wallerstein‘s</a:t>
            </a:r>
            <a:r>
              <a:rPr dirty="0" sz="2550" spc="37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2550" spc="55">
                <a:solidFill>
                  <a:srgbClr val="363636"/>
                </a:solidFill>
                <a:latin typeface="Calibri"/>
                <a:cs typeface="Calibri"/>
              </a:rPr>
              <a:t>model:</a:t>
            </a:r>
            <a:r>
              <a:rPr dirty="0" sz="2550" spc="16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 spc="95">
                <a:solidFill>
                  <a:srgbClr val="383838"/>
                </a:solidFill>
                <a:latin typeface="Calibri"/>
                <a:cs typeface="Calibri"/>
              </a:rPr>
              <a:t>The</a:t>
            </a:r>
            <a:r>
              <a:rPr dirty="0" sz="2550" spc="12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550" spc="65">
                <a:solidFill>
                  <a:srgbClr val="333333"/>
                </a:solidFill>
                <a:latin typeface="Calibri"/>
                <a:cs typeface="Calibri"/>
              </a:rPr>
              <a:t>global</a:t>
            </a:r>
            <a:r>
              <a:rPr dirty="0" sz="2550" spc="15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550" spc="70">
                <a:solidFill>
                  <a:srgbClr val="313131"/>
                </a:solidFill>
                <a:latin typeface="Calibri"/>
                <a:cs typeface="Calibri"/>
              </a:rPr>
              <a:t>hierarchy </a:t>
            </a:r>
            <a:r>
              <a:rPr dirty="0" sz="2550" spc="135">
                <a:solidFill>
                  <a:srgbClr val="2A2A2A"/>
                </a:solidFill>
                <a:latin typeface="Calibri"/>
                <a:cs typeface="Calibri"/>
              </a:rPr>
              <a:t>consists</a:t>
            </a:r>
            <a:r>
              <a:rPr dirty="0" sz="2550" spc="24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2D2D2D"/>
                </a:solidFill>
                <a:latin typeface="Calibri"/>
                <a:cs typeface="Calibri"/>
              </a:rPr>
              <a:t>of</a:t>
            </a:r>
            <a:r>
              <a:rPr dirty="0" sz="2550" spc="225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550" spc="110">
                <a:solidFill>
                  <a:srgbClr val="343434"/>
                </a:solidFill>
                <a:latin typeface="Calibri"/>
                <a:cs typeface="Calibri"/>
              </a:rPr>
              <a:t>the</a:t>
            </a:r>
            <a:r>
              <a:rPr dirty="0" sz="2550" spc="6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135">
                <a:solidFill>
                  <a:srgbClr val="3A3A3A"/>
                </a:solidFill>
                <a:latin typeface="Calibri"/>
                <a:cs typeface="Calibri"/>
              </a:rPr>
              <a:t>Core,</a:t>
            </a:r>
            <a:r>
              <a:rPr dirty="0" sz="2550" spc="14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2550" spc="295">
                <a:solidFill>
                  <a:srgbClr val="343434"/>
                </a:solidFill>
                <a:latin typeface="Calibri"/>
                <a:cs typeface="Calibri"/>
              </a:rPr>
              <a:t>Semi-</a:t>
            </a:r>
            <a:r>
              <a:rPr dirty="0" sz="2550" spc="130">
                <a:solidFill>
                  <a:srgbClr val="363636"/>
                </a:solidFill>
                <a:latin typeface="Calibri"/>
                <a:cs typeface="Calibri"/>
              </a:rPr>
              <a:t>Periphery,</a:t>
            </a:r>
            <a:r>
              <a:rPr dirty="0" sz="2550" spc="14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 spc="125">
                <a:solidFill>
                  <a:srgbClr val="343434"/>
                </a:solidFill>
                <a:latin typeface="Calibri"/>
                <a:cs typeface="Calibri"/>
              </a:rPr>
              <a:t>and</a:t>
            </a:r>
            <a:r>
              <a:rPr dirty="0" sz="2550" spc="6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120">
                <a:solidFill>
                  <a:srgbClr val="363636"/>
                </a:solidFill>
                <a:latin typeface="Calibri"/>
                <a:cs typeface="Calibri"/>
              </a:rPr>
              <a:t>Periphery.</a:t>
            </a:r>
            <a:endParaRPr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65"/>
              </a:spcBef>
            </a:pPr>
            <a:endParaRPr sz="2550">
              <a:latin typeface="Calibri"/>
              <a:cs typeface="Calibri"/>
            </a:endParaRPr>
          </a:p>
          <a:p>
            <a:pPr marL="34925" marR="1723389" indent="3175">
              <a:lnSpc>
                <a:spcPct val="112400"/>
              </a:lnSpc>
            </a:pPr>
            <a:r>
              <a:rPr dirty="0" sz="2200" spc="-185" i="1">
                <a:solidFill>
                  <a:srgbClr val="313131"/>
                </a:solidFill>
                <a:latin typeface="Arial"/>
                <a:cs typeface="Arial"/>
              </a:rPr>
              <a:t>"The</a:t>
            </a:r>
            <a:r>
              <a:rPr dirty="0" sz="2200" spc="-80" i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2200" spc="-70" i="1">
                <a:solidFill>
                  <a:srgbClr val="2D2D2D"/>
                </a:solidFill>
                <a:latin typeface="Arial"/>
                <a:cs typeface="Arial"/>
              </a:rPr>
              <a:t>development</a:t>
            </a:r>
            <a:r>
              <a:rPr dirty="0" sz="2200" spc="-85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2200" i="1">
                <a:solidFill>
                  <a:srgbClr val="2D2D2D"/>
                </a:solidFill>
                <a:latin typeface="Arial"/>
                <a:cs typeface="Arial"/>
              </a:rPr>
              <a:t>of</a:t>
            </a:r>
            <a:r>
              <a:rPr dirty="0" sz="2200" spc="-155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2200" spc="-65" i="1">
                <a:solidFill>
                  <a:srgbClr val="2D2D2D"/>
                </a:solidFill>
                <a:latin typeface="Arial"/>
                <a:cs typeface="Arial"/>
              </a:rPr>
              <a:t>the</a:t>
            </a:r>
            <a:r>
              <a:rPr dirty="0" sz="2200" spc="-130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2200" spc="-135" i="1">
                <a:solidFill>
                  <a:srgbClr val="343434"/>
                </a:solidFill>
                <a:latin typeface="Arial"/>
                <a:cs typeface="Arial"/>
              </a:rPr>
              <a:t>West</a:t>
            </a:r>
            <a:r>
              <a:rPr dirty="0" sz="2200" spc="-55" i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2200" spc="-20" i="1">
                <a:solidFill>
                  <a:srgbClr val="313131"/>
                </a:solidFill>
                <a:latin typeface="Arial"/>
                <a:cs typeface="Arial"/>
              </a:rPr>
              <a:t>is</a:t>
            </a:r>
            <a:r>
              <a:rPr dirty="0" sz="2200" spc="-75" i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2200" spc="-85" i="1">
                <a:solidFill>
                  <a:srgbClr val="2D2D2D"/>
                </a:solidFill>
                <a:latin typeface="Arial"/>
                <a:cs typeface="Arial"/>
              </a:rPr>
              <a:t>the</a:t>
            </a:r>
            <a:r>
              <a:rPr dirty="0" sz="2200" spc="-100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2200" i="1">
                <a:solidFill>
                  <a:srgbClr val="343434"/>
                </a:solidFill>
                <a:latin typeface="Arial"/>
                <a:cs typeface="Arial"/>
              </a:rPr>
              <a:t>direct</a:t>
            </a:r>
            <a:r>
              <a:rPr dirty="0" sz="2200" spc="-155" i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2200" spc="-35" i="1">
                <a:solidFill>
                  <a:srgbClr val="343434"/>
                </a:solidFill>
                <a:latin typeface="Arial"/>
                <a:cs typeface="Arial"/>
              </a:rPr>
              <a:t>result</a:t>
            </a:r>
            <a:r>
              <a:rPr dirty="0" sz="2200" spc="-114" i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2200" i="1">
                <a:solidFill>
                  <a:srgbClr val="3A3A3A"/>
                </a:solidFill>
                <a:latin typeface="Arial"/>
                <a:cs typeface="Arial"/>
              </a:rPr>
              <a:t>of</a:t>
            </a:r>
            <a:r>
              <a:rPr dirty="0" sz="2200" spc="-20" i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2200" spc="-25" i="1">
                <a:solidFill>
                  <a:srgbClr val="343434"/>
                </a:solidFill>
                <a:latin typeface="Arial"/>
                <a:cs typeface="Arial"/>
              </a:rPr>
              <a:t>the </a:t>
            </a:r>
            <a:r>
              <a:rPr dirty="0" sz="2200" spc="-70" i="1">
                <a:solidFill>
                  <a:srgbClr val="212121"/>
                </a:solidFill>
                <a:latin typeface="Arial"/>
                <a:cs typeface="Arial"/>
              </a:rPr>
              <a:t>underdevelopment</a:t>
            </a:r>
            <a:r>
              <a:rPr dirty="0" sz="2200" spc="-165" i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2200" i="1">
                <a:solidFill>
                  <a:srgbClr val="313131"/>
                </a:solidFill>
                <a:latin typeface="Arial"/>
                <a:cs typeface="Arial"/>
              </a:rPr>
              <a:t>of</a:t>
            </a:r>
            <a:r>
              <a:rPr dirty="0" sz="2200" spc="20" i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2200" spc="-70" i="1">
                <a:solidFill>
                  <a:srgbClr val="282828"/>
                </a:solidFill>
                <a:latin typeface="Arial"/>
                <a:cs typeface="Arial"/>
              </a:rPr>
              <a:t>the</a:t>
            </a:r>
            <a:r>
              <a:rPr dirty="0" sz="2200" spc="-195" i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2200" spc="-10" i="1">
                <a:solidFill>
                  <a:srgbClr val="343434"/>
                </a:solidFill>
                <a:latin typeface="Arial"/>
                <a:cs typeface="Arial"/>
              </a:rPr>
              <a:t>South.</a:t>
            </a:r>
            <a:r>
              <a:rPr dirty="0" sz="2200" spc="-10" i="1">
                <a:solidFill>
                  <a:srgbClr val="597285"/>
                </a:solidFill>
                <a:latin typeface="Arial"/>
                <a:cs typeface="Arial"/>
              </a:rPr>
              <a:t>"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014934" y="-23171"/>
            <a:ext cx="3717925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050" spc="-65">
                <a:latin typeface="Arial MT"/>
                <a:cs typeface="Arial MT"/>
              </a:rPr>
              <a:t>I•?GIobaI</a:t>
            </a:r>
            <a:r>
              <a:rPr dirty="0" sz="2050" spc="155">
                <a:latin typeface="Arial MT"/>
                <a:cs typeface="Arial MT"/>
              </a:rPr>
              <a:t> </a:t>
            </a:r>
            <a:r>
              <a:rPr dirty="0" sz="2050">
                <a:latin typeface="Arial MT"/>
                <a:cs typeface="Arial MT"/>
              </a:rPr>
              <a:t>Center-Periphery</a:t>
            </a:r>
            <a:r>
              <a:rPr dirty="0" sz="2050" spc="85">
                <a:latin typeface="Arial MT"/>
                <a:cs typeface="Arial MT"/>
              </a:rPr>
              <a:t> </a:t>
            </a:r>
            <a:r>
              <a:rPr dirty="0" sz="2050" spc="-25">
                <a:latin typeface="Arial MT"/>
                <a:cs typeface="Arial MT"/>
              </a:rPr>
              <a:t>Map</a:t>
            </a:r>
            <a:endParaRPr sz="2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73792" y="1904392"/>
            <a:ext cx="10979150" cy="0"/>
          </a:xfrm>
          <a:custGeom>
            <a:avLst/>
            <a:gdLst/>
            <a:ahLst/>
            <a:cxnLst/>
            <a:rect l="l" t="t" r="r" b="b"/>
            <a:pathLst>
              <a:path w="10979150" h="0">
                <a:moveTo>
                  <a:pt x="0" y="0"/>
                </a:moveTo>
                <a:lnTo>
                  <a:pt x="10978724" y="0"/>
                </a:lnTo>
              </a:path>
            </a:pathLst>
          </a:custGeom>
          <a:ln w="39265">
            <a:solidFill>
              <a:srgbClr val="034B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7678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dirty="0">
                <a:solidFill>
                  <a:srgbClr val="01366B"/>
                </a:solidFill>
              </a:rPr>
              <a:t>Contemporary</a:t>
            </a:r>
            <a:r>
              <a:rPr dirty="0" spc="650">
                <a:solidFill>
                  <a:srgbClr val="01366B"/>
                </a:solidFill>
              </a:rPr>
              <a:t> </a:t>
            </a:r>
            <a:r>
              <a:rPr dirty="0">
                <a:solidFill>
                  <a:srgbClr val="003462"/>
                </a:solidFill>
              </a:rPr>
              <a:t>Trends</a:t>
            </a:r>
            <a:r>
              <a:rPr dirty="0" spc="350">
                <a:solidFill>
                  <a:srgbClr val="003462"/>
                </a:solidFill>
              </a:rPr>
              <a:t> </a:t>
            </a:r>
            <a:r>
              <a:rPr dirty="0" spc="-170">
                <a:solidFill>
                  <a:srgbClr val="00386B"/>
                </a:solidFill>
              </a:rPr>
              <a:t>&amp;</a:t>
            </a:r>
            <a:r>
              <a:rPr dirty="0" spc="-185">
                <a:solidFill>
                  <a:srgbClr val="00386B"/>
                </a:solidFill>
              </a:rPr>
              <a:t> </a:t>
            </a:r>
            <a:r>
              <a:rPr dirty="0" spc="110">
                <a:solidFill>
                  <a:srgbClr val="01345B"/>
                </a:solidFill>
              </a:rPr>
              <a:t>Methods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1702717" y="6020493"/>
            <a:ext cx="2471420" cy="438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700" spc="-10">
                <a:solidFill>
                  <a:srgbClr val="003A70"/>
                </a:solidFill>
                <a:latin typeface="Cambria"/>
                <a:cs typeface="Cambria"/>
              </a:rPr>
              <a:t>Democratization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54583" y="6696519"/>
            <a:ext cx="3363595" cy="143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-17780">
              <a:lnSpc>
                <a:spcPct val="121200"/>
              </a:lnSpc>
              <a:spcBef>
                <a:spcPts val="95"/>
              </a:spcBef>
            </a:pPr>
            <a:r>
              <a:rPr dirty="0" sz="2550" spc="80">
                <a:solidFill>
                  <a:srgbClr val="2F2F2F"/>
                </a:solidFill>
                <a:latin typeface="Cambria"/>
                <a:cs typeface="Cambria"/>
              </a:rPr>
              <a:t>Study</a:t>
            </a:r>
            <a:r>
              <a:rPr dirty="0" sz="2550" spc="10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343434"/>
                </a:solidFill>
                <a:latin typeface="Cambria"/>
                <a:cs typeface="Cambria"/>
              </a:rPr>
              <a:t>of</a:t>
            </a:r>
            <a:r>
              <a:rPr dirty="0" sz="2550" spc="11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2550" spc="-10">
                <a:solidFill>
                  <a:srgbClr val="343434"/>
                </a:solidFill>
                <a:latin typeface="Cambria"/>
                <a:cs typeface="Cambria"/>
              </a:rPr>
              <a:t>"Waves"</a:t>
            </a:r>
            <a:r>
              <a:rPr dirty="0" sz="2550" spc="7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2550" spc="-25">
                <a:solidFill>
                  <a:srgbClr val="3B3B3B"/>
                </a:solidFill>
                <a:latin typeface="Cambria"/>
                <a:cs typeface="Cambria"/>
              </a:rPr>
              <a:t>of </a:t>
            </a:r>
            <a:r>
              <a:rPr dirty="0" sz="2550" spc="85">
                <a:solidFill>
                  <a:srgbClr val="313131"/>
                </a:solidFill>
                <a:latin typeface="Cambria"/>
                <a:cs typeface="Cambria"/>
              </a:rPr>
              <a:t>democracy</a:t>
            </a:r>
            <a:r>
              <a:rPr dirty="0" sz="2550" spc="30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2550" spc="-25">
                <a:solidFill>
                  <a:srgbClr val="363636"/>
                </a:solidFill>
                <a:latin typeface="Cambria"/>
                <a:cs typeface="Cambria"/>
              </a:rPr>
              <a:t>and </a:t>
            </a:r>
            <a:r>
              <a:rPr dirty="0" sz="2550" spc="-10">
                <a:solidFill>
                  <a:srgbClr val="2F2F2F"/>
                </a:solidFill>
                <a:latin typeface="Cambria"/>
                <a:cs typeface="Cambria"/>
              </a:rPr>
              <a:t>authoritarian</a:t>
            </a:r>
            <a:r>
              <a:rPr dirty="0" sz="2550" spc="10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550" spc="-10">
                <a:solidFill>
                  <a:srgbClr val="2A2A2A"/>
                </a:solidFill>
                <a:latin typeface="Cambria"/>
                <a:cs typeface="Cambria"/>
              </a:rPr>
              <a:t>resilience.</a:t>
            </a:r>
            <a:endParaRPr sz="255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689643" y="6012639"/>
            <a:ext cx="1945639" cy="438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700" spc="-10">
                <a:solidFill>
                  <a:srgbClr val="002B57"/>
                </a:solidFill>
                <a:latin typeface="Cambria"/>
                <a:cs typeface="Cambria"/>
              </a:rPr>
              <a:t>Globalization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020001" y="6703063"/>
            <a:ext cx="3305810" cy="14395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2065" marR="5080" indent="3175">
              <a:lnSpc>
                <a:spcPct val="110400"/>
              </a:lnSpc>
              <a:spcBef>
                <a:spcPts val="90"/>
              </a:spcBef>
            </a:pPr>
            <a:r>
              <a:rPr dirty="0" sz="2800" spc="-10">
                <a:solidFill>
                  <a:srgbClr val="383838"/>
                </a:solidFill>
                <a:latin typeface="Calibri"/>
                <a:cs typeface="Calibri"/>
              </a:rPr>
              <a:t>Decline</a:t>
            </a:r>
            <a:r>
              <a:rPr dirty="0" sz="2800" spc="-5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63636"/>
                </a:solidFill>
                <a:latin typeface="Calibri"/>
                <a:cs typeface="Calibri"/>
              </a:rPr>
              <a:t>of</a:t>
            </a:r>
            <a:r>
              <a:rPr dirty="0" sz="2800" spc="-3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33333"/>
                </a:solidFill>
                <a:latin typeface="Calibri"/>
                <a:cs typeface="Calibri"/>
              </a:rPr>
              <a:t>state </a:t>
            </a:r>
            <a:r>
              <a:rPr dirty="0" sz="2800">
                <a:solidFill>
                  <a:srgbClr val="2D2D2D"/>
                </a:solidFill>
                <a:latin typeface="Calibri"/>
                <a:cs typeface="Calibri"/>
              </a:rPr>
              <a:t>sovereignty</a:t>
            </a:r>
            <a:r>
              <a:rPr dirty="0" sz="2800" spc="145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63636"/>
                </a:solidFill>
                <a:latin typeface="Calibri"/>
                <a:cs typeface="Calibri"/>
              </a:rPr>
              <a:t>and</a:t>
            </a:r>
            <a:r>
              <a:rPr dirty="0" sz="2800" spc="-11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rise</a:t>
            </a:r>
            <a:r>
              <a:rPr dirty="0" sz="2800" spc="-5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 spc="-25">
                <a:solidFill>
                  <a:srgbClr val="383838"/>
                </a:solidFill>
                <a:latin typeface="Calibri"/>
                <a:cs typeface="Calibri"/>
              </a:rPr>
              <a:t>of </a:t>
            </a:r>
            <a:r>
              <a:rPr dirty="0" sz="2800" spc="-40">
                <a:solidFill>
                  <a:srgbClr val="313131"/>
                </a:solidFill>
                <a:latin typeface="Calibri"/>
                <a:cs typeface="Calibri"/>
              </a:rPr>
              <a:t>international</a:t>
            </a:r>
            <a:r>
              <a:rPr dirty="0" sz="2800" spc="-3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13131"/>
                </a:solidFill>
                <a:latin typeface="Calibri"/>
                <a:cs typeface="Calibri"/>
              </a:rPr>
              <a:t>actors.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149905" y="6012639"/>
            <a:ext cx="2534285" cy="438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700" spc="-10">
                <a:solidFill>
                  <a:srgbClr val="013160"/>
                </a:solidFill>
                <a:latin typeface="Cambria"/>
                <a:cs typeface="Cambria"/>
              </a:rPr>
              <a:t>Post-Colonialism</a:t>
            </a:r>
            <a:endParaRPr sz="27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734951" y="6687357"/>
            <a:ext cx="3363595" cy="14547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2065" marR="5080" indent="6985">
              <a:lnSpc>
                <a:spcPct val="111300"/>
              </a:lnSpc>
              <a:spcBef>
                <a:spcPts val="125"/>
              </a:spcBef>
            </a:pPr>
            <a:r>
              <a:rPr dirty="0" sz="2800">
                <a:solidFill>
                  <a:srgbClr val="3B3B3B"/>
                </a:solidFill>
                <a:latin typeface="Calibri"/>
                <a:cs typeface="Calibri"/>
              </a:rPr>
              <a:t>Critique</a:t>
            </a:r>
            <a:r>
              <a:rPr dirty="0" sz="2800" spc="3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83838"/>
                </a:solidFill>
                <a:latin typeface="Calibri"/>
                <a:cs typeface="Calibri"/>
              </a:rPr>
              <a:t>of</a:t>
            </a:r>
            <a:r>
              <a:rPr dirty="0" sz="2800" spc="1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2D2D2D"/>
                </a:solidFill>
                <a:latin typeface="Calibri"/>
                <a:cs typeface="Calibri"/>
              </a:rPr>
              <a:t>Western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paradigms</a:t>
            </a:r>
            <a:r>
              <a:rPr dirty="0" sz="2800" spc="17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63636"/>
                </a:solidFill>
                <a:latin typeface="Calibri"/>
                <a:cs typeface="Calibri"/>
              </a:rPr>
              <a:t>from</a:t>
            </a:r>
            <a:r>
              <a:rPr dirty="0" sz="2800" spc="4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43434"/>
                </a:solidFill>
                <a:latin typeface="Calibri"/>
                <a:cs typeface="Calibri"/>
              </a:rPr>
              <a:t>Global </a:t>
            </a: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South</a:t>
            </a:r>
            <a:r>
              <a:rPr dirty="0" sz="2800" spc="6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2D2D2D"/>
                </a:solidFill>
                <a:latin typeface="Calibri"/>
                <a:cs typeface="Calibri"/>
              </a:rPr>
              <a:t>perspectives.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483814" y="6036853"/>
            <a:ext cx="1310640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 spc="75">
                <a:solidFill>
                  <a:srgbClr val="0C2450"/>
                </a:solidFill>
                <a:latin typeface="Cambria"/>
                <a:cs typeface="Cambria"/>
              </a:rPr>
              <a:t>Methods</a:t>
            </a:r>
            <a:endParaRPr sz="255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184358" y="6703063"/>
            <a:ext cx="3921125" cy="14395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2065" marR="5080">
              <a:lnSpc>
                <a:spcPct val="110400"/>
              </a:lnSpc>
              <a:spcBef>
                <a:spcPts val="90"/>
              </a:spcBef>
            </a:pPr>
            <a:r>
              <a:rPr dirty="0" sz="2800" spc="-185">
                <a:solidFill>
                  <a:srgbClr val="313131"/>
                </a:solidFill>
                <a:latin typeface="Calibri"/>
                <a:cs typeface="Calibri"/>
              </a:rPr>
              <a:t>Large—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N</a:t>
            </a:r>
            <a:r>
              <a:rPr dirty="0" sz="2800" spc="21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33333"/>
                </a:solidFill>
                <a:latin typeface="Calibri"/>
                <a:cs typeface="Calibri"/>
              </a:rPr>
              <a:t>statistical</a:t>
            </a:r>
            <a:r>
              <a:rPr dirty="0" sz="2800" spc="13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800" spc="-20">
                <a:solidFill>
                  <a:srgbClr val="2F2F2F"/>
                </a:solidFill>
                <a:latin typeface="Calibri"/>
                <a:cs typeface="Calibri"/>
              </a:rPr>
              <a:t>analysis </a:t>
            </a:r>
            <a:r>
              <a:rPr dirty="0" sz="2800" spc="-30">
                <a:solidFill>
                  <a:srgbClr val="3B3B3B"/>
                </a:solidFill>
                <a:latin typeface="Calibri"/>
                <a:cs typeface="Calibri"/>
              </a:rPr>
              <a:t>vs.</a:t>
            </a:r>
            <a:r>
              <a:rPr dirty="0" sz="2800" spc="-15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43434"/>
                </a:solidFill>
                <a:latin typeface="Calibri"/>
                <a:cs typeface="Calibri"/>
              </a:rPr>
              <a:t>Deep</a:t>
            </a:r>
            <a:r>
              <a:rPr dirty="0" sz="2800" spc="-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2F2F2F"/>
                </a:solidFill>
                <a:latin typeface="Calibri"/>
                <a:cs typeface="Calibri"/>
              </a:rPr>
              <a:t>Qualitative</a:t>
            </a:r>
            <a:r>
              <a:rPr dirty="0" sz="2800" spc="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 spc="65">
                <a:solidFill>
                  <a:srgbClr val="3B3B3B"/>
                </a:solidFill>
                <a:latin typeface="Calibri"/>
                <a:cs typeface="Calibri"/>
              </a:rPr>
              <a:t>Case </a:t>
            </a:r>
            <a:r>
              <a:rPr dirty="0" sz="2800" spc="-10">
                <a:solidFill>
                  <a:srgbClr val="2D2D2D"/>
                </a:solidFill>
                <a:latin typeface="Calibri"/>
                <a:cs typeface="Calibri"/>
              </a:rPr>
              <a:t>Studies.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73792" y="1904392"/>
            <a:ext cx="7523480" cy="0"/>
          </a:xfrm>
          <a:custGeom>
            <a:avLst/>
            <a:gdLst/>
            <a:ahLst/>
            <a:cxnLst/>
            <a:rect l="l" t="t" r="r" b="b"/>
            <a:pathLst>
              <a:path w="7523480" h="0">
                <a:moveTo>
                  <a:pt x="0" y="0"/>
                </a:moveTo>
                <a:lnTo>
                  <a:pt x="7523331" y="0"/>
                </a:lnTo>
              </a:path>
            </a:pathLst>
          </a:custGeom>
          <a:ln w="39265">
            <a:solidFill>
              <a:srgbClr val="034B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177974" y="4523422"/>
            <a:ext cx="1170305" cy="243840"/>
          </a:xfrm>
          <a:custGeom>
            <a:avLst/>
            <a:gdLst/>
            <a:ahLst/>
            <a:cxnLst/>
            <a:rect l="l" t="t" r="r" b="b"/>
            <a:pathLst>
              <a:path w="1170305" h="243839">
                <a:moveTo>
                  <a:pt x="1170121" y="243448"/>
                </a:moveTo>
                <a:lnTo>
                  <a:pt x="0" y="243448"/>
                </a:lnTo>
                <a:lnTo>
                  <a:pt x="0" y="0"/>
                </a:lnTo>
                <a:lnTo>
                  <a:pt x="1170121" y="0"/>
                </a:lnTo>
                <a:lnTo>
                  <a:pt x="1170121" y="243448"/>
                </a:lnTo>
                <a:close/>
              </a:path>
            </a:pathLst>
          </a:custGeom>
          <a:solidFill>
            <a:srgbClr val="0038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930599" y="4197516"/>
            <a:ext cx="18211800" cy="934719"/>
          </a:xfrm>
          <a:prstGeom prst="rect">
            <a:avLst/>
          </a:prstGeom>
          <a:ln w="23559">
            <a:solidFill>
              <a:srgbClr val="032F60"/>
            </a:solidFill>
          </a:ln>
        </p:spPr>
        <p:txBody>
          <a:bodyPr wrap="square" lIns="0" tIns="242570" rIns="0" bIns="0" rtlCol="0" vert="horz">
            <a:spAutoFit/>
          </a:bodyPr>
          <a:lstStyle/>
          <a:p>
            <a:pPr marL="244475">
              <a:lnSpc>
                <a:spcPct val="100000"/>
              </a:lnSpc>
              <a:spcBef>
                <a:spcPts val="1910"/>
              </a:spcBef>
            </a:pPr>
            <a:r>
              <a:rPr dirty="0" sz="2450" spc="190">
                <a:solidFill>
                  <a:srgbClr val="FFFFFF"/>
                </a:solidFill>
                <a:latin typeface="Calibri"/>
                <a:cs typeface="Calibri"/>
              </a:rPr>
              <a:t>Feature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83645" y="4507716"/>
            <a:ext cx="3227705" cy="337820"/>
          </a:xfrm>
          <a:prstGeom prst="rect">
            <a:avLst/>
          </a:prstGeom>
          <a:solidFill>
            <a:srgbClr val="003466"/>
          </a:solidFill>
        </p:spPr>
        <p:txBody>
          <a:bodyPr wrap="square" lIns="0" tIns="0" rIns="0" bIns="0" rtlCol="0" vert="horz">
            <a:spAutoFit/>
          </a:bodyPr>
          <a:lstStyle/>
          <a:p>
            <a:pPr marL="13335">
              <a:lnSpc>
                <a:spcPts val="2405"/>
              </a:lnSpc>
            </a:pPr>
            <a:r>
              <a:rPr dirty="0" sz="2450" spc="160">
                <a:solidFill>
                  <a:srgbClr val="FFFFFF"/>
                </a:solidFill>
                <a:latin typeface="Calibri"/>
                <a:cs typeface="Calibri"/>
              </a:rPr>
              <a:t>Traditional</a:t>
            </a:r>
            <a:r>
              <a:rPr dirty="0" sz="2450" spc="2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50" spc="245">
                <a:solidFill>
                  <a:srgbClr val="FFFFFF"/>
                </a:solidFill>
                <a:latin typeface="Calibri"/>
                <a:cs typeface="Calibri"/>
              </a:rPr>
              <a:t>Approach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559857" y="4507716"/>
            <a:ext cx="2756535" cy="337820"/>
          </a:xfrm>
          <a:prstGeom prst="rect">
            <a:avLst/>
          </a:prstGeom>
          <a:solidFill>
            <a:srgbClr val="003466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405"/>
              </a:lnSpc>
            </a:pPr>
            <a:r>
              <a:rPr dirty="0" sz="2450" spc="180">
                <a:solidFill>
                  <a:srgbClr val="FFFFFF"/>
                </a:solidFill>
                <a:latin typeface="Calibri"/>
                <a:cs typeface="Calibri"/>
              </a:rPr>
              <a:t>Modern</a:t>
            </a:r>
            <a:r>
              <a:rPr dirty="0" sz="2450" spc="17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50" spc="245">
                <a:solidFill>
                  <a:srgbClr val="FFFFFF"/>
                </a:solidFill>
                <a:latin typeface="Calibri"/>
                <a:cs typeface="Calibri"/>
              </a:rPr>
              <a:t>Approach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8778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dirty="0" sz="6050" spc="-20">
                <a:solidFill>
                  <a:srgbClr val="013669"/>
                </a:solidFill>
              </a:rPr>
              <a:t>Comparative</a:t>
            </a:r>
            <a:r>
              <a:rPr dirty="0" sz="6050" spc="-140">
                <a:solidFill>
                  <a:srgbClr val="013669"/>
                </a:solidFill>
              </a:rPr>
              <a:t> </a:t>
            </a:r>
            <a:r>
              <a:rPr dirty="0" sz="6050" spc="-10">
                <a:solidFill>
                  <a:srgbClr val="013366"/>
                </a:solidFill>
              </a:rPr>
              <a:t>Summary</a:t>
            </a:r>
            <a:endParaRPr sz="6050"/>
          </a:p>
        </p:txBody>
      </p:sp>
      <p:sp>
        <p:nvSpPr>
          <p:cNvPr id="8" name="object 8" descr=""/>
          <p:cNvSpPr txBox="1"/>
          <p:nvPr/>
        </p:nvSpPr>
        <p:spPr>
          <a:xfrm>
            <a:off x="1163223" y="5377842"/>
            <a:ext cx="108267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150">
                <a:solidFill>
                  <a:srgbClr val="313131"/>
                </a:solidFill>
                <a:latin typeface="Cambria"/>
                <a:cs typeface="Cambria"/>
              </a:rPr>
              <a:t>Nature</a:t>
            </a:r>
            <a:endParaRPr sz="245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67317" y="6328075"/>
            <a:ext cx="62547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40">
                <a:solidFill>
                  <a:srgbClr val="383838"/>
                </a:solidFill>
                <a:latin typeface="Cambria"/>
                <a:cs typeface="Cambria"/>
              </a:rPr>
              <a:t>Unit</a:t>
            </a:r>
            <a:endParaRPr sz="24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62288" y="7277654"/>
            <a:ext cx="1204595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 spc="135">
                <a:solidFill>
                  <a:srgbClr val="3B3B3B"/>
                </a:solidFill>
                <a:latin typeface="Cambria"/>
                <a:cs typeface="Cambria"/>
              </a:rPr>
              <a:t>Method</a:t>
            </a:r>
            <a:endParaRPr sz="255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63086" y="8235739"/>
            <a:ext cx="977265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 spc="200">
                <a:solidFill>
                  <a:srgbClr val="3D3D3D"/>
                </a:solidFill>
                <a:latin typeface="Cambria"/>
                <a:cs typeface="Cambria"/>
              </a:rPr>
              <a:t>Scope</a:t>
            </a:r>
            <a:endParaRPr sz="25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83665" y="5361481"/>
            <a:ext cx="3581400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>
                <a:solidFill>
                  <a:srgbClr val="2A2A2A"/>
                </a:solidFill>
                <a:latin typeface="Cambria"/>
                <a:cs typeface="Cambria"/>
              </a:rPr>
              <a:t>Normative</a:t>
            </a:r>
            <a:r>
              <a:rPr dirty="0" sz="2550" spc="285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3D4B5D"/>
                </a:solidFill>
                <a:latin typeface="Cambria"/>
                <a:cs typeface="Cambria"/>
              </a:rPr>
              <a:t>&amp;</a:t>
            </a:r>
            <a:r>
              <a:rPr dirty="0" sz="2550" spc="160">
                <a:solidFill>
                  <a:srgbClr val="3D4B5D"/>
                </a:solidFill>
                <a:latin typeface="Cambria"/>
                <a:cs typeface="Cambria"/>
              </a:rPr>
              <a:t> </a:t>
            </a:r>
            <a:r>
              <a:rPr dirty="0" sz="2550" spc="-10">
                <a:solidFill>
                  <a:srgbClr val="313131"/>
                </a:solidFill>
                <a:latin typeface="Cambria"/>
                <a:cs typeface="Cambria"/>
              </a:rPr>
              <a:t>Descriptive</a:t>
            </a:r>
            <a:endParaRPr sz="255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83026" y="6319567"/>
            <a:ext cx="3816350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>
                <a:solidFill>
                  <a:srgbClr val="383838"/>
                </a:solidFill>
                <a:latin typeface="Cambria"/>
                <a:cs typeface="Cambria"/>
              </a:rPr>
              <a:t>Formal</a:t>
            </a:r>
            <a:r>
              <a:rPr dirty="0" sz="2550" spc="-1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343434"/>
                </a:solidFill>
                <a:latin typeface="Cambria"/>
                <a:cs typeface="Cambria"/>
              </a:rPr>
              <a:t>Institutions</a:t>
            </a:r>
            <a:r>
              <a:rPr dirty="0" sz="2550" spc="-1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2550" spc="70">
                <a:solidFill>
                  <a:srgbClr val="363636"/>
                </a:solidFill>
                <a:latin typeface="Cambria"/>
                <a:cs typeface="Cambria"/>
              </a:rPr>
              <a:t>(State)</a:t>
            </a:r>
            <a:endParaRPr sz="255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72128" y="7237079"/>
            <a:ext cx="2553970" cy="45783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Historical</a:t>
            </a:r>
            <a:r>
              <a:rPr dirty="0" sz="2800" spc="-4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8485E"/>
                </a:solidFill>
                <a:latin typeface="Calibri"/>
                <a:cs typeface="Calibri"/>
              </a:rPr>
              <a:t>&amp;</a:t>
            </a:r>
            <a:r>
              <a:rPr dirty="0" sz="2800" spc="-30">
                <a:solidFill>
                  <a:srgbClr val="38485E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2A2A2A"/>
                </a:solidFill>
                <a:latin typeface="Calibri"/>
                <a:cs typeface="Calibri"/>
              </a:rPr>
              <a:t>Legal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83993" y="8252100"/>
            <a:ext cx="2844800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50">
                <a:solidFill>
                  <a:srgbClr val="333333"/>
                </a:solidFill>
                <a:latin typeface="Cambria"/>
                <a:cs typeface="Cambria"/>
              </a:rPr>
              <a:t>Parochial</a:t>
            </a:r>
            <a:r>
              <a:rPr dirty="0" sz="2450" spc="10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2450" spc="-10">
                <a:solidFill>
                  <a:srgbClr val="232323"/>
                </a:solidFill>
                <a:latin typeface="Cambria"/>
                <a:cs typeface="Cambria"/>
              </a:rPr>
              <a:t>(Western)</a:t>
            </a:r>
            <a:endParaRPr sz="245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543529" y="5353628"/>
            <a:ext cx="3420110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>
                <a:solidFill>
                  <a:srgbClr val="343434"/>
                </a:solidFill>
                <a:latin typeface="Cambria"/>
                <a:cs typeface="Cambria"/>
              </a:rPr>
              <a:t>Empirical</a:t>
            </a:r>
            <a:r>
              <a:rPr dirty="0" sz="2550" spc="3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363D5D"/>
                </a:solidFill>
                <a:latin typeface="Cambria"/>
                <a:cs typeface="Cambria"/>
              </a:rPr>
              <a:t>&amp;</a:t>
            </a:r>
            <a:r>
              <a:rPr dirty="0" sz="2550" spc="110">
                <a:solidFill>
                  <a:srgbClr val="363D5D"/>
                </a:solidFill>
                <a:latin typeface="Cambria"/>
                <a:cs typeface="Cambria"/>
              </a:rPr>
              <a:t> </a:t>
            </a:r>
            <a:r>
              <a:rPr dirty="0" sz="2550" spc="-10">
                <a:solidFill>
                  <a:srgbClr val="363636"/>
                </a:solidFill>
                <a:latin typeface="Cambria"/>
                <a:cs typeface="Cambria"/>
              </a:rPr>
              <a:t>Explanatory</a:t>
            </a:r>
            <a:endParaRPr sz="255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543529" y="6319567"/>
            <a:ext cx="4009390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 spc="-10">
                <a:solidFill>
                  <a:srgbClr val="313131"/>
                </a:solidFill>
                <a:latin typeface="Cambria"/>
                <a:cs typeface="Cambria"/>
              </a:rPr>
              <a:t>Political</a:t>
            </a:r>
            <a:r>
              <a:rPr dirty="0" sz="2550" spc="19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343434"/>
                </a:solidFill>
                <a:latin typeface="Cambria"/>
                <a:cs typeface="Cambria"/>
              </a:rPr>
              <a:t>Process</a:t>
            </a:r>
            <a:r>
              <a:rPr dirty="0" sz="2550" spc="24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234460"/>
                </a:solidFill>
                <a:latin typeface="Cambria"/>
                <a:cs typeface="Cambria"/>
              </a:rPr>
              <a:t>&amp;</a:t>
            </a:r>
            <a:r>
              <a:rPr dirty="0" sz="2550" spc="254">
                <a:solidFill>
                  <a:srgbClr val="234460"/>
                </a:solidFill>
                <a:latin typeface="Cambria"/>
                <a:cs typeface="Cambria"/>
              </a:rPr>
              <a:t> </a:t>
            </a:r>
            <a:r>
              <a:rPr dirty="0" sz="2550" spc="-10">
                <a:solidFill>
                  <a:srgbClr val="313131"/>
                </a:solidFill>
                <a:latin typeface="Cambria"/>
                <a:cs typeface="Cambria"/>
              </a:rPr>
              <a:t>Behavior</a:t>
            </a:r>
            <a:endParaRPr sz="255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535330" y="7244932"/>
            <a:ext cx="3524250" cy="45783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800" spc="-40">
                <a:solidFill>
                  <a:srgbClr val="2F2F2F"/>
                </a:solidFill>
                <a:latin typeface="Cambria"/>
                <a:cs typeface="Cambria"/>
              </a:rPr>
              <a:t>Scientific</a:t>
            </a:r>
            <a:r>
              <a:rPr dirty="0" sz="2800" spc="25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800" spc="-254">
                <a:solidFill>
                  <a:srgbClr val="2F2F2F"/>
                </a:solidFill>
                <a:latin typeface="Cambria"/>
                <a:cs typeface="Cambria"/>
              </a:rPr>
              <a:t>&amp;</a:t>
            </a:r>
            <a:r>
              <a:rPr dirty="0" sz="2800" spc="10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800" spc="-70">
                <a:solidFill>
                  <a:srgbClr val="333333"/>
                </a:solidFill>
                <a:latin typeface="Cambria"/>
                <a:cs typeface="Cambria"/>
              </a:rPr>
              <a:t>Quantitative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35998" y="8227886"/>
            <a:ext cx="3670935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>
                <a:solidFill>
                  <a:srgbClr val="313131"/>
                </a:solidFill>
                <a:latin typeface="Cambria"/>
                <a:cs typeface="Cambria"/>
              </a:rPr>
              <a:t>Global</a:t>
            </a:r>
            <a:r>
              <a:rPr dirty="0" sz="2550" spc="220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415262"/>
                </a:solidFill>
                <a:latin typeface="Cambria"/>
                <a:cs typeface="Cambria"/>
              </a:rPr>
              <a:t>&amp;</a:t>
            </a:r>
            <a:r>
              <a:rPr dirty="0" sz="2550" spc="380">
                <a:solidFill>
                  <a:srgbClr val="415262"/>
                </a:solidFill>
                <a:latin typeface="Cambria"/>
                <a:cs typeface="Cambria"/>
              </a:rPr>
              <a:t> </a:t>
            </a:r>
            <a:r>
              <a:rPr dirty="0" sz="2550" spc="-10">
                <a:solidFill>
                  <a:srgbClr val="343434"/>
                </a:solidFill>
                <a:latin typeface="Cambria"/>
                <a:cs typeface="Cambria"/>
              </a:rPr>
              <a:t>Interdisciplinary</a:t>
            </a:r>
            <a:endParaRPr sz="25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742315" rIns="0" bIns="0" rtlCol="0" vert="horz">
            <a:spAutoFit/>
          </a:bodyPr>
          <a:lstStyle/>
          <a:p>
            <a:pPr algn="ctr" marR="56515">
              <a:lnSpc>
                <a:spcPct val="100000"/>
              </a:lnSpc>
              <a:spcBef>
                <a:spcPts val="5845"/>
              </a:spcBef>
            </a:pPr>
            <a:r>
              <a:rPr dirty="0"/>
              <a:t>Thank</a:t>
            </a:r>
            <a:r>
              <a:rPr dirty="0" spc="175"/>
              <a:t> </a:t>
            </a:r>
            <a:r>
              <a:rPr dirty="0" spc="-545">
                <a:solidFill>
                  <a:srgbClr val="003466"/>
                </a:solidFill>
              </a:rPr>
              <a:t>You</a:t>
            </a:r>
          </a:p>
          <a:p>
            <a:pPr algn="ctr" marL="2540" marR="5080">
              <a:lnSpc>
                <a:spcPct val="113799"/>
              </a:lnSpc>
              <a:spcBef>
                <a:spcPts val="1290"/>
              </a:spcBef>
            </a:pPr>
            <a:r>
              <a:rPr dirty="0" sz="3850">
                <a:solidFill>
                  <a:srgbClr val="5D6D8E"/>
                </a:solidFill>
                <a:latin typeface="Calibri"/>
                <a:cs typeface="Calibri"/>
              </a:rPr>
              <a:t>Any</a:t>
            </a:r>
            <a:r>
              <a:rPr dirty="0" sz="3850" spc="135">
                <a:solidFill>
                  <a:srgbClr val="5D6D8E"/>
                </a:solidFill>
                <a:latin typeface="Calibri"/>
                <a:cs typeface="Calibri"/>
              </a:rPr>
              <a:t> </a:t>
            </a:r>
            <a:r>
              <a:rPr dirty="0" sz="3850">
                <a:solidFill>
                  <a:srgbClr val="697C90"/>
                </a:solidFill>
                <a:latin typeface="Calibri"/>
                <a:cs typeface="Calibri"/>
              </a:rPr>
              <a:t>Questions</a:t>
            </a:r>
            <a:r>
              <a:rPr dirty="0" sz="3850" spc="270">
                <a:solidFill>
                  <a:srgbClr val="697C90"/>
                </a:solidFill>
                <a:latin typeface="Calibri"/>
                <a:cs typeface="Calibri"/>
              </a:rPr>
              <a:t> </a:t>
            </a:r>
            <a:r>
              <a:rPr dirty="0" sz="3850">
                <a:solidFill>
                  <a:srgbClr val="697480"/>
                </a:solidFill>
                <a:latin typeface="Calibri"/>
                <a:cs typeface="Calibri"/>
              </a:rPr>
              <a:t>regarding</a:t>
            </a:r>
            <a:r>
              <a:rPr dirty="0" sz="3850" spc="275">
                <a:solidFill>
                  <a:srgbClr val="697480"/>
                </a:solidFill>
                <a:latin typeface="Calibri"/>
                <a:cs typeface="Calibri"/>
              </a:rPr>
              <a:t> </a:t>
            </a:r>
            <a:r>
              <a:rPr dirty="0" sz="3850">
                <a:solidFill>
                  <a:srgbClr val="6B758E"/>
                </a:solidFill>
                <a:latin typeface="Calibri"/>
                <a:cs typeface="Calibri"/>
              </a:rPr>
              <a:t>the</a:t>
            </a:r>
            <a:r>
              <a:rPr dirty="0" sz="3850" spc="145">
                <a:solidFill>
                  <a:srgbClr val="6B758E"/>
                </a:solidFill>
                <a:latin typeface="Calibri"/>
                <a:cs typeface="Calibri"/>
              </a:rPr>
              <a:t> </a:t>
            </a:r>
            <a:r>
              <a:rPr dirty="0" sz="3850" spc="50">
                <a:solidFill>
                  <a:srgbClr val="5D6D8E"/>
                </a:solidFill>
                <a:latin typeface="Calibri"/>
                <a:cs typeface="Calibri"/>
              </a:rPr>
              <a:t>Approaches</a:t>
            </a:r>
            <a:r>
              <a:rPr dirty="0" sz="3850" spc="325">
                <a:solidFill>
                  <a:srgbClr val="5D6D8E"/>
                </a:solidFill>
                <a:latin typeface="Calibri"/>
                <a:cs typeface="Calibri"/>
              </a:rPr>
              <a:t> </a:t>
            </a:r>
            <a:r>
              <a:rPr dirty="0" sz="3850" spc="-25">
                <a:solidFill>
                  <a:srgbClr val="64707E"/>
                </a:solidFill>
                <a:latin typeface="Calibri"/>
                <a:cs typeface="Calibri"/>
              </a:rPr>
              <a:t>to </a:t>
            </a:r>
            <a:r>
              <a:rPr dirty="0" sz="3850">
                <a:solidFill>
                  <a:srgbClr val="697B8C"/>
                </a:solidFill>
                <a:latin typeface="Calibri"/>
                <a:cs typeface="Calibri"/>
              </a:rPr>
              <a:t>Comparative</a:t>
            </a:r>
            <a:r>
              <a:rPr dirty="0" sz="3850" spc="545">
                <a:solidFill>
                  <a:srgbClr val="697B8C"/>
                </a:solidFill>
                <a:latin typeface="Calibri"/>
                <a:cs typeface="Calibri"/>
              </a:rPr>
              <a:t> </a:t>
            </a:r>
            <a:r>
              <a:rPr dirty="0" sz="3850" spc="-10">
                <a:solidFill>
                  <a:srgbClr val="697582"/>
                </a:solidFill>
                <a:latin typeface="Calibri"/>
                <a:cs typeface="Calibri"/>
              </a:rPr>
              <a:t>Politics*</a:t>
            </a:r>
            <a:endParaRPr sz="38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972885" y="7200431"/>
            <a:ext cx="10147300" cy="779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66620" marR="5080" indent="-2154555">
              <a:lnSpc>
                <a:spcPct val="107500"/>
              </a:lnSpc>
              <a:spcBef>
                <a:spcPts val="95"/>
              </a:spcBef>
            </a:pPr>
            <a:r>
              <a:rPr dirty="0" sz="2300" spc="-10">
                <a:solidFill>
                  <a:srgbClr val="2A2A2A"/>
                </a:solidFill>
                <a:latin typeface="Calibri"/>
                <a:cs typeface="Calibri"/>
              </a:rPr>
              <a:t>Key</a:t>
            </a:r>
            <a:r>
              <a:rPr dirty="0" sz="2300" spc="-9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300" spc="-80">
                <a:solidFill>
                  <a:srgbClr val="2D2D2D"/>
                </a:solidFill>
                <a:latin typeface="Calibri"/>
                <a:cs typeface="Calibri"/>
              </a:rPr>
              <a:t>takeaway:</a:t>
            </a:r>
            <a:r>
              <a:rPr dirty="0" sz="2300" spc="-3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300" spc="-70">
                <a:solidFill>
                  <a:srgbClr val="343434"/>
                </a:solidFill>
                <a:latin typeface="Calibri"/>
                <a:cs typeface="Calibri"/>
              </a:rPr>
              <a:t>No</a:t>
            </a:r>
            <a:r>
              <a:rPr dirty="0" sz="2300" spc="-9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2D2D2D"/>
                </a:solidFill>
                <a:latin typeface="Calibri"/>
                <a:cs typeface="Calibri"/>
              </a:rPr>
              <a:t>single</a:t>
            </a:r>
            <a:r>
              <a:rPr dirty="0" sz="2300" spc="5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300" spc="-20">
                <a:solidFill>
                  <a:srgbClr val="2F2F2F"/>
                </a:solidFill>
                <a:latin typeface="Calibri"/>
                <a:cs typeface="Calibri"/>
              </a:rPr>
              <a:t>approach</a:t>
            </a:r>
            <a:r>
              <a:rPr dirty="0" sz="2300" spc="-6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300" spc="50">
                <a:solidFill>
                  <a:srgbClr val="363636"/>
                </a:solidFill>
                <a:latin typeface="Calibri"/>
                <a:cs typeface="Calibri"/>
              </a:rPr>
              <a:t>is</a:t>
            </a:r>
            <a:r>
              <a:rPr dirty="0" sz="2300" spc="-8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300" spc="-50">
                <a:solidFill>
                  <a:srgbClr val="2F2F2F"/>
                </a:solidFill>
                <a:latin typeface="Calibri"/>
                <a:cs typeface="Calibri"/>
              </a:rPr>
              <a:t>sufficient.</a:t>
            </a:r>
            <a:r>
              <a:rPr dirty="0" sz="2300" spc="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300">
                <a:solidFill>
                  <a:srgbClr val="264256"/>
                </a:solidFill>
                <a:latin typeface="Calibri"/>
                <a:cs typeface="Calibri"/>
              </a:rPr>
              <a:t>A</a:t>
            </a:r>
            <a:r>
              <a:rPr dirty="0" sz="2300" spc="-30">
                <a:solidFill>
                  <a:srgbClr val="264256"/>
                </a:solidFill>
                <a:latin typeface="Calibri"/>
                <a:cs typeface="Calibri"/>
              </a:rPr>
              <a:t> </a:t>
            </a:r>
            <a:r>
              <a:rPr dirty="0" sz="2300" spc="-30">
                <a:solidFill>
                  <a:srgbClr val="2D2D2D"/>
                </a:solidFill>
                <a:latin typeface="Calibri"/>
                <a:cs typeface="Calibri"/>
              </a:rPr>
              <a:t>multi-</a:t>
            </a:r>
            <a:r>
              <a:rPr dirty="0" sz="2300" spc="-35">
                <a:solidFill>
                  <a:srgbClr val="2D2D2D"/>
                </a:solidFill>
                <a:latin typeface="Calibri"/>
                <a:cs typeface="Calibri"/>
              </a:rPr>
              <a:t>methodological</a:t>
            </a:r>
            <a:r>
              <a:rPr dirty="0" sz="2300" spc="-15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300" spc="-95">
                <a:solidFill>
                  <a:srgbClr val="363636"/>
                </a:solidFill>
                <a:latin typeface="Calibri"/>
                <a:cs typeface="Calibri"/>
              </a:rPr>
              <a:t>"pluralism"</a:t>
            </a:r>
            <a:r>
              <a:rPr dirty="0" sz="2300" spc="9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300" spc="50">
                <a:solidFill>
                  <a:srgbClr val="3D3D3D"/>
                </a:solidFill>
                <a:latin typeface="Calibri"/>
                <a:cs typeface="Calibri"/>
              </a:rPr>
              <a:t>is</a:t>
            </a:r>
            <a:r>
              <a:rPr dirty="0" sz="2300" spc="-9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2300" spc="-25">
                <a:solidFill>
                  <a:srgbClr val="3A4B60"/>
                </a:solidFill>
                <a:latin typeface="Calibri"/>
                <a:cs typeface="Calibri"/>
              </a:rPr>
              <a:t>the </a:t>
            </a:r>
            <a:r>
              <a:rPr dirty="0" sz="2300" spc="-55">
                <a:solidFill>
                  <a:srgbClr val="363636"/>
                </a:solidFill>
                <a:latin typeface="Calibri"/>
                <a:cs typeface="Calibri"/>
              </a:rPr>
              <a:t>hallmark</a:t>
            </a:r>
            <a:r>
              <a:rPr dirty="0" sz="2300" spc="-8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300" spc="-110">
                <a:solidFill>
                  <a:srgbClr val="363636"/>
                </a:solidFill>
                <a:latin typeface="Calibri"/>
                <a:cs typeface="Calibri"/>
              </a:rPr>
              <a:t>of</a:t>
            </a:r>
            <a:r>
              <a:rPr dirty="0" sz="2300" spc="-2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300" spc="-75">
                <a:solidFill>
                  <a:srgbClr val="3F3F3F"/>
                </a:solidFill>
                <a:latin typeface="Calibri"/>
                <a:cs typeface="Calibri"/>
              </a:rPr>
              <a:t>modern</a:t>
            </a:r>
            <a:r>
              <a:rPr dirty="0" sz="2300" spc="-55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dirty="0" sz="2300" spc="-35">
                <a:solidFill>
                  <a:srgbClr val="2F2F2F"/>
                </a:solidFill>
                <a:latin typeface="Calibri"/>
                <a:cs typeface="Calibri"/>
              </a:rPr>
              <a:t>Comparative</a:t>
            </a:r>
            <a:r>
              <a:rPr dirty="0" sz="2300" spc="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300" spc="-25">
                <a:solidFill>
                  <a:srgbClr val="2F2F2F"/>
                </a:solidFill>
                <a:latin typeface="Calibri"/>
                <a:cs typeface="Calibri"/>
              </a:rPr>
              <a:t>Political</a:t>
            </a:r>
            <a:r>
              <a:rPr dirty="0" sz="2300" spc="7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300" spc="-10">
                <a:solidFill>
                  <a:srgbClr val="383838"/>
                </a:solidFill>
                <a:latin typeface="Calibri"/>
                <a:cs typeface="Calibri"/>
              </a:rPr>
              <a:t>analysis.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2379" y="5662131"/>
            <a:ext cx="18219340" cy="29842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973792" y="8563875"/>
            <a:ext cx="18219420" cy="0"/>
          </a:xfrm>
          <a:custGeom>
            <a:avLst/>
            <a:gdLst/>
            <a:ahLst/>
            <a:cxnLst/>
            <a:rect l="l" t="t" r="r" b="b"/>
            <a:pathLst>
              <a:path w="18219420" h="0">
                <a:moveTo>
                  <a:pt x="0" y="0"/>
                </a:moveTo>
                <a:lnTo>
                  <a:pt x="18219341" y="0"/>
                </a:lnTo>
              </a:path>
            </a:pathLst>
          </a:custGeom>
          <a:ln w="23559">
            <a:solidFill>
              <a:srgbClr val="74747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973792" y="7291662"/>
            <a:ext cx="18219420" cy="0"/>
          </a:xfrm>
          <a:custGeom>
            <a:avLst/>
            <a:gdLst/>
            <a:ahLst/>
            <a:cxnLst/>
            <a:rect l="l" t="t" r="r" b="b"/>
            <a:pathLst>
              <a:path w="18219420" h="0">
                <a:moveTo>
                  <a:pt x="0" y="0"/>
                </a:moveTo>
                <a:lnTo>
                  <a:pt x="18219341" y="0"/>
                </a:lnTo>
              </a:path>
            </a:pathLst>
          </a:custGeom>
          <a:ln w="23559">
            <a:solidFill>
              <a:srgbClr val="74747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973792" y="4181809"/>
            <a:ext cx="18219420" cy="0"/>
          </a:xfrm>
          <a:custGeom>
            <a:avLst/>
            <a:gdLst/>
            <a:ahLst/>
            <a:cxnLst/>
            <a:rect l="l" t="t" r="r" b="b"/>
            <a:pathLst>
              <a:path w="18219420" h="0">
                <a:moveTo>
                  <a:pt x="0" y="0"/>
                </a:moveTo>
                <a:lnTo>
                  <a:pt x="18219341" y="0"/>
                </a:lnTo>
              </a:path>
            </a:pathLst>
          </a:custGeom>
          <a:ln w="23559">
            <a:solidFill>
              <a:srgbClr val="74747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973792" y="1904392"/>
            <a:ext cx="4759325" cy="0"/>
          </a:xfrm>
          <a:custGeom>
            <a:avLst/>
            <a:gdLst/>
            <a:ahLst/>
            <a:cxnLst/>
            <a:rect l="l" t="t" r="r" b="b"/>
            <a:pathLst>
              <a:path w="4759325" h="0">
                <a:moveTo>
                  <a:pt x="0" y="0"/>
                </a:moveTo>
                <a:lnTo>
                  <a:pt x="4759017" y="0"/>
                </a:lnTo>
              </a:path>
            </a:pathLst>
          </a:custGeom>
          <a:ln w="39265">
            <a:solidFill>
              <a:srgbClr val="034B8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6673" y="7554743"/>
            <a:ext cx="1444982" cy="81672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76394" y="6361062"/>
            <a:ext cx="879554" cy="581134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81645" y="6659483"/>
            <a:ext cx="141356" cy="28271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50232" y="6156880"/>
            <a:ext cx="761756" cy="45548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2379" y="8842662"/>
            <a:ext cx="1272212" cy="722491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7678" rIns="0" bIns="0" rtlCol="0" vert="horz">
            <a:spAutoFit/>
          </a:bodyPr>
          <a:lstStyle/>
          <a:p>
            <a:pPr marL="5080">
              <a:lnSpc>
                <a:spcPct val="100000"/>
              </a:lnSpc>
              <a:spcBef>
                <a:spcPts val="125"/>
              </a:spcBef>
            </a:pPr>
            <a:r>
              <a:rPr dirty="0" spc="85">
                <a:solidFill>
                  <a:srgbClr val="003160"/>
                </a:solidFill>
              </a:rPr>
              <a:t>Image</a:t>
            </a:r>
            <a:r>
              <a:rPr dirty="0" spc="165">
                <a:solidFill>
                  <a:srgbClr val="003160"/>
                </a:solidFill>
              </a:rPr>
              <a:t> </a:t>
            </a:r>
            <a:r>
              <a:rPr dirty="0" spc="-10"/>
              <a:t>Sources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914468" y="3154088"/>
            <a:ext cx="976630" cy="438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84480" algn="l"/>
              </a:tabLst>
            </a:pPr>
            <a:r>
              <a:rPr dirty="0" sz="1800" spc="-50">
                <a:solidFill>
                  <a:srgbClr val="3A3A3A"/>
                </a:solidFill>
                <a:latin typeface="Calibri"/>
                <a:cs typeface="Calibri"/>
              </a:rPr>
              <a:t>“</a:t>
            </a:r>
            <a:r>
              <a:rPr dirty="0" sz="1800">
                <a:solidFill>
                  <a:srgbClr val="3A3A3A"/>
                </a:solidFill>
                <a:latin typeface="Calibri"/>
                <a:cs typeface="Calibri"/>
              </a:rPr>
              <a:t>	</a:t>
            </a:r>
            <a:r>
              <a:rPr dirty="0" baseline="-2057" sz="4050" spc="104">
                <a:solidFill>
                  <a:srgbClr val="3A3A3A"/>
                </a:solidFill>
                <a:latin typeface="Calibri"/>
                <a:cs typeface="Calibri"/>
              </a:rPr>
              <a:t>T</a:t>
            </a:r>
            <a:r>
              <a:rPr dirty="0" sz="1800" spc="70">
                <a:solidFill>
                  <a:srgbClr val="3A3A3A"/>
                </a:solidFill>
                <a:latin typeface="Calibri"/>
                <a:cs typeface="Calibri"/>
              </a:rPr>
              <a:t>h</a:t>
            </a:r>
            <a:r>
              <a:rPr dirty="0" sz="1800" spc="-35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1800" spc="50">
                <a:solidFill>
                  <a:srgbClr val="343434"/>
                </a:solidFill>
                <a:latin typeface="Calibri"/>
                <a:cs typeface="Calibri"/>
              </a:rPr>
              <a:t>um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978759" y="3158669"/>
            <a:ext cx="160394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26234" sz="2700" spc="82">
                <a:solidFill>
                  <a:srgbClr val="6D87A5"/>
                </a:solidFill>
                <a:latin typeface="Calibri"/>
                <a:cs typeface="Calibri"/>
              </a:rPr>
              <a:t>b</a:t>
            </a:r>
            <a:r>
              <a:rPr dirty="0" baseline="-26234" sz="2700" spc="555">
                <a:solidFill>
                  <a:srgbClr val="6D87A5"/>
                </a:solidFill>
                <a:latin typeface="Calibri"/>
                <a:cs typeface="Calibri"/>
              </a:rPr>
              <a:t>  </a:t>
            </a:r>
            <a:r>
              <a:rPr dirty="0" baseline="-26234" sz="2700">
                <a:solidFill>
                  <a:srgbClr val="363636"/>
                </a:solidFill>
                <a:latin typeface="Calibri"/>
                <a:cs typeface="Calibri"/>
              </a:rPr>
              <a:t>nail</a:t>
            </a:r>
            <a:r>
              <a:rPr dirty="0" baseline="-32407" sz="2700">
                <a:solidFill>
                  <a:srgbClr val="262626"/>
                </a:solidFill>
                <a:latin typeface="Calibri"/>
                <a:cs typeface="Calibri"/>
              </a:rPr>
              <a:t>W</a:t>
            </a:r>
            <a:r>
              <a:rPr dirty="0" sz="1800">
                <a:solidFill>
                  <a:srgbClr val="262626"/>
                </a:solidFill>
                <a:latin typeface="Calibri"/>
                <a:cs typeface="Calibri"/>
              </a:rPr>
              <a:t>?||media.istockphoto.com/id/1176715921/vector/making-a-</a:t>
            </a:r>
            <a:r>
              <a:rPr dirty="0" sz="1800" spc="-10">
                <a:solidFill>
                  <a:srgbClr val="262626"/>
                </a:solidFill>
                <a:latin typeface="Calibri"/>
                <a:cs typeface="Calibri"/>
              </a:rPr>
              <a:t>new-</a:t>
            </a:r>
            <a:r>
              <a:rPr dirty="0" sz="1800">
                <a:solidFill>
                  <a:srgbClr val="262626"/>
                </a:solidFill>
                <a:latin typeface="Calibri"/>
                <a:cs typeface="Calibri"/>
              </a:rPr>
              <a:t>world.jpg?s=612x6126‹w=O6‹k=2O6‹c=Bbh6_uSH5TAgc-MwoGGbjBo3-</a:t>
            </a:r>
            <a:r>
              <a:rPr dirty="0" sz="1800" spc="-10">
                <a:solidFill>
                  <a:srgbClr val="262626"/>
                </a:solidFill>
                <a:latin typeface="Calibri"/>
                <a:cs typeface="Calibri"/>
              </a:rPr>
              <a:t>5d447SkHex6fGkbYG4=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29489" y="3673706"/>
            <a:ext cx="263080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90">
                <a:solidFill>
                  <a:srgbClr val="313131"/>
                </a:solidFill>
                <a:latin typeface="Calibri"/>
                <a:cs typeface="Calibri"/>
              </a:rPr>
              <a:t>www.istockp/”df%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89381" y="3516643"/>
            <a:ext cx="199580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-114">
                <a:solidFill>
                  <a:srgbClr val="313131"/>
                </a:solidFill>
                <a:latin typeface="Calibri"/>
                <a:cs typeface="Calibri"/>
              </a:rPr>
              <a:t>.istockphoto.com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07950" y="4430881"/>
            <a:ext cx="18161000" cy="6184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38960">
              <a:lnSpc>
                <a:spcPts val="1880"/>
              </a:lnSpc>
              <a:spcBef>
                <a:spcPts val="100"/>
              </a:spcBef>
            </a:pPr>
            <a:r>
              <a:rPr dirty="0" sz="1800" spc="-45">
                <a:solidFill>
                  <a:srgbClr val="262626"/>
                </a:solidFill>
                <a:latin typeface="Calibri"/>
                <a:cs typeface="Calibri"/>
              </a:rPr>
              <a:t>https:||pIus.unspIash.com/premium_photo—</a:t>
            </a:r>
            <a:r>
              <a:rPr dirty="0" sz="1800" spc="-50">
                <a:solidFill>
                  <a:srgbClr val="262626"/>
                </a:solidFill>
                <a:latin typeface="Calibri"/>
                <a:cs typeface="Calibri"/>
              </a:rPr>
              <a:t>1661925387774—b1ba6b7bbOad?fm=jpg&amp;q=6O&amp;w=3OOO&amp;auto=format&amp;fit=crop&amp;ixIib=rb—</a:t>
            </a:r>
            <a:r>
              <a:rPr dirty="0" sz="1800" spc="-20">
                <a:solidFill>
                  <a:srgbClr val="262626"/>
                </a:solidFill>
                <a:latin typeface="Calibri"/>
                <a:cs typeface="Calibri"/>
              </a:rPr>
              <a:t>4.1.0&amp;ixid=M3wxMjA3fDB8MHxwaG9Ob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780"/>
              </a:lnSpc>
            </a:pPr>
            <a:r>
              <a:rPr dirty="0" baseline="4357" sz="3825" spc="262">
                <a:solidFill>
                  <a:srgbClr val="2F2F2F"/>
                </a:solidFill>
                <a:latin typeface="Calibri"/>
                <a:cs typeface="Calibri"/>
              </a:rPr>
              <a:t>“Thumbnail</a:t>
            </a:r>
            <a:r>
              <a:rPr dirty="0" baseline="4357" sz="3825" spc="-89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2A2A2A"/>
                </a:solidFill>
                <a:latin typeface="Calibri"/>
                <a:cs typeface="Calibri"/>
              </a:rPr>
              <a:t>y1wYWdIfHx8fGVufDB8fHx8fA%3D%3D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31622" y="5070914"/>
            <a:ext cx="431165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550" spc="30">
                <a:solidFill>
                  <a:srgbClr val="3D3D3D"/>
                </a:solidFill>
                <a:latin typeface="Calibri"/>
                <a:cs typeface="Calibri"/>
              </a:rPr>
              <a:t>for</a:t>
            </a:r>
            <a:endParaRPr sz="25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741970" y="5127850"/>
            <a:ext cx="2501265" cy="3594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200" spc="-10">
                <a:solidFill>
                  <a:srgbClr val="343434"/>
                </a:solidFill>
                <a:latin typeface="Calibri"/>
                <a:cs typeface="Calibri"/>
              </a:rPr>
              <a:t>Source:</a:t>
            </a:r>
            <a:r>
              <a:rPr dirty="0" sz="2200" spc="-10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9087D1"/>
                </a:solidFill>
                <a:latin typeface="Calibri"/>
                <a:cs typeface="Calibri"/>
              </a:rPr>
              <a:t>unspIash.com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734503" y="5962248"/>
            <a:ext cx="16472535" cy="360870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0320" marR="5080" indent="-8255">
              <a:lnSpc>
                <a:spcPct val="108800"/>
              </a:lnSpc>
              <a:spcBef>
                <a:spcPts val="95"/>
              </a:spcBef>
            </a:pPr>
            <a:r>
              <a:rPr dirty="0" sz="1800" spc="-45">
                <a:solidFill>
                  <a:srgbClr val="282828"/>
                </a:solidFill>
                <a:latin typeface="Calibri"/>
                <a:cs typeface="Calibri"/>
              </a:rPr>
              <a:t>https:||png.pngtree.com/png—vector/20260323/our</a:t>
            </a:r>
            <a:r>
              <a:rPr dirty="0" sz="1800" spc="295">
                <a:solidFill>
                  <a:srgbClr val="282828"/>
                </a:solidFill>
                <a:latin typeface="Calibri"/>
                <a:cs typeface="Calibri"/>
              </a:rPr>
              <a:t>  </a:t>
            </a:r>
            <a:r>
              <a:rPr dirty="0" sz="1800" spc="-90">
                <a:solidFill>
                  <a:srgbClr val="2D2D2D"/>
                </a:solidFill>
                <a:latin typeface="Calibri"/>
                <a:cs typeface="Calibri"/>
              </a:rPr>
              <a:t>large/pngtree—abstract—</a:t>
            </a:r>
            <a:r>
              <a:rPr dirty="0" sz="1800" spc="-95">
                <a:solidFill>
                  <a:srgbClr val="2D2D2D"/>
                </a:solidFill>
                <a:latin typeface="Calibri"/>
                <a:cs typeface="Calibri"/>
              </a:rPr>
              <a:t>process—</a:t>
            </a:r>
            <a:r>
              <a:rPr dirty="0" sz="1800" spc="-100">
                <a:solidFill>
                  <a:srgbClr val="2D2D2D"/>
                </a:solidFill>
                <a:latin typeface="Calibri"/>
                <a:cs typeface="Calibri"/>
              </a:rPr>
              <a:t>flow—diagram—with—</a:t>
            </a:r>
            <a:r>
              <a:rPr dirty="0" sz="1800" spc="-90">
                <a:solidFill>
                  <a:srgbClr val="2D2D2D"/>
                </a:solidFill>
                <a:latin typeface="Calibri"/>
                <a:cs typeface="Calibri"/>
              </a:rPr>
              <a:t>interconnected—</a:t>
            </a:r>
            <a:r>
              <a:rPr dirty="0" sz="1800" spc="-95">
                <a:solidFill>
                  <a:srgbClr val="2D2D2D"/>
                </a:solidFill>
                <a:latin typeface="Calibri"/>
                <a:cs typeface="Calibri"/>
              </a:rPr>
              <a:t>geometric—</a:t>
            </a:r>
            <a:r>
              <a:rPr dirty="0" sz="1800" spc="-100">
                <a:solidFill>
                  <a:srgbClr val="2D2D2D"/>
                </a:solidFill>
                <a:latin typeface="Calibri"/>
                <a:cs typeface="Calibri"/>
              </a:rPr>
              <a:t>shapes—</a:t>
            </a:r>
            <a:r>
              <a:rPr dirty="0" sz="1800" spc="-110">
                <a:solidFill>
                  <a:srgbClr val="2D2D2D"/>
                </a:solidFill>
                <a:latin typeface="Calibri"/>
                <a:cs typeface="Calibri"/>
              </a:rPr>
              <a:t>and—</a:t>
            </a:r>
            <a:r>
              <a:rPr dirty="0" sz="1800" spc="-100">
                <a:solidFill>
                  <a:srgbClr val="2D2D2D"/>
                </a:solidFill>
                <a:latin typeface="Calibri"/>
                <a:cs typeface="Calibri"/>
              </a:rPr>
              <a:t>arrows—</a:t>
            </a:r>
            <a:r>
              <a:rPr dirty="0" sz="1800" spc="-95">
                <a:solidFill>
                  <a:srgbClr val="2D2D2D"/>
                </a:solidFill>
                <a:latin typeface="Calibri"/>
                <a:cs typeface="Calibri"/>
              </a:rPr>
              <a:t>vector—</a:t>
            </a:r>
            <a:r>
              <a:rPr dirty="0" sz="1800" spc="-110">
                <a:solidFill>
                  <a:srgbClr val="2D2D2D"/>
                </a:solidFill>
                <a:latin typeface="Calibri"/>
                <a:cs typeface="Calibri"/>
              </a:rPr>
              <a:t>png—</a:t>
            </a:r>
            <a:r>
              <a:rPr dirty="0" sz="1800" spc="-10">
                <a:solidFill>
                  <a:srgbClr val="2D2D2D"/>
                </a:solidFill>
                <a:latin typeface="Calibri"/>
                <a:cs typeface="Calibri"/>
              </a:rPr>
              <a:t>image_1 </a:t>
            </a:r>
            <a:r>
              <a:rPr dirty="0" sz="1800" spc="-10">
                <a:solidFill>
                  <a:srgbClr val="333333"/>
                </a:solidFill>
                <a:latin typeface="Calibri"/>
                <a:cs typeface="Calibri"/>
              </a:rPr>
              <a:t>8680183.webp</a:t>
            </a:r>
            <a:endParaRPr sz="1800">
              <a:latin typeface="Calibri"/>
              <a:cs typeface="Calibri"/>
            </a:endParaRPr>
          </a:p>
          <a:p>
            <a:pPr marL="19685">
              <a:lnSpc>
                <a:spcPct val="100000"/>
              </a:lnSpc>
              <a:spcBef>
                <a:spcPts val="905"/>
              </a:spcBef>
            </a:pPr>
            <a:r>
              <a:rPr dirty="0" sz="2200" spc="-10">
                <a:solidFill>
                  <a:srgbClr val="333333"/>
                </a:solidFill>
                <a:latin typeface="Calibri"/>
                <a:cs typeface="Calibri"/>
              </a:rPr>
              <a:t>Source:</a:t>
            </a:r>
            <a:r>
              <a:rPr dirty="0" sz="2200" spc="-11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6460CF"/>
                </a:solidFill>
                <a:latin typeface="Calibri"/>
                <a:cs typeface="Calibri"/>
              </a:rPr>
              <a:t>pngtree.com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05"/>
              </a:spcBef>
            </a:pP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40">
                <a:solidFill>
                  <a:srgbClr val="2F2F2F"/>
                </a:solidFill>
                <a:latin typeface="Calibri"/>
                <a:cs typeface="Calibri"/>
              </a:rPr>
              <a:t>https://cdn.educba.com/academy/wp—</a:t>
            </a:r>
            <a:r>
              <a:rPr dirty="0" sz="1800" spc="-45">
                <a:solidFill>
                  <a:srgbClr val="2F2F2F"/>
                </a:solidFill>
                <a:latin typeface="Calibri"/>
                <a:cs typeface="Calibri"/>
              </a:rPr>
              <a:t>content/uploads/2024/01/</a:t>
            </a:r>
            <a:r>
              <a:rPr dirty="0" sz="1800" spc="-45">
                <a:solidFill>
                  <a:srgbClr val="2D2D2D"/>
                </a:solidFill>
                <a:latin typeface="Calibri"/>
                <a:cs typeface="Calibri"/>
              </a:rPr>
              <a:t>Essay—</a:t>
            </a:r>
            <a:r>
              <a:rPr dirty="0" sz="1800" spc="-105">
                <a:solidFill>
                  <a:srgbClr val="2D2D2D"/>
                </a:solidFill>
                <a:latin typeface="Calibri"/>
                <a:cs typeface="Calibri"/>
              </a:rPr>
              <a:t>on—</a:t>
            </a:r>
            <a:r>
              <a:rPr dirty="0" sz="1800" spc="-80">
                <a:solidFill>
                  <a:srgbClr val="2D2D2D"/>
                </a:solidFill>
                <a:latin typeface="Calibri"/>
                <a:cs typeface="Calibri"/>
              </a:rPr>
              <a:t>Cultural—</a:t>
            </a:r>
            <a:r>
              <a:rPr dirty="0" sz="1800" spc="-10">
                <a:solidFill>
                  <a:srgbClr val="2D2D2D"/>
                </a:solidFill>
                <a:latin typeface="Calibri"/>
                <a:cs typeface="Calibri"/>
              </a:rPr>
              <a:t>Diversity.jpg</a:t>
            </a:r>
            <a:endParaRPr sz="1800">
              <a:latin typeface="Calibri"/>
              <a:cs typeface="Calibri"/>
            </a:endParaRPr>
          </a:p>
          <a:p>
            <a:pPr marL="19685">
              <a:lnSpc>
                <a:spcPct val="100000"/>
              </a:lnSpc>
              <a:spcBef>
                <a:spcPts val="965"/>
              </a:spcBef>
            </a:pPr>
            <a:r>
              <a:rPr dirty="0" sz="2200" spc="-10">
                <a:solidFill>
                  <a:srgbClr val="313131"/>
                </a:solidFill>
                <a:latin typeface="Calibri"/>
                <a:cs typeface="Calibri"/>
              </a:rPr>
              <a:t>Source:</a:t>
            </a:r>
            <a:r>
              <a:rPr dirty="0" sz="2200" spc="-6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4D46CF"/>
                </a:solidFill>
                <a:latin typeface="Calibri"/>
                <a:cs typeface="Calibri"/>
                <a:hlinkClick r:id="rId8"/>
              </a:rPr>
              <a:t>www.educba.com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65"/>
              </a:spcBef>
            </a:pPr>
            <a:endParaRPr sz="2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10">
                <a:solidFill>
                  <a:srgbClr val="282828"/>
                </a:solidFill>
                <a:latin typeface="Calibri"/>
                <a:cs typeface="Calibri"/>
              </a:rPr>
              <a:t>https:||upIoad.wikimedia.org/wikipedia/commons/e/eb/WorId_trade_map.svg</a:t>
            </a:r>
            <a:endParaRPr sz="1800">
              <a:latin typeface="Calibri"/>
              <a:cs typeface="Calibri"/>
            </a:endParaRPr>
          </a:p>
          <a:p>
            <a:pPr marL="19685">
              <a:lnSpc>
                <a:spcPct val="100000"/>
              </a:lnSpc>
              <a:spcBef>
                <a:spcPts val="960"/>
              </a:spcBef>
            </a:pPr>
            <a:r>
              <a:rPr dirty="0" sz="2200" spc="-10">
                <a:solidFill>
                  <a:srgbClr val="343434"/>
                </a:solidFill>
                <a:latin typeface="Calibri"/>
                <a:cs typeface="Calibri"/>
              </a:rPr>
              <a:t>Source:</a:t>
            </a:r>
            <a:r>
              <a:rPr dirty="0" sz="2200" spc="-11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4D44A7"/>
                </a:solidFill>
                <a:latin typeface="Calibri"/>
                <a:cs typeface="Calibri"/>
              </a:rPr>
              <a:t>en.wikipedia.org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66176" y="3620308"/>
            <a:ext cx="188475" cy="557574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973792" y="1904392"/>
            <a:ext cx="11921490" cy="0"/>
          </a:xfrm>
          <a:custGeom>
            <a:avLst/>
            <a:gdLst/>
            <a:ahLst/>
            <a:cxnLst/>
            <a:rect l="l" t="t" r="r" b="b"/>
            <a:pathLst>
              <a:path w="11921490" h="0">
                <a:moveTo>
                  <a:pt x="0" y="0"/>
                </a:moveTo>
                <a:lnTo>
                  <a:pt x="11921103" y="0"/>
                </a:lnTo>
              </a:path>
            </a:pathLst>
          </a:custGeom>
          <a:ln w="39265">
            <a:solidFill>
              <a:srgbClr val="034B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9825" rIns="0" bIns="0" rtlCol="0" vert="horz">
            <a:spAutoFit/>
          </a:bodyPr>
          <a:lstStyle/>
          <a:p>
            <a:pPr marL="5080">
              <a:lnSpc>
                <a:spcPct val="100000"/>
              </a:lnSpc>
              <a:spcBef>
                <a:spcPts val="125"/>
              </a:spcBef>
            </a:pPr>
            <a:r>
              <a:rPr dirty="0">
                <a:solidFill>
                  <a:srgbClr val="003160"/>
                </a:solidFill>
              </a:rPr>
              <a:t>Introduction:</a:t>
            </a:r>
            <a:r>
              <a:rPr dirty="0" spc="545">
                <a:solidFill>
                  <a:srgbClr val="003160"/>
                </a:solidFill>
              </a:rPr>
              <a:t> </a:t>
            </a:r>
            <a:r>
              <a:rPr dirty="0" spc="90">
                <a:solidFill>
                  <a:srgbClr val="03335D"/>
                </a:solidFill>
              </a:rPr>
              <a:t>The</a:t>
            </a:r>
            <a:r>
              <a:rPr dirty="0" spc="-160">
                <a:solidFill>
                  <a:srgbClr val="03335D"/>
                </a:solidFill>
              </a:rPr>
              <a:t> </a:t>
            </a:r>
            <a:r>
              <a:rPr dirty="0">
                <a:solidFill>
                  <a:srgbClr val="00335B"/>
                </a:solidFill>
              </a:rPr>
              <a:t>Comparative</a:t>
            </a:r>
            <a:r>
              <a:rPr dirty="0" spc="459">
                <a:solidFill>
                  <a:srgbClr val="00335B"/>
                </a:solidFill>
              </a:rPr>
              <a:t> </a:t>
            </a:r>
            <a:r>
              <a:rPr dirty="0" spc="95">
                <a:solidFill>
                  <a:srgbClr val="003362"/>
                </a:solidFill>
              </a:rPr>
              <a:t>Turn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28339" y="3841209"/>
            <a:ext cx="8736330" cy="506412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3970" marR="490855" indent="-1905">
              <a:lnSpc>
                <a:spcPct val="112700"/>
              </a:lnSpc>
              <a:spcBef>
                <a:spcPts val="165"/>
              </a:spcBef>
            </a:pPr>
            <a:r>
              <a:rPr dirty="0" sz="2800">
                <a:solidFill>
                  <a:srgbClr val="343434"/>
                </a:solidFill>
                <a:latin typeface="Calibri"/>
                <a:cs typeface="Calibri"/>
              </a:rPr>
              <a:t>Comparative</a:t>
            </a:r>
            <a:r>
              <a:rPr dirty="0" sz="2800" spc="12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62626"/>
                </a:solidFill>
                <a:latin typeface="Calibri"/>
                <a:cs typeface="Calibri"/>
              </a:rPr>
              <a:t>Politics</a:t>
            </a:r>
            <a:r>
              <a:rPr dirty="0" sz="2800" spc="5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33333"/>
                </a:solidFill>
                <a:latin typeface="Calibri"/>
                <a:cs typeface="Calibri"/>
              </a:rPr>
              <a:t>has</a:t>
            </a:r>
            <a:r>
              <a:rPr dirty="0" sz="2800" spc="15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B3B3B"/>
                </a:solidFill>
                <a:latin typeface="Calibri"/>
                <a:cs typeface="Calibri"/>
              </a:rPr>
              <a:t>evolved</a:t>
            </a:r>
            <a:r>
              <a:rPr dirty="0" sz="2800" spc="7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63636"/>
                </a:solidFill>
                <a:latin typeface="Calibri"/>
                <a:cs typeface="Calibri"/>
              </a:rPr>
              <a:t>from</a:t>
            </a:r>
            <a:r>
              <a:rPr dirty="0" sz="2800" spc="2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 spc="-20">
                <a:solidFill>
                  <a:srgbClr val="383838"/>
                </a:solidFill>
                <a:latin typeface="Calibri"/>
                <a:cs typeface="Calibri"/>
              </a:rPr>
              <a:t>mere</a:t>
            </a:r>
            <a:r>
              <a:rPr dirty="0" sz="2800" spc="1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242424"/>
                </a:solidFill>
                <a:latin typeface="Calibri"/>
                <a:cs typeface="Calibri"/>
              </a:rPr>
              <a:t>descriptive </a:t>
            </a:r>
            <a:r>
              <a:rPr dirty="0" sz="2700" spc="55">
                <a:solidFill>
                  <a:srgbClr val="2A2A2A"/>
                </a:solidFill>
                <a:latin typeface="Calibri"/>
                <a:cs typeface="Calibri"/>
              </a:rPr>
              <a:t>accounts</a:t>
            </a:r>
            <a:r>
              <a:rPr dirty="0" sz="2700" spc="16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13131"/>
                </a:solidFill>
                <a:latin typeface="Calibri"/>
                <a:cs typeface="Calibri"/>
              </a:rPr>
              <a:t>of</a:t>
            </a:r>
            <a:r>
              <a:rPr dirty="0" sz="2700" spc="-2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 spc="-10">
                <a:solidFill>
                  <a:srgbClr val="333333"/>
                </a:solidFill>
                <a:latin typeface="Calibri"/>
                <a:cs typeface="Calibri"/>
              </a:rPr>
              <a:t>"foreign</a:t>
            </a:r>
            <a:r>
              <a:rPr dirty="0" sz="2700" spc="-2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F2F2F"/>
                </a:solidFill>
                <a:latin typeface="Calibri"/>
                <a:cs typeface="Calibri"/>
              </a:rPr>
              <a:t>governments"</a:t>
            </a:r>
            <a:r>
              <a:rPr dirty="0" sz="2700" spc="25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83838"/>
                </a:solidFill>
                <a:latin typeface="Calibri"/>
                <a:cs typeface="Calibri"/>
              </a:rPr>
              <a:t>to </a:t>
            </a:r>
            <a:r>
              <a:rPr dirty="0" sz="2700" spc="50">
                <a:solidFill>
                  <a:srgbClr val="1D3F60"/>
                </a:solidFill>
                <a:latin typeface="Calibri"/>
                <a:cs typeface="Calibri"/>
              </a:rPr>
              <a:t>a</a:t>
            </a:r>
            <a:r>
              <a:rPr dirty="0" sz="2700" spc="-40">
                <a:solidFill>
                  <a:srgbClr val="1D3F60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13131"/>
                </a:solidFill>
                <a:latin typeface="Calibri"/>
                <a:cs typeface="Calibri"/>
              </a:rPr>
              <a:t>rigorous</a:t>
            </a:r>
            <a:r>
              <a:rPr dirty="0" sz="2700" spc="15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 spc="-10">
                <a:solidFill>
                  <a:srgbClr val="2D2D2D"/>
                </a:solidFill>
                <a:latin typeface="Calibri"/>
                <a:cs typeface="Calibri"/>
              </a:rPr>
              <a:t>scientific </a:t>
            </a:r>
            <a:r>
              <a:rPr dirty="0" sz="2800" spc="-20">
                <a:solidFill>
                  <a:srgbClr val="2D2D2D"/>
                </a:solidFill>
                <a:latin typeface="Calibri"/>
                <a:cs typeface="Calibri"/>
              </a:rPr>
              <a:t>inquiry</a:t>
            </a:r>
            <a:r>
              <a:rPr dirty="0" sz="280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63636"/>
                </a:solidFill>
                <a:latin typeface="Calibri"/>
                <a:cs typeface="Calibri"/>
              </a:rPr>
              <a:t>into</a:t>
            </a:r>
            <a:r>
              <a:rPr dirty="0" sz="2800" spc="-7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33333"/>
                </a:solidFill>
                <a:latin typeface="Calibri"/>
                <a:cs typeface="Calibri"/>
              </a:rPr>
              <a:t>political</a:t>
            </a:r>
            <a:r>
              <a:rPr dirty="0" sz="2800" spc="-105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800" spc="-20">
                <a:solidFill>
                  <a:srgbClr val="343434"/>
                </a:solidFill>
                <a:latin typeface="Calibri"/>
                <a:cs typeface="Calibri"/>
              </a:rPr>
              <a:t>behavior,</a:t>
            </a:r>
            <a:r>
              <a:rPr dirty="0" sz="2800" spc="-3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 spc="-20">
                <a:solidFill>
                  <a:srgbClr val="333333"/>
                </a:solidFill>
                <a:latin typeface="Calibri"/>
                <a:cs typeface="Calibri"/>
              </a:rPr>
              <a:t>structures,</a:t>
            </a:r>
            <a:r>
              <a:rPr dirty="0" sz="2800" spc="5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A4464"/>
                </a:solidFill>
                <a:latin typeface="Calibri"/>
                <a:cs typeface="Calibri"/>
              </a:rPr>
              <a:t>and</a:t>
            </a:r>
            <a:r>
              <a:rPr dirty="0" sz="2800" spc="-90">
                <a:solidFill>
                  <a:srgbClr val="2A4464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13131"/>
                </a:solidFill>
                <a:latin typeface="Calibri"/>
                <a:cs typeface="Calibri"/>
              </a:rPr>
              <a:t>functions </a:t>
            </a:r>
            <a:r>
              <a:rPr dirty="0" sz="2700" spc="75">
                <a:solidFill>
                  <a:srgbClr val="333333"/>
                </a:solidFill>
                <a:latin typeface="Calibri"/>
                <a:cs typeface="Calibri"/>
              </a:rPr>
              <a:t>across</a:t>
            </a:r>
            <a:r>
              <a:rPr dirty="0" sz="2700" spc="229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43434"/>
                </a:solidFill>
                <a:latin typeface="Calibri"/>
                <a:cs typeface="Calibri"/>
              </a:rPr>
              <a:t>the</a:t>
            </a:r>
            <a:r>
              <a:rPr dirty="0" sz="2700" spc="6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 spc="-10">
                <a:solidFill>
                  <a:srgbClr val="313131"/>
                </a:solidFill>
                <a:latin typeface="Calibri"/>
                <a:cs typeface="Calibri"/>
              </a:rPr>
              <a:t>globe.</a:t>
            </a:r>
            <a:endParaRPr sz="2700">
              <a:latin typeface="Calibri"/>
              <a:cs typeface="Calibri"/>
            </a:endParaRPr>
          </a:p>
          <a:p>
            <a:pPr marL="638175" marR="629285" indent="-341630">
              <a:lnSpc>
                <a:spcPct val="123300"/>
              </a:lnSpc>
              <a:spcBef>
                <a:spcPts val="2320"/>
              </a:spcBef>
              <a:buClr>
                <a:srgbClr val="2D3B52"/>
              </a:buClr>
              <a:buChar char="•"/>
              <a:tabLst>
                <a:tab pos="642620" algn="l"/>
              </a:tabLst>
            </a:pPr>
            <a:r>
              <a:rPr dirty="0" sz="2550" spc="110">
                <a:solidFill>
                  <a:srgbClr val="363636"/>
                </a:solidFill>
                <a:latin typeface="Calibri"/>
                <a:cs typeface="Calibri"/>
              </a:rPr>
              <a:t>Evolution:</a:t>
            </a:r>
            <a:r>
              <a:rPr dirty="0" sz="2550" spc="14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 spc="105">
                <a:solidFill>
                  <a:srgbClr val="383838"/>
                </a:solidFill>
                <a:latin typeface="Calibri"/>
                <a:cs typeface="Calibri"/>
              </a:rPr>
              <a:t>Shift</a:t>
            </a:r>
            <a:r>
              <a:rPr dirty="0" sz="2550" spc="18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550" spc="80">
                <a:solidFill>
                  <a:srgbClr val="383838"/>
                </a:solidFill>
                <a:latin typeface="Calibri"/>
                <a:cs typeface="Calibri"/>
              </a:rPr>
              <a:t>from</a:t>
            </a:r>
            <a:r>
              <a:rPr dirty="0" sz="2550" spc="7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550" spc="90">
                <a:solidFill>
                  <a:srgbClr val="2F2F2F"/>
                </a:solidFill>
                <a:latin typeface="Calibri"/>
                <a:cs typeface="Calibri"/>
              </a:rPr>
              <a:t>normative</a:t>
            </a:r>
            <a:r>
              <a:rPr dirty="0" sz="2550" spc="2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363636"/>
                </a:solidFill>
                <a:latin typeface="Calibri"/>
                <a:cs typeface="Calibri"/>
              </a:rPr>
              <a:t>"what</a:t>
            </a:r>
            <a:r>
              <a:rPr dirty="0" sz="2550" spc="24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 spc="85">
                <a:solidFill>
                  <a:srgbClr val="242424"/>
                </a:solidFill>
                <a:latin typeface="Calibri"/>
                <a:cs typeface="Calibri"/>
              </a:rPr>
              <a:t>should</a:t>
            </a:r>
            <a:r>
              <a:rPr dirty="0" sz="2550" spc="190">
                <a:solidFill>
                  <a:srgbClr val="242424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343434"/>
                </a:solidFill>
                <a:latin typeface="Calibri"/>
                <a:cs typeface="Calibri"/>
              </a:rPr>
              <a:t>be"</a:t>
            </a:r>
            <a:r>
              <a:rPr dirty="0" sz="2550" spc="7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80">
                <a:solidFill>
                  <a:srgbClr val="363636"/>
                </a:solidFill>
                <a:latin typeface="Calibri"/>
                <a:cs typeface="Calibri"/>
              </a:rPr>
              <a:t>to </a:t>
            </a:r>
            <a:r>
              <a:rPr dirty="0" sz="2550" spc="80">
                <a:solidFill>
                  <a:srgbClr val="363636"/>
                </a:solidFill>
                <a:latin typeface="Calibri"/>
                <a:cs typeface="Calibri"/>
              </a:rPr>
              <a:t>	</a:t>
            </a:r>
            <a:r>
              <a:rPr dirty="0" sz="2550" spc="90">
                <a:solidFill>
                  <a:srgbClr val="2F2F2F"/>
                </a:solidFill>
                <a:latin typeface="Calibri"/>
                <a:cs typeface="Calibri"/>
              </a:rPr>
              <a:t>empirical</a:t>
            </a:r>
            <a:r>
              <a:rPr dirty="0" sz="2550" spc="1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363636"/>
                </a:solidFill>
                <a:latin typeface="Calibri"/>
                <a:cs typeface="Calibri"/>
              </a:rPr>
              <a:t>"what</a:t>
            </a:r>
            <a:r>
              <a:rPr dirty="0" sz="2550" spc="30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 spc="-20">
                <a:solidFill>
                  <a:srgbClr val="363636"/>
                </a:solidFill>
                <a:latin typeface="Calibri"/>
                <a:cs typeface="Calibri"/>
              </a:rPr>
              <a:t>is."</a:t>
            </a:r>
            <a:endParaRPr sz="2550">
              <a:latin typeface="Calibri"/>
              <a:cs typeface="Calibri"/>
            </a:endParaRPr>
          </a:p>
          <a:p>
            <a:pPr marL="643255" marR="5080" indent="-346710">
              <a:lnSpc>
                <a:spcPct val="121200"/>
              </a:lnSpc>
              <a:buChar char="•"/>
              <a:tabLst>
                <a:tab pos="643255" algn="l"/>
                <a:tab pos="646430" algn="l"/>
              </a:tabLst>
            </a:pPr>
            <a:r>
              <a:rPr dirty="0" sz="2550">
                <a:solidFill>
                  <a:srgbClr val="2A3B54"/>
                </a:solidFill>
                <a:latin typeface="Calibri"/>
                <a:cs typeface="Calibri"/>
              </a:rPr>
              <a:t>	</a:t>
            </a:r>
            <a:r>
              <a:rPr dirty="0" sz="2550" spc="200">
                <a:solidFill>
                  <a:srgbClr val="2F2F2F"/>
                </a:solidFill>
                <a:latin typeface="Calibri"/>
                <a:cs typeface="Calibri"/>
              </a:rPr>
              <a:t>Scope:</a:t>
            </a:r>
            <a:r>
              <a:rPr dirty="0" sz="2550" spc="-6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 spc="100">
                <a:solidFill>
                  <a:srgbClr val="363636"/>
                </a:solidFill>
                <a:latin typeface="Calibri"/>
                <a:cs typeface="Calibri"/>
              </a:rPr>
              <a:t>Beyond</a:t>
            </a:r>
            <a:r>
              <a:rPr dirty="0" sz="2550" spc="17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3F3F3F"/>
                </a:solidFill>
                <a:latin typeface="Calibri"/>
                <a:cs typeface="Calibri"/>
              </a:rPr>
              <a:t>formal</a:t>
            </a:r>
            <a:r>
              <a:rPr dirty="0" sz="2550" spc="155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dirty="0" sz="2550" spc="70">
                <a:solidFill>
                  <a:srgbClr val="2F2F2F"/>
                </a:solidFill>
                <a:latin typeface="Calibri"/>
                <a:cs typeface="Calibri"/>
              </a:rPr>
              <a:t>institutions</a:t>
            </a:r>
            <a:r>
              <a:rPr dirty="0" sz="2550" spc="30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 spc="105">
                <a:solidFill>
                  <a:srgbClr val="363636"/>
                </a:solidFill>
                <a:latin typeface="Calibri"/>
                <a:cs typeface="Calibri"/>
              </a:rPr>
              <a:t>to</a:t>
            </a:r>
            <a:r>
              <a:rPr dirty="0" sz="2550" spc="8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 spc="-90">
                <a:solidFill>
                  <a:srgbClr val="363636"/>
                </a:solidFill>
                <a:latin typeface="Calibri"/>
                <a:cs typeface="Calibri"/>
              </a:rPr>
              <a:t>non—</a:t>
            </a:r>
            <a:r>
              <a:rPr dirty="0" sz="2550" spc="-20">
                <a:solidFill>
                  <a:srgbClr val="363636"/>
                </a:solidFill>
                <a:latin typeface="Calibri"/>
                <a:cs typeface="Calibri"/>
              </a:rPr>
              <a:t>formal</a:t>
            </a:r>
            <a:r>
              <a:rPr dirty="0" sz="2550" spc="29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 spc="85">
                <a:solidFill>
                  <a:srgbClr val="363636"/>
                </a:solidFill>
                <a:latin typeface="Calibri"/>
                <a:cs typeface="Calibri"/>
              </a:rPr>
              <a:t>actors, </a:t>
            </a:r>
            <a:r>
              <a:rPr dirty="0" sz="2550">
                <a:solidFill>
                  <a:srgbClr val="333333"/>
                </a:solidFill>
                <a:latin typeface="Calibri"/>
                <a:cs typeface="Calibri"/>
              </a:rPr>
              <a:t>cultures,</a:t>
            </a:r>
            <a:r>
              <a:rPr dirty="0" sz="2550" spc="254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550" spc="125">
                <a:solidFill>
                  <a:srgbClr val="3B3B3B"/>
                </a:solidFill>
                <a:latin typeface="Calibri"/>
                <a:cs typeface="Calibri"/>
              </a:rPr>
              <a:t>and</a:t>
            </a:r>
            <a:r>
              <a:rPr dirty="0" sz="2550" spc="204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550" spc="120">
                <a:solidFill>
                  <a:srgbClr val="2D2D2D"/>
                </a:solidFill>
                <a:latin typeface="Calibri"/>
                <a:cs typeface="Calibri"/>
              </a:rPr>
              <a:t>economic</a:t>
            </a:r>
            <a:r>
              <a:rPr dirty="0" sz="2550" spc="37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550" spc="50">
                <a:solidFill>
                  <a:srgbClr val="343434"/>
                </a:solidFill>
                <a:latin typeface="Calibri"/>
                <a:cs typeface="Calibri"/>
              </a:rPr>
              <a:t>drivers.</a:t>
            </a:r>
            <a:endParaRPr sz="2550">
              <a:latin typeface="Calibri"/>
              <a:cs typeface="Calibri"/>
            </a:endParaRPr>
          </a:p>
          <a:p>
            <a:pPr marL="641350" marR="1426210" indent="-344170">
              <a:lnSpc>
                <a:spcPct val="121200"/>
              </a:lnSpc>
              <a:buClr>
                <a:srgbClr val="2A3B4D"/>
              </a:buClr>
              <a:buChar char="•"/>
              <a:tabLst>
                <a:tab pos="641350" algn="l"/>
              </a:tabLst>
            </a:pPr>
            <a:r>
              <a:rPr dirty="0" sz="2550" spc="170">
                <a:solidFill>
                  <a:srgbClr val="383838"/>
                </a:solidFill>
                <a:latin typeface="Calibri"/>
                <a:cs typeface="Calibri"/>
              </a:rPr>
              <a:t>Objective:</a:t>
            </a:r>
            <a:r>
              <a:rPr dirty="0" sz="2550" spc="21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313131"/>
                </a:solidFill>
                <a:latin typeface="Calibri"/>
                <a:cs typeface="Calibri"/>
              </a:rPr>
              <a:t>To</a:t>
            </a:r>
            <a:r>
              <a:rPr dirty="0" sz="2550" spc="19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550" spc="85">
                <a:solidFill>
                  <a:srgbClr val="363636"/>
                </a:solidFill>
                <a:latin typeface="Calibri"/>
                <a:cs typeface="Calibri"/>
              </a:rPr>
              <a:t>build</a:t>
            </a:r>
            <a:r>
              <a:rPr dirty="0" sz="2550" spc="15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262626"/>
                </a:solidFill>
                <a:latin typeface="Calibri"/>
                <a:cs typeface="Calibri"/>
              </a:rPr>
              <a:t>macro—theories</a:t>
            </a:r>
            <a:r>
              <a:rPr dirty="0" sz="2550" spc="45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2550" spc="125">
                <a:solidFill>
                  <a:srgbClr val="3D3D3D"/>
                </a:solidFill>
                <a:latin typeface="Calibri"/>
                <a:cs typeface="Calibri"/>
              </a:rPr>
              <a:t>and</a:t>
            </a:r>
            <a:r>
              <a:rPr dirty="0" sz="2550" spc="16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2550" spc="60">
                <a:solidFill>
                  <a:srgbClr val="343434"/>
                </a:solidFill>
                <a:latin typeface="Calibri"/>
                <a:cs typeface="Calibri"/>
              </a:rPr>
              <a:t>verify </a:t>
            </a:r>
            <a:r>
              <a:rPr dirty="0" sz="2550" spc="135">
                <a:solidFill>
                  <a:srgbClr val="343434"/>
                </a:solidFill>
                <a:latin typeface="Calibri"/>
                <a:cs typeface="Calibri"/>
              </a:rPr>
              <a:t>hypotheses</a:t>
            </a:r>
            <a:r>
              <a:rPr dirty="0" sz="2550" spc="52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75">
                <a:solidFill>
                  <a:srgbClr val="2F2F2F"/>
                </a:solidFill>
                <a:latin typeface="Calibri"/>
                <a:cs typeface="Calibri"/>
              </a:rPr>
              <a:t>through</a:t>
            </a:r>
            <a:r>
              <a:rPr dirty="0" sz="2550" spc="34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313131"/>
                </a:solidFill>
                <a:latin typeface="Calibri"/>
                <a:cs typeface="Calibri"/>
              </a:rPr>
              <a:t>cross—national</a:t>
            </a:r>
            <a:r>
              <a:rPr dirty="0" sz="2550" spc="-4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550" spc="40">
                <a:solidFill>
                  <a:srgbClr val="343434"/>
                </a:solidFill>
                <a:latin typeface="Calibri"/>
                <a:cs typeface="Calibri"/>
              </a:rPr>
              <a:t>analysis.</a:t>
            </a:r>
            <a:endParaRPr sz="25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894073" y="4014663"/>
            <a:ext cx="7399020" cy="2706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24840">
              <a:lnSpc>
                <a:spcPct val="100000"/>
              </a:lnSpc>
              <a:spcBef>
                <a:spcPts val="100"/>
              </a:spcBef>
            </a:pPr>
            <a:r>
              <a:rPr dirty="0" sz="3350" spc="70">
                <a:solidFill>
                  <a:srgbClr val="00316B"/>
                </a:solidFill>
                <a:latin typeface="Cambria"/>
                <a:cs typeface="Cambria"/>
              </a:rPr>
              <a:t>Defining</a:t>
            </a:r>
            <a:r>
              <a:rPr dirty="0" sz="3350" spc="235">
                <a:solidFill>
                  <a:srgbClr val="00316B"/>
                </a:solidFill>
                <a:latin typeface="Cambria"/>
                <a:cs typeface="Cambria"/>
              </a:rPr>
              <a:t> </a:t>
            </a:r>
            <a:r>
              <a:rPr dirty="0" sz="3350" spc="-10">
                <a:solidFill>
                  <a:srgbClr val="003662"/>
                </a:solidFill>
                <a:latin typeface="Cambria"/>
                <a:cs typeface="Cambria"/>
              </a:rPr>
              <a:t>"Approach"</a:t>
            </a:r>
            <a:endParaRPr sz="3350">
              <a:latin typeface="Cambria"/>
              <a:cs typeface="Cambria"/>
            </a:endParaRPr>
          </a:p>
          <a:p>
            <a:pPr marL="12700" marR="5080" indent="10795">
              <a:lnSpc>
                <a:spcPct val="111500"/>
              </a:lnSpc>
              <a:spcBef>
                <a:spcPts val="2375"/>
              </a:spcBef>
            </a:pPr>
            <a:r>
              <a:rPr dirty="0" sz="2700">
                <a:solidFill>
                  <a:srgbClr val="2A3A4F"/>
                </a:solidFill>
                <a:latin typeface="Calibri"/>
                <a:cs typeface="Calibri"/>
              </a:rPr>
              <a:t>An</a:t>
            </a:r>
            <a:r>
              <a:rPr dirty="0" sz="2700" spc="-80">
                <a:solidFill>
                  <a:srgbClr val="2A3A4F"/>
                </a:solidFill>
                <a:latin typeface="Calibri"/>
                <a:cs typeface="Calibri"/>
              </a:rPr>
              <a:t> </a:t>
            </a:r>
            <a:r>
              <a:rPr dirty="0" sz="2700" spc="70">
                <a:solidFill>
                  <a:srgbClr val="3B3B3B"/>
                </a:solidFill>
                <a:latin typeface="Calibri"/>
                <a:cs typeface="Calibri"/>
              </a:rPr>
              <a:t>approach</a:t>
            </a:r>
            <a:r>
              <a:rPr dirty="0" sz="2700" spc="11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B3B3B"/>
                </a:solidFill>
                <a:latin typeface="Calibri"/>
                <a:cs typeface="Calibri"/>
              </a:rPr>
              <a:t>is</a:t>
            </a:r>
            <a:r>
              <a:rPr dirty="0" sz="2700" spc="14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700" spc="75">
                <a:solidFill>
                  <a:srgbClr val="2F4464"/>
                </a:solidFill>
                <a:latin typeface="Calibri"/>
                <a:cs typeface="Calibri"/>
              </a:rPr>
              <a:t>a</a:t>
            </a:r>
            <a:r>
              <a:rPr dirty="0" sz="2700" spc="15">
                <a:solidFill>
                  <a:srgbClr val="2F4464"/>
                </a:solidFill>
                <a:latin typeface="Calibri"/>
                <a:cs typeface="Calibri"/>
              </a:rPr>
              <a:t> </a:t>
            </a:r>
            <a:r>
              <a:rPr dirty="0" sz="2700" spc="50">
                <a:solidFill>
                  <a:srgbClr val="3B3B3B"/>
                </a:solidFill>
                <a:latin typeface="Calibri"/>
                <a:cs typeface="Calibri"/>
              </a:rPr>
              <a:t>set</a:t>
            </a:r>
            <a:r>
              <a:rPr dirty="0" sz="2700" spc="12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83838"/>
                </a:solidFill>
                <a:latin typeface="Calibri"/>
                <a:cs typeface="Calibri"/>
              </a:rPr>
              <a:t>of</a:t>
            </a:r>
            <a:r>
              <a:rPr dirty="0" sz="2700" spc="17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700" spc="55">
                <a:solidFill>
                  <a:srgbClr val="333333"/>
                </a:solidFill>
                <a:latin typeface="Calibri"/>
                <a:cs typeface="Calibri"/>
              </a:rPr>
              <a:t>standards</a:t>
            </a:r>
            <a:r>
              <a:rPr dirty="0" sz="2700" spc="275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83838"/>
                </a:solidFill>
                <a:latin typeface="Calibri"/>
                <a:cs typeface="Calibri"/>
              </a:rPr>
              <a:t>or</a:t>
            </a:r>
            <a:r>
              <a:rPr dirty="0" sz="2700" spc="2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F4660"/>
                </a:solidFill>
                <a:latin typeface="Calibri"/>
                <a:cs typeface="Calibri"/>
              </a:rPr>
              <a:t>a</a:t>
            </a:r>
            <a:r>
              <a:rPr dirty="0" sz="2700" spc="105">
                <a:solidFill>
                  <a:srgbClr val="2F4660"/>
                </a:solidFill>
                <a:latin typeface="Calibri"/>
                <a:cs typeface="Calibri"/>
              </a:rPr>
              <a:t> </a:t>
            </a:r>
            <a:r>
              <a:rPr dirty="0" sz="2700" spc="-10">
                <a:solidFill>
                  <a:srgbClr val="383838"/>
                </a:solidFill>
                <a:latin typeface="Calibri"/>
                <a:cs typeface="Calibri"/>
              </a:rPr>
              <a:t>framework </a:t>
            </a:r>
            <a:r>
              <a:rPr dirty="0" sz="2700" spc="70">
                <a:solidFill>
                  <a:srgbClr val="363636"/>
                </a:solidFill>
                <a:latin typeface="Calibri"/>
                <a:cs typeface="Calibri"/>
              </a:rPr>
              <a:t>used</a:t>
            </a:r>
            <a:r>
              <a:rPr dirty="0" sz="2700" spc="19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43434"/>
                </a:solidFill>
                <a:latin typeface="Calibri"/>
                <a:cs typeface="Calibri"/>
              </a:rPr>
              <a:t>to</a:t>
            </a:r>
            <a:r>
              <a:rPr dirty="0" sz="2700" spc="13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13131"/>
                </a:solidFill>
                <a:latin typeface="Calibri"/>
                <a:cs typeface="Calibri"/>
              </a:rPr>
              <a:t>select</a:t>
            </a:r>
            <a:r>
              <a:rPr dirty="0" sz="2700" spc="27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A2A2A"/>
                </a:solidFill>
                <a:latin typeface="Calibri"/>
                <a:cs typeface="Calibri"/>
              </a:rPr>
              <a:t>problems</a:t>
            </a:r>
            <a:r>
              <a:rPr dirty="0" sz="2700" spc="30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F3F62"/>
                </a:solidFill>
                <a:latin typeface="Calibri"/>
                <a:cs typeface="Calibri"/>
              </a:rPr>
              <a:t>and</a:t>
            </a:r>
            <a:r>
              <a:rPr dirty="0" sz="2700" spc="160">
                <a:solidFill>
                  <a:srgbClr val="2F3F62"/>
                </a:solidFill>
                <a:latin typeface="Calibri"/>
                <a:cs typeface="Calibri"/>
              </a:rPr>
              <a:t> </a:t>
            </a:r>
            <a:r>
              <a:rPr dirty="0" sz="2700" spc="95">
                <a:solidFill>
                  <a:srgbClr val="314856"/>
                </a:solidFill>
                <a:latin typeface="Calibri"/>
                <a:cs typeface="Calibri"/>
              </a:rPr>
              <a:t>data</a:t>
            </a:r>
            <a:r>
              <a:rPr dirty="0" sz="2700" spc="105">
                <a:solidFill>
                  <a:srgbClr val="314856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A2A2A"/>
                </a:solidFill>
                <a:latin typeface="Calibri"/>
                <a:cs typeface="Calibri"/>
              </a:rPr>
              <a:t>for</a:t>
            </a:r>
            <a:r>
              <a:rPr dirty="0" sz="2700" spc="10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F2F2F"/>
                </a:solidFill>
                <a:latin typeface="Calibri"/>
                <a:cs typeface="Calibri"/>
              </a:rPr>
              <a:t>analysis.</a:t>
            </a:r>
            <a:r>
              <a:rPr dirty="0" sz="2700" spc="8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700" spc="-25">
                <a:solidFill>
                  <a:srgbClr val="282828"/>
                </a:solidFill>
                <a:latin typeface="Calibri"/>
                <a:cs typeface="Calibri"/>
              </a:rPr>
              <a:t>It </a:t>
            </a:r>
            <a:r>
              <a:rPr dirty="0" sz="2800">
                <a:solidFill>
                  <a:srgbClr val="383838"/>
                </a:solidFill>
                <a:latin typeface="Calibri"/>
                <a:cs typeface="Calibri"/>
              </a:rPr>
              <a:t>provides</a:t>
            </a:r>
            <a:r>
              <a:rPr dirty="0" sz="2800" spc="4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63636"/>
                </a:solidFill>
                <a:latin typeface="Calibri"/>
                <a:cs typeface="Calibri"/>
              </a:rPr>
              <a:t>the</a:t>
            </a:r>
            <a:r>
              <a:rPr dirty="0" sz="2800" spc="-16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 spc="-130">
                <a:solidFill>
                  <a:srgbClr val="363636"/>
                </a:solidFill>
                <a:latin typeface="Calibri"/>
                <a:cs typeface="Calibri"/>
              </a:rPr>
              <a:t>"lens"</a:t>
            </a:r>
            <a:r>
              <a:rPr dirty="0" sz="2800" spc="3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13131"/>
                </a:solidFill>
                <a:latin typeface="Calibri"/>
                <a:cs typeface="Calibri"/>
              </a:rPr>
              <a:t>through</a:t>
            </a:r>
            <a:r>
              <a:rPr dirty="0" sz="2800" spc="4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63636"/>
                </a:solidFill>
                <a:latin typeface="Calibri"/>
                <a:cs typeface="Calibri"/>
              </a:rPr>
              <a:t>which</a:t>
            </a:r>
            <a:r>
              <a:rPr dirty="0" sz="2800" spc="-1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political</a:t>
            </a:r>
            <a:r>
              <a:rPr dirty="0" sz="2800" spc="-5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 spc="-20">
                <a:solidFill>
                  <a:srgbClr val="343434"/>
                </a:solidFill>
                <a:latin typeface="Calibri"/>
                <a:cs typeface="Calibri"/>
              </a:rPr>
              <a:t>reality</a:t>
            </a:r>
            <a:r>
              <a:rPr dirty="0" sz="2800" spc="1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 spc="45">
                <a:solidFill>
                  <a:srgbClr val="3A3A3A"/>
                </a:solidFill>
                <a:latin typeface="Calibri"/>
                <a:cs typeface="Calibri"/>
              </a:rPr>
              <a:t>is </a:t>
            </a:r>
            <a:r>
              <a:rPr dirty="0" sz="2800" spc="-10">
                <a:solidFill>
                  <a:srgbClr val="313131"/>
                </a:solidFill>
                <a:latin typeface="Calibri"/>
                <a:cs typeface="Calibri"/>
              </a:rPr>
              <a:t>interpreted.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66176" y="3675280"/>
            <a:ext cx="8795543" cy="587416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973792" y="1904392"/>
            <a:ext cx="11135995" cy="0"/>
          </a:xfrm>
          <a:custGeom>
            <a:avLst/>
            <a:gdLst/>
            <a:ahLst/>
            <a:cxnLst/>
            <a:rect l="l" t="t" r="r" b="b"/>
            <a:pathLst>
              <a:path w="11135995" h="0">
                <a:moveTo>
                  <a:pt x="0" y="0"/>
                </a:moveTo>
                <a:lnTo>
                  <a:pt x="11135787" y="0"/>
                </a:lnTo>
              </a:path>
            </a:pathLst>
          </a:custGeom>
          <a:ln w="39265">
            <a:solidFill>
              <a:srgbClr val="034B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90"/>
              </a:spcBef>
            </a:pPr>
            <a:r>
              <a:rPr dirty="0" sz="6450" spc="-10">
                <a:solidFill>
                  <a:srgbClr val="03335D"/>
                </a:solidFill>
                <a:latin typeface="Times New Roman"/>
                <a:cs typeface="Times New Roman"/>
              </a:rPr>
              <a:t>Traditional</a:t>
            </a:r>
            <a:r>
              <a:rPr dirty="0" sz="6450" spc="-395">
                <a:solidFill>
                  <a:srgbClr val="03335D"/>
                </a:solidFill>
                <a:latin typeface="Times New Roman"/>
                <a:cs typeface="Times New Roman"/>
              </a:rPr>
              <a:t> </a:t>
            </a:r>
            <a:r>
              <a:rPr dirty="0" sz="6450" spc="-95">
                <a:solidFill>
                  <a:srgbClr val="013467"/>
                </a:solidFill>
                <a:latin typeface="Times New Roman"/>
                <a:cs typeface="Times New Roman"/>
              </a:rPr>
              <a:t>Approaches</a:t>
            </a:r>
            <a:r>
              <a:rPr dirty="0" sz="6450" spc="-110">
                <a:solidFill>
                  <a:srgbClr val="013467"/>
                </a:solidFill>
                <a:latin typeface="Times New Roman"/>
                <a:cs typeface="Times New Roman"/>
              </a:rPr>
              <a:t> </a:t>
            </a:r>
            <a:r>
              <a:rPr dirty="0" sz="6450" spc="-160">
                <a:solidFill>
                  <a:srgbClr val="003162"/>
                </a:solidFill>
                <a:latin typeface="Times New Roman"/>
                <a:cs typeface="Times New Roman"/>
              </a:rPr>
              <a:t>(Pre-</a:t>
            </a:r>
            <a:r>
              <a:rPr dirty="0" sz="6450" spc="-10">
                <a:solidFill>
                  <a:srgbClr val="003162"/>
                </a:solidFill>
                <a:latin typeface="Times New Roman"/>
                <a:cs typeface="Times New Roman"/>
              </a:rPr>
              <a:t>1</a:t>
            </a:r>
            <a:r>
              <a:rPr dirty="0" baseline="-2153" sz="9675" spc="-15">
                <a:solidFill>
                  <a:srgbClr val="003162"/>
                </a:solidFill>
                <a:latin typeface="Times New Roman"/>
                <a:cs typeface="Times New Roman"/>
              </a:rPr>
              <a:t>9</a:t>
            </a:r>
            <a:r>
              <a:rPr dirty="0" sz="6450" spc="-10">
                <a:solidFill>
                  <a:srgbClr val="003162"/>
                </a:solidFill>
                <a:latin typeface="Times New Roman"/>
                <a:cs typeface="Times New Roman"/>
              </a:rPr>
              <a:t>45)</a:t>
            </a:r>
            <a:endParaRPr sz="64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23010" y="3498973"/>
            <a:ext cx="8724900" cy="50355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5875" marR="130810" indent="-3810">
              <a:lnSpc>
                <a:spcPct val="112300"/>
              </a:lnSpc>
              <a:spcBef>
                <a:spcPts val="90"/>
              </a:spcBef>
            </a:pPr>
            <a:r>
              <a:rPr dirty="0" sz="2800" spc="-30">
                <a:solidFill>
                  <a:srgbClr val="2F2F2F"/>
                </a:solidFill>
                <a:latin typeface="Calibri"/>
                <a:cs typeface="Calibri"/>
              </a:rPr>
              <a:t>Dominant</a:t>
            </a:r>
            <a:r>
              <a:rPr dirty="0" sz="2800" spc="229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 spc="-50">
                <a:solidFill>
                  <a:srgbClr val="313131"/>
                </a:solidFill>
                <a:latin typeface="Calibri"/>
                <a:cs typeface="Calibri"/>
              </a:rPr>
              <a:t>until</a:t>
            </a:r>
            <a:r>
              <a:rPr dirty="0" sz="2800" spc="-4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 spc="-125">
                <a:solidFill>
                  <a:srgbClr val="343434"/>
                </a:solidFill>
                <a:latin typeface="Calibri"/>
                <a:cs typeface="Calibri"/>
              </a:rPr>
              <a:t>WWII,</a:t>
            </a:r>
            <a:r>
              <a:rPr dirty="0" sz="2800" spc="7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43434"/>
                </a:solidFill>
                <a:latin typeface="Calibri"/>
                <a:cs typeface="Calibri"/>
              </a:rPr>
              <a:t>these</a:t>
            </a:r>
            <a:r>
              <a:rPr dirty="0" sz="2800" spc="3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approaches</a:t>
            </a:r>
            <a:r>
              <a:rPr dirty="0" sz="2800" spc="2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focused</a:t>
            </a:r>
            <a:r>
              <a:rPr dirty="0" sz="2800" spc="11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83838"/>
                </a:solidFill>
                <a:latin typeface="Calibri"/>
                <a:cs typeface="Calibri"/>
              </a:rPr>
              <a:t>on</a:t>
            </a:r>
            <a:r>
              <a:rPr dirty="0" sz="2800" spc="-8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 spc="-210">
                <a:solidFill>
                  <a:srgbClr val="2F2F2F"/>
                </a:solidFill>
                <a:latin typeface="Calibri"/>
                <a:cs typeface="Calibri"/>
              </a:rPr>
              <a:t>formal— </a:t>
            </a:r>
            <a:r>
              <a:rPr dirty="0" sz="2800" spc="-30">
                <a:solidFill>
                  <a:srgbClr val="3B3B3B"/>
                </a:solidFill>
                <a:latin typeface="Calibri"/>
                <a:cs typeface="Calibri"/>
              </a:rPr>
              <a:t>legal</a:t>
            </a:r>
            <a:r>
              <a:rPr dirty="0" sz="2800" spc="-8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800" spc="-50">
                <a:solidFill>
                  <a:srgbClr val="2F2F2F"/>
                </a:solidFill>
                <a:latin typeface="Calibri"/>
                <a:cs typeface="Calibri"/>
              </a:rPr>
              <a:t>frameworks</a:t>
            </a:r>
            <a:r>
              <a:rPr dirty="0" sz="2800" spc="1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A496B"/>
                </a:solidFill>
                <a:latin typeface="Calibri"/>
                <a:cs typeface="Calibri"/>
              </a:rPr>
              <a:t>and</a:t>
            </a:r>
            <a:r>
              <a:rPr dirty="0" sz="2800" spc="-65">
                <a:solidFill>
                  <a:srgbClr val="2A496B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A3A3A"/>
                </a:solidFill>
                <a:latin typeface="Calibri"/>
                <a:cs typeface="Calibri"/>
              </a:rPr>
              <a:t>the</a:t>
            </a:r>
            <a:r>
              <a:rPr dirty="0" sz="2800" spc="-12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2800" spc="-40">
                <a:solidFill>
                  <a:srgbClr val="313131"/>
                </a:solidFill>
                <a:latin typeface="Calibri"/>
                <a:cs typeface="Calibri"/>
              </a:rPr>
              <a:t>Western</a:t>
            </a:r>
            <a:r>
              <a:rPr dirty="0" sz="2800" spc="-7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2F2F2F"/>
                </a:solidFill>
                <a:latin typeface="Calibri"/>
                <a:cs typeface="Calibri"/>
              </a:rPr>
              <a:t>experience.</a:t>
            </a:r>
            <a:endParaRPr sz="2800">
              <a:latin typeface="Calibri"/>
              <a:cs typeface="Calibri"/>
            </a:endParaRPr>
          </a:p>
          <a:p>
            <a:pPr marL="643255" marR="455930" indent="-340995">
              <a:lnSpc>
                <a:spcPct val="121200"/>
              </a:lnSpc>
              <a:spcBef>
                <a:spcPts val="2425"/>
              </a:spcBef>
              <a:buClr>
                <a:srgbClr val="314159"/>
              </a:buClr>
              <a:buChar char="•"/>
              <a:tabLst>
                <a:tab pos="650240" algn="l"/>
              </a:tabLst>
            </a:pPr>
            <a:r>
              <a:rPr dirty="0" sz="2550" spc="155">
                <a:solidFill>
                  <a:srgbClr val="3B3B3B"/>
                </a:solidFill>
                <a:latin typeface="Calibri"/>
                <a:cs typeface="Calibri"/>
              </a:rPr>
              <a:t>Philosophical:</a:t>
            </a:r>
            <a:r>
              <a:rPr dirty="0" sz="2550" spc="-12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550" spc="160">
                <a:solidFill>
                  <a:srgbClr val="383838"/>
                </a:solidFill>
                <a:latin typeface="Calibri"/>
                <a:cs typeface="Calibri"/>
              </a:rPr>
              <a:t>Focus</a:t>
            </a:r>
            <a:r>
              <a:rPr dirty="0" sz="2550" spc="17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550" spc="105">
                <a:solidFill>
                  <a:srgbClr val="2F2F2F"/>
                </a:solidFill>
                <a:latin typeface="Calibri"/>
                <a:cs typeface="Calibri"/>
              </a:rPr>
              <a:t>on</a:t>
            </a:r>
            <a:r>
              <a:rPr dirty="0" sz="2550" spc="-1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 spc="100">
                <a:solidFill>
                  <a:srgbClr val="2B2B2B"/>
                </a:solidFill>
                <a:latin typeface="Calibri"/>
                <a:cs typeface="Calibri"/>
              </a:rPr>
              <a:t>ethics,</a:t>
            </a:r>
            <a:r>
              <a:rPr dirty="0" sz="2550" spc="150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343434"/>
                </a:solidFill>
                <a:latin typeface="Calibri"/>
                <a:cs typeface="Calibri"/>
              </a:rPr>
              <a:t>values,</a:t>
            </a:r>
            <a:r>
              <a:rPr dirty="0" sz="2550" spc="20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125">
                <a:solidFill>
                  <a:srgbClr val="2A4462"/>
                </a:solidFill>
                <a:latin typeface="Calibri"/>
                <a:cs typeface="Calibri"/>
              </a:rPr>
              <a:t>and</a:t>
            </a:r>
            <a:r>
              <a:rPr dirty="0" sz="2550" spc="140">
                <a:solidFill>
                  <a:srgbClr val="2A4462"/>
                </a:solidFill>
                <a:latin typeface="Calibri"/>
                <a:cs typeface="Calibri"/>
              </a:rPr>
              <a:t> </a:t>
            </a:r>
            <a:r>
              <a:rPr dirty="0" sz="2550" spc="110">
                <a:solidFill>
                  <a:srgbClr val="313131"/>
                </a:solidFill>
                <a:latin typeface="Calibri"/>
                <a:cs typeface="Calibri"/>
              </a:rPr>
              <a:t>the</a:t>
            </a:r>
            <a:r>
              <a:rPr dirty="0" sz="2550" spc="3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550" spc="-10">
                <a:solidFill>
                  <a:srgbClr val="313131"/>
                </a:solidFill>
                <a:latin typeface="Calibri"/>
                <a:cs typeface="Calibri"/>
              </a:rPr>
              <a:t>"ideal </a:t>
            </a:r>
            <a:r>
              <a:rPr dirty="0" sz="2550" spc="-10">
                <a:solidFill>
                  <a:srgbClr val="313131"/>
                </a:solidFill>
                <a:latin typeface="Calibri"/>
                <a:cs typeface="Calibri"/>
              </a:rPr>
              <a:t>	</a:t>
            </a:r>
            <a:r>
              <a:rPr dirty="0" sz="2550">
                <a:solidFill>
                  <a:srgbClr val="313131"/>
                </a:solidFill>
                <a:latin typeface="Calibri"/>
                <a:cs typeface="Calibri"/>
              </a:rPr>
              <a:t>state"</a:t>
            </a:r>
            <a:r>
              <a:rPr dirty="0" sz="2550" spc="14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550" spc="50">
                <a:solidFill>
                  <a:srgbClr val="343434"/>
                </a:solidFill>
                <a:latin typeface="Calibri"/>
                <a:cs typeface="Calibri"/>
              </a:rPr>
              <a:t>(Plato,</a:t>
            </a:r>
            <a:r>
              <a:rPr dirty="0" sz="2550" spc="23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-10">
                <a:solidFill>
                  <a:srgbClr val="343434"/>
                </a:solidFill>
                <a:latin typeface="Calibri"/>
                <a:cs typeface="Calibri"/>
              </a:rPr>
              <a:t>Aristotle).</a:t>
            </a:r>
            <a:endParaRPr sz="2550">
              <a:latin typeface="Calibri"/>
              <a:cs typeface="Calibri"/>
            </a:endParaRPr>
          </a:p>
          <a:p>
            <a:pPr marL="643255" marR="5080" indent="-341630">
              <a:lnSpc>
                <a:spcPts val="3770"/>
              </a:lnSpc>
              <a:spcBef>
                <a:spcPts val="125"/>
              </a:spcBef>
              <a:buClr>
                <a:srgbClr val="1F3650"/>
              </a:buClr>
              <a:buChar char="•"/>
              <a:tabLst>
                <a:tab pos="648335" algn="l"/>
              </a:tabLst>
            </a:pPr>
            <a:r>
              <a:rPr dirty="0" sz="2550" spc="155">
                <a:solidFill>
                  <a:srgbClr val="363636"/>
                </a:solidFill>
                <a:latin typeface="Calibri"/>
                <a:cs typeface="Calibri"/>
              </a:rPr>
              <a:t>Historical:</a:t>
            </a:r>
            <a:r>
              <a:rPr dirty="0" sz="2550" spc="3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550" spc="65">
                <a:solidFill>
                  <a:srgbClr val="333333"/>
                </a:solidFill>
                <a:latin typeface="Calibri"/>
                <a:cs typeface="Calibri"/>
              </a:rPr>
              <a:t>Analysis</a:t>
            </a:r>
            <a:r>
              <a:rPr dirty="0" sz="2550" spc="275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2F2F2F"/>
                </a:solidFill>
                <a:latin typeface="Calibri"/>
                <a:cs typeface="Calibri"/>
              </a:rPr>
              <a:t>of</a:t>
            </a:r>
            <a:r>
              <a:rPr dirty="0" sz="2550" spc="19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 spc="95">
                <a:solidFill>
                  <a:srgbClr val="313131"/>
                </a:solidFill>
                <a:latin typeface="Calibri"/>
                <a:cs typeface="Calibri"/>
              </a:rPr>
              <a:t>political</a:t>
            </a:r>
            <a:r>
              <a:rPr dirty="0" sz="2550" spc="-3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550" spc="80">
                <a:solidFill>
                  <a:srgbClr val="2F2F2F"/>
                </a:solidFill>
                <a:latin typeface="Calibri"/>
                <a:cs typeface="Calibri"/>
              </a:rPr>
              <a:t>institutions</a:t>
            </a:r>
            <a:r>
              <a:rPr dirty="0" sz="2550" spc="26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 spc="75">
                <a:solidFill>
                  <a:srgbClr val="343434"/>
                </a:solidFill>
                <a:latin typeface="Calibri"/>
                <a:cs typeface="Calibri"/>
              </a:rPr>
              <a:t>through</a:t>
            </a:r>
            <a:r>
              <a:rPr dirty="0" sz="2550" spc="204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40">
                <a:solidFill>
                  <a:srgbClr val="2F2F2F"/>
                </a:solidFill>
                <a:latin typeface="Calibri"/>
                <a:cs typeface="Calibri"/>
              </a:rPr>
              <a:t>their </a:t>
            </a:r>
            <a:r>
              <a:rPr dirty="0" sz="2550" spc="40">
                <a:solidFill>
                  <a:srgbClr val="2F2F2F"/>
                </a:solidFill>
                <a:latin typeface="Calibri"/>
                <a:cs typeface="Calibri"/>
              </a:rPr>
              <a:t>	</a:t>
            </a:r>
            <a:r>
              <a:rPr dirty="0" sz="2550" spc="80">
                <a:solidFill>
                  <a:srgbClr val="343434"/>
                </a:solidFill>
                <a:latin typeface="Calibri"/>
                <a:cs typeface="Calibri"/>
              </a:rPr>
              <a:t>chronological</a:t>
            </a:r>
            <a:r>
              <a:rPr dirty="0" sz="2550" spc="21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80">
                <a:solidFill>
                  <a:srgbClr val="2D2D2D"/>
                </a:solidFill>
                <a:latin typeface="Calibri"/>
                <a:cs typeface="Calibri"/>
              </a:rPr>
              <a:t>development.</a:t>
            </a:r>
            <a:endParaRPr sz="2550">
              <a:latin typeface="Calibri"/>
              <a:cs typeface="Calibri"/>
            </a:endParaRPr>
          </a:p>
          <a:p>
            <a:pPr marL="643255" indent="-340995">
              <a:lnSpc>
                <a:spcPct val="100000"/>
              </a:lnSpc>
              <a:spcBef>
                <a:spcPts val="345"/>
              </a:spcBef>
              <a:buClr>
                <a:srgbClr val="23344D"/>
              </a:buClr>
              <a:buChar char="•"/>
              <a:tabLst>
                <a:tab pos="643255" algn="l"/>
              </a:tabLst>
            </a:pPr>
            <a:r>
              <a:rPr dirty="0" sz="2550" spc="170">
                <a:solidFill>
                  <a:srgbClr val="313131"/>
                </a:solidFill>
                <a:latin typeface="Calibri"/>
                <a:cs typeface="Calibri"/>
              </a:rPr>
              <a:t>Institutional/Legal:</a:t>
            </a:r>
            <a:r>
              <a:rPr dirty="0" sz="2550" spc="-8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550" spc="145">
                <a:solidFill>
                  <a:srgbClr val="343434"/>
                </a:solidFill>
                <a:latin typeface="Calibri"/>
                <a:cs typeface="Calibri"/>
              </a:rPr>
              <a:t>Study</a:t>
            </a:r>
            <a:r>
              <a:rPr dirty="0" sz="2550" spc="23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2F2F2F"/>
                </a:solidFill>
                <a:latin typeface="Calibri"/>
                <a:cs typeface="Calibri"/>
              </a:rPr>
              <a:t>of</a:t>
            </a:r>
            <a:r>
              <a:rPr dirty="0" sz="2550" spc="22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 spc="105">
                <a:solidFill>
                  <a:srgbClr val="2D2D2D"/>
                </a:solidFill>
                <a:latin typeface="Calibri"/>
                <a:cs typeface="Calibri"/>
              </a:rPr>
              <a:t>constitutions,</a:t>
            </a:r>
            <a:r>
              <a:rPr dirty="0" sz="2550" spc="-7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550" spc="-10">
                <a:solidFill>
                  <a:srgbClr val="313131"/>
                </a:solidFill>
                <a:latin typeface="Calibri"/>
                <a:cs typeface="Calibri"/>
              </a:rPr>
              <a:t>executive—</a:t>
            </a:r>
            <a:endParaRPr sz="2550">
              <a:latin typeface="Calibri"/>
              <a:cs typeface="Calibri"/>
            </a:endParaRPr>
          </a:p>
          <a:p>
            <a:pPr marL="646430">
              <a:lnSpc>
                <a:spcPct val="100000"/>
              </a:lnSpc>
              <a:spcBef>
                <a:spcPts val="710"/>
              </a:spcBef>
            </a:pPr>
            <a:r>
              <a:rPr dirty="0" sz="2550" spc="60">
                <a:solidFill>
                  <a:srgbClr val="313131"/>
                </a:solidFill>
                <a:latin typeface="Calibri"/>
                <a:cs typeface="Calibri"/>
              </a:rPr>
              <a:t>legislative</a:t>
            </a:r>
            <a:r>
              <a:rPr dirty="0" sz="2550" spc="25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550">
                <a:solidFill>
                  <a:srgbClr val="343434"/>
                </a:solidFill>
                <a:latin typeface="Calibri"/>
                <a:cs typeface="Calibri"/>
              </a:rPr>
              <a:t>relations,</a:t>
            </a:r>
            <a:r>
              <a:rPr dirty="0" sz="2550" spc="31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125">
                <a:solidFill>
                  <a:srgbClr val="3A3A3A"/>
                </a:solidFill>
                <a:latin typeface="Calibri"/>
                <a:cs typeface="Calibri"/>
              </a:rPr>
              <a:t>and</a:t>
            </a:r>
            <a:r>
              <a:rPr dirty="0" sz="2550" spc="14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2550" spc="50">
                <a:solidFill>
                  <a:srgbClr val="2D2D2D"/>
                </a:solidFill>
                <a:latin typeface="Calibri"/>
                <a:cs typeface="Calibri"/>
              </a:rPr>
              <a:t>judiciary.</a:t>
            </a:r>
            <a:endParaRPr sz="25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75"/>
              </a:spcBef>
            </a:pPr>
            <a:endParaRPr sz="2550">
              <a:latin typeface="Calibri"/>
              <a:cs typeface="Calibri"/>
            </a:endParaRPr>
          </a:p>
          <a:p>
            <a:pPr marL="327660">
              <a:lnSpc>
                <a:spcPct val="100000"/>
              </a:lnSpc>
            </a:pPr>
            <a:r>
              <a:rPr dirty="0" sz="2200" spc="70">
                <a:latin typeface="Calibri"/>
                <a:cs typeface="Calibri"/>
              </a:rPr>
              <a:t>Critique:</a:t>
            </a:r>
            <a:r>
              <a:rPr dirty="0" sz="2200" spc="19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These</a:t>
            </a:r>
            <a:r>
              <a:rPr dirty="0" sz="2200" spc="130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were</a:t>
            </a:r>
            <a:r>
              <a:rPr dirty="0" sz="2200" spc="7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descriptive,</a:t>
            </a:r>
            <a:r>
              <a:rPr dirty="0" sz="2200" spc="12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parochial</a:t>
            </a:r>
            <a:r>
              <a:rPr dirty="0" sz="2200" spc="18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(Eurocentric),</a:t>
            </a:r>
            <a:r>
              <a:rPr dirty="0" sz="2200" spc="-100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and</a:t>
            </a:r>
            <a:r>
              <a:rPr dirty="0" sz="2200" spc="7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static.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2379" y="3290475"/>
            <a:ext cx="188475" cy="497890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46379" y="3290475"/>
            <a:ext cx="188475" cy="497890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350378" y="3290475"/>
            <a:ext cx="188475" cy="4978906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934526" y="1939731"/>
            <a:ext cx="13381990" cy="0"/>
          </a:xfrm>
          <a:custGeom>
            <a:avLst/>
            <a:gdLst/>
            <a:ahLst/>
            <a:cxnLst/>
            <a:rect l="l" t="t" r="r" b="b"/>
            <a:pathLst>
              <a:path w="13381990" h="0">
                <a:moveTo>
                  <a:pt x="0" y="0"/>
                </a:moveTo>
                <a:lnTo>
                  <a:pt x="13381792" y="0"/>
                </a:lnTo>
              </a:path>
            </a:pathLst>
          </a:custGeom>
          <a:ln w="47118">
            <a:solidFill>
              <a:srgbClr val="01509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7678" rIns="0" bIns="0" rtlCol="0" vert="horz">
            <a:spAutoFit/>
          </a:bodyPr>
          <a:lstStyle/>
          <a:p>
            <a:pPr marL="5080">
              <a:lnSpc>
                <a:spcPct val="100000"/>
              </a:lnSpc>
              <a:spcBef>
                <a:spcPts val="125"/>
              </a:spcBef>
            </a:pPr>
            <a:r>
              <a:rPr dirty="0" spc="75">
                <a:solidFill>
                  <a:srgbClr val="053872"/>
                </a:solidFill>
              </a:rPr>
              <a:t>Behavioralism:</a:t>
            </a:r>
            <a:r>
              <a:rPr dirty="0" spc="-305">
                <a:solidFill>
                  <a:srgbClr val="053872"/>
                </a:solidFill>
              </a:rPr>
              <a:t> </a:t>
            </a:r>
            <a:r>
              <a:rPr dirty="0" spc="90">
                <a:solidFill>
                  <a:srgbClr val="003462"/>
                </a:solidFill>
              </a:rPr>
              <a:t>The</a:t>
            </a:r>
            <a:r>
              <a:rPr dirty="0" spc="70">
                <a:solidFill>
                  <a:srgbClr val="003462"/>
                </a:solidFill>
              </a:rPr>
              <a:t> </a:t>
            </a:r>
            <a:r>
              <a:rPr dirty="0" spc="80">
                <a:solidFill>
                  <a:srgbClr val="003369"/>
                </a:solidFill>
              </a:rPr>
              <a:t>Scientific</a:t>
            </a:r>
            <a:r>
              <a:rPr dirty="0" spc="200">
                <a:solidFill>
                  <a:srgbClr val="003369"/>
                </a:solidFill>
              </a:rPr>
              <a:t> </a:t>
            </a:r>
            <a:r>
              <a:rPr dirty="0" spc="-10">
                <a:solidFill>
                  <a:srgbClr val="033360"/>
                </a:solidFill>
              </a:rPr>
              <a:t>Revolution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1462160" y="3661271"/>
            <a:ext cx="4794250" cy="3312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3400"/>
              </a:lnSpc>
              <a:spcBef>
                <a:spcPts val="100"/>
              </a:spcBef>
            </a:pPr>
            <a:r>
              <a:rPr dirty="0" sz="3350" spc="50">
                <a:solidFill>
                  <a:srgbClr val="004D85"/>
                </a:solidFill>
                <a:latin typeface="Cambria"/>
                <a:cs typeface="Cambria"/>
              </a:rPr>
              <a:t>*.»N</a:t>
            </a:r>
            <a:endParaRPr sz="3350">
              <a:latin typeface="Cambria"/>
              <a:cs typeface="Cambria"/>
            </a:endParaRPr>
          </a:p>
          <a:p>
            <a:pPr marL="12700">
              <a:lnSpc>
                <a:spcPts val="3400"/>
              </a:lnSpc>
            </a:pPr>
            <a:r>
              <a:rPr dirty="0" sz="3350" spc="60">
                <a:solidFill>
                  <a:srgbClr val="055082"/>
                </a:solidFill>
                <a:latin typeface="Cambria"/>
                <a:cs typeface="Cambria"/>
              </a:rPr>
              <a:t>no</a:t>
            </a:r>
            <a:endParaRPr sz="3350">
              <a:latin typeface="Cambria"/>
              <a:cs typeface="Cambria"/>
            </a:endParaRPr>
          </a:p>
          <a:p>
            <a:pPr marL="20320">
              <a:lnSpc>
                <a:spcPct val="100000"/>
              </a:lnSpc>
              <a:spcBef>
                <a:spcPts val="1730"/>
              </a:spcBef>
            </a:pPr>
            <a:r>
              <a:rPr dirty="0" sz="3350">
                <a:solidFill>
                  <a:srgbClr val="003469"/>
                </a:solidFill>
                <a:latin typeface="Cambria"/>
                <a:cs typeface="Cambria"/>
              </a:rPr>
              <a:t>Focus</a:t>
            </a:r>
            <a:r>
              <a:rPr dirty="0" sz="3350" spc="-15">
                <a:solidFill>
                  <a:srgbClr val="003469"/>
                </a:solidFill>
                <a:latin typeface="Cambria"/>
                <a:cs typeface="Cambria"/>
              </a:rPr>
              <a:t> </a:t>
            </a:r>
            <a:r>
              <a:rPr dirty="0" sz="3350" spc="105">
                <a:solidFill>
                  <a:srgbClr val="072F64"/>
                </a:solidFill>
                <a:latin typeface="Cambria"/>
                <a:cs typeface="Cambria"/>
              </a:rPr>
              <a:t>on</a:t>
            </a:r>
            <a:r>
              <a:rPr dirty="0" sz="3350" spc="-114">
                <a:solidFill>
                  <a:srgbClr val="072F64"/>
                </a:solidFill>
                <a:latin typeface="Cambria"/>
                <a:cs typeface="Cambria"/>
              </a:rPr>
              <a:t> </a:t>
            </a:r>
            <a:r>
              <a:rPr dirty="0" sz="3350" spc="70">
                <a:solidFill>
                  <a:srgbClr val="003670"/>
                </a:solidFill>
                <a:latin typeface="Cambria"/>
                <a:cs typeface="Cambria"/>
              </a:rPr>
              <a:t>the</a:t>
            </a:r>
            <a:r>
              <a:rPr dirty="0" sz="3350" spc="-50">
                <a:solidFill>
                  <a:srgbClr val="003670"/>
                </a:solidFill>
                <a:latin typeface="Cambria"/>
                <a:cs typeface="Cambria"/>
              </a:rPr>
              <a:t> </a:t>
            </a:r>
            <a:r>
              <a:rPr dirty="0" sz="3350" spc="-10">
                <a:solidFill>
                  <a:srgbClr val="00386B"/>
                </a:solidFill>
                <a:latin typeface="Cambria"/>
                <a:cs typeface="Cambria"/>
              </a:rPr>
              <a:t>Individual</a:t>
            </a:r>
            <a:endParaRPr sz="3350">
              <a:latin typeface="Cambria"/>
              <a:cs typeface="Cambria"/>
            </a:endParaRPr>
          </a:p>
          <a:p>
            <a:pPr marL="31750" marR="5080" indent="-4445">
              <a:lnSpc>
                <a:spcPct val="122300"/>
              </a:lnSpc>
              <a:spcBef>
                <a:spcPts val="2095"/>
              </a:spcBef>
            </a:pPr>
            <a:r>
              <a:rPr dirty="0" sz="2550" spc="65">
                <a:solidFill>
                  <a:srgbClr val="333333"/>
                </a:solidFill>
                <a:latin typeface="Cambria"/>
                <a:cs typeface="Cambria"/>
              </a:rPr>
              <a:t>Shifts</a:t>
            </a:r>
            <a:r>
              <a:rPr dirty="0" sz="2550" spc="8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2550" spc="75">
                <a:solidFill>
                  <a:srgbClr val="333333"/>
                </a:solidFill>
                <a:latin typeface="Cambria"/>
                <a:cs typeface="Cambria"/>
              </a:rPr>
              <a:t>the</a:t>
            </a:r>
            <a:r>
              <a:rPr dirty="0" sz="2550" spc="2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2550" spc="-35">
                <a:solidFill>
                  <a:srgbClr val="2F2F2F"/>
                </a:solidFill>
                <a:latin typeface="Cambria"/>
                <a:cs typeface="Cambria"/>
              </a:rPr>
              <a:t>unit</a:t>
            </a:r>
            <a:r>
              <a:rPr dirty="0" sz="2550" spc="19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2A2A2A"/>
                </a:solidFill>
                <a:latin typeface="Cambria"/>
                <a:cs typeface="Cambria"/>
              </a:rPr>
              <a:t>of</a:t>
            </a:r>
            <a:r>
              <a:rPr dirty="0" sz="2550" spc="22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2F2F2F"/>
                </a:solidFill>
                <a:latin typeface="Cambria"/>
                <a:cs typeface="Cambria"/>
              </a:rPr>
              <a:t>analysis</a:t>
            </a:r>
            <a:r>
              <a:rPr dirty="0" sz="2550" spc="11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550" spc="-20">
                <a:solidFill>
                  <a:srgbClr val="313131"/>
                </a:solidFill>
                <a:latin typeface="Cambria"/>
                <a:cs typeface="Cambria"/>
              </a:rPr>
              <a:t>from </a:t>
            </a:r>
            <a:r>
              <a:rPr dirty="0" sz="2550" spc="75">
                <a:solidFill>
                  <a:srgbClr val="3B3B3B"/>
                </a:solidFill>
                <a:latin typeface="Cambria"/>
                <a:cs typeface="Cambria"/>
              </a:rPr>
              <a:t>the</a:t>
            </a:r>
            <a:r>
              <a:rPr dirty="0" sz="2550" spc="-8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3A3A3A"/>
                </a:solidFill>
                <a:latin typeface="Cambria"/>
                <a:cs typeface="Cambria"/>
              </a:rPr>
              <a:t>"State"</a:t>
            </a:r>
            <a:r>
              <a:rPr dirty="0" sz="2550" spc="12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2550" spc="105">
                <a:solidFill>
                  <a:srgbClr val="383838"/>
                </a:solidFill>
                <a:latin typeface="Cambria"/>
                <a:cs typeface="Cambria"/>
              </a:rPr>
              <a:t>to</a:t>
            </a:r>
            <a:r>
              <a:rPr dirty="0" sz="2550" spc="3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2550" spc="75">
                <a:solidFill>
                  <a:srgbClr val="363636"/>
                </a:solidFill>
                <a:latin typeface="Cambria"/>
                <a:cs typeface="Cambria"/>
              </a:rPr>
              <a:t>the</a:t>
            </a:r>
            <a:r>
              <a:rPr dirty="0" sz="2550" spc="-8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550" spc="-60">
                <a:solidFill>
                  <a:srgbClr val="363636"/>
                </a:solidFill>
                <a:latin typeface="Cambria"/>
                <a:cs typeface="Cambria"/>
              </a:rPr>
              <a:t>"Individual"</a:t>
            </a:r>
            <a:r>
              <a:rPr dirty="0" sz="2550" spc="28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550" spc="-25">
                <a:solidFill>
                  <a:srgbClr val="3D3D3D"/>
                </a:solidFill>
                <a:latin typeface="Cambria"/>
                <a:cs typeface="Cambria"/>
              </a:rPr>
              <a:t>and </a:t>
            </a:r>
            <a:r>
              <a:rPr dirty="0" sz="2550">
                <a:solidFill>
                  <a:srgbClr val="3A3A3A"/>
                </a:solidFill>
                <a:latin typeface="Cambria"/>
                <a:cs typeface="Cambria"/>
              </a:rPr>
              <a:t>their</a:t>
            </a:r>
            <a:r>
              <a:rPr dirty="0" sz="2550" spc="12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333333"/>
                </a:solidFill>
                <a:latin typeface="Cambria"/>
                <a:cs typeface="Cambria"/>
              </a:rPr>
              <a:t>actual</a:t>
            </a:r>
            <a:r>
              <a:rPr dirty="0" sz="2550" spc="18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2550">
                <a:solidFill>
                  <a:srgbClr val="343434"/>
                </a:solidFill>
                <a:latin typeface="Cambria"/>
                <a:cs typeface="Cambria"/>
              </a:rPr>
              <a:t>political</a:t>
            </a:r>
            <a:r>
              <a:rPr dirty="0" sz="2550" spc="37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2550" spc="-10">
                <a:solidFill>
                  <a:srgbClr val="2B2B2B"/>
                </a:solidFill>
                <a:latin typeface="Cambria"/>
                <a:cs typeface="Cambria"/>
              </a:rPr>
              <a:t>behavior.</a:t>
            </a:r>
            <a:endParaRPr sz="25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670974" y="4745008"/>
            <a:ext cx="4695825" cy="2706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50" spc="-45">
                <a:solidFill>
                  <a:srgbClr val="002F67"/>
                </a:solidFill>
                <a:latin typeface="Cambria"/>
                <a:cs typeface="Cambria"/>
              </a:rPr>
              <a:t>Value-</a:t>
            </a:r>
            <a:r>
              <a:rPr dirty="0" sz="3350">
                <a:solidFill>
                  <a:srgbClr val="002F67"/>
                </a:solidFill>
                <a:latin typeface="Cambria"/>
                <a:cs typeface="Cambria"/>
              </a:rPr>
              <a:t>Free</a:t>
            </a:r>
            <a:r>
              <a:rPr dirty="0" sz="3350" spc="85">
                <a:solidFill>
                  <a:srgbClr val="002F67"/>
                </a:solidFill>
                <a:latin typeface="Cambria"/>
                <a:cs typeface="Cambria"/>
              </a:rPr>
              <a:t> </a:t>
            </a:r>
            <a:r>
              <a:rPr dirty="0" sz="3350" spc="-10">
                <a:solidFill>
                  <a:srgbClr val="01366D"/>
                </a:solidFill>
                <a:latin typeface="Cambria"/>
                <a:cs typeface="Cambria"/>
              </a:rPr>
              <a:t>Inquiry</a:t>
            </a:r>
            <a:endParaRPr sz="3350">
              <a:latin typeface="Cambria"/>
              <a:cs typeface="Cambria"/>
            </a:endParaRPr>
          </a:p>
          <a:p>
            <a:pPr marL="21590" marR="5080" indent="-3810">
              <a:lnSpc>
                <a:spcPct val="110400"/>
              </a:lnSpc>
              <a:spcBef>
                <a:spcPts val="2240"/>
              </a:spcBef>
            </a:pPr>
            <a:r>
              <a:rPr dirty="0" sz="2800">
                <a:solidFill>
                  <a:srgbClr val="282828"/>
                </a:solidFill>
                <a:latin typeface="Calibri"/>
                <a:cs typeface="Calibri"/>
              </a:rPr>
              <a:t>Emphasizes</a:t>
            </a:r>
            <a:r>
              <a:rPr dirty="0" sz="2800" spc="254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2800" spc="50">
                <a:solidFill>
                  <a:srgbClr val="2F2F2F"/>
                </a:solidFill>
                <a:latin typeface="Calibri"/>
                <a:cs typeface="Calibri"/>
              </a:rPr>
              <a:t>facts</a:t>
            </a:r>
            <a:r>
              <a:rPr dirty="0" sz="2800" spc="7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A3A3A"/>
                </a:solidFill>
                <a:latin typeface="Calibri"/>
                <a:cs typeface="Calibri"/>
              </a:rPr>
              <a:t>over</a:t>
            </a:r>
            <a:r>
              <a:rPr dirty="0" sz="2800" spc="5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13131"/>
                </a:solidFill>
                <a:latin typeface="Calibri"/>
                <a:cs typeface="Calibri"/>
              </a:rPr>
              <a:t>values. </a:t>
            </a:r>
            <a:r>
              <a:rPr dirty="0" sz="2800">
                <a:solidFill>
                  <a:srgbClr val="343434"/>
                </a:solidFill>
                <a:latin typeface="Calibri"/>
                <a:cs typeface="Calibri"/>
              </a:rPr>
              <a:t>Seeks</a:t>
            </a:r>
            <a:r>
              <a:rPr dirty="0" sz="2800" spc="12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D3D3D"/>
                </a:solidFill>
                <a:latin typeface="Calibri"/>
                <a:cs typeface="Calibri"/>
              </a:rPr>
              <a:t>to</a:t>
            </a:r>
            <a:r>
              <a:rPr dirty="0" sz="2800" spc="-5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63636"/>
                </a:solidFill>
                <a:latin typeface="Calibri"/>
                <a:cs typeface="Calibri"/>
              </a:rPr>
              <a:t>discover</a:t>
            </a:r>
            <a:r>
              <a:rPr dirty="0" sz="2800" spc="5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 spc="-40">
                <a:solidFill>
                  <a:srgbClr val="343434"/>
                </a:solidFill>
                <a:latin typeface="Calibri"/>
                <a:cs typeface="Calibri"/>
              </a:rPr>
              <a:t>regularities</a:t>
            </a:r>
            <a:r>
              <a:rPr dirty="0" sz="2800" spc="22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 spc="-25">
                <a:solidFill>
                  <a:srgbClr val="3A3A3A"/>
                </a:solidFill>
                <a:latin typeface="Calibri"/>
                <a:cs typeface="Calibri"/>
              </a:rPr>
              <a:t>in </a:t>
            </a:r>
            <a:r>
              <a:rPr dirty="0" sz="2800">
                <a:solidFill>
                  <a:srgbClr val="2B2B2B"/>
                </a:solidFill>
                <a:latin typeface="Calibri"/>
                <a:cs typeface="Calibri"/>
              </a:rPr>
              <a:t>behavior</a:t>
            </a:r>
            <a:r>
              <a:rPr dirty="0" sz="2800" spc="105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A3A3A"/>
                </a:solidFill>
                <a:latin typeface="Calibri"/>
                <a:cs typeface="Calibri"/>
              </a:rPr>
              <a:t>that</a:t>
            </a:r>
            <a:r>
              <a:rPr dirty="0" sz="2800" spc="85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2800" spc="50">
                <a:solidFill>
                  <a:srgbClr val="343434"/>
                </a:solidFill>
                <a:latin typeface="Calibri"/>
                <a:cs typeface="Calibri"/>
              </a:rPr>
              <a:t>can</a:t>
            </a:r>
            <a:r>
              <a:rPr dirty="0" sz="2800" spc="-13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 spc="80">
                <a:solidFill>
                  <a:srgbClr val="3F3F3F"/>
                </a:solidFill>
                <a:latin typeface="Calibri"/>
                <a:cs typeface="Calibri"/>
              </a:rPr>
              <a:t>be</a:t>
            </a:r>
            <a:r>
              <a:rPr dirty="0" sz="2800" spc="-8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dirty="0" sz="2800" spc="-20">
                <a:solidFill>
                  <a:srgbClr val="363636"/>
                </a:solidFill>
                <a:latin typeface="Calibri"/>
                <a:cs typeface="Calibri"/>
              </a:rPr>
              <a:t>empirically </a:t>
            </a:r>
            <a:r>
              <a:rPr dirty="0" sz="2800" spc="-10">
                <a:solidFill>
                  <a:srgbClr val="343434"/>
                </a:solidFill>
                <a:latin typeface="Calibri"/>
                <a:cs typeface="Calibri"/>
              </a:rPr>
              <a:t>verified.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77976" y="4737155"/>
            <a:ext cx="4330065" cy="2713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50" spc="-10">
                <a:solidFill>
                  <a:srgbClr val="003464"/>
                </a:solidFill>
                <a:latin typeface="Cambria"/>
                <a:cs typeface="Cambria"/>
              </a:rPr>
              <a:t>Interdisciplinary</a:t>
            </a:r>
            <a:endParaRPr sz="3350">
              <a:latin typeface="Cambria"/>
              <a:cs typeface="Cambria"/>
            </a:endParaRPr>
          </a:p>
          <a:p>
            <a:pPr marL="15240" marR="5080">
              <a:lnSpc>
                <a:spcPct val="110400"/>
              </a:lnSpc>
              <a:spcBef>
                <a:spcPts val="2300"/>
              </a:spcBef>
            </a:pPr>
            <a:r>
              <a:rPr dirty="0" sz="2800" spc="-30">
                <a:solidFill>
                  <a:srgbClr val="313131"/>
                </a:solidFill>
                <a:latin typeface="Calibri"/>
                <a:cs typeface="Calibri"/>
              </a:rPr>
              <a:t>Borrows</a:t>
            </a:r>
            <a:r>
              <a:rPr dirty="0" sz="2800" spc="-7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A2A2A"/>
                </a:solidFill>
                <a:latin typeface="Calibri"/>
                <a:cs typeface="Calibri"/>
              </a:rPr>
              <a:t>methodologies</a:t>
            </a:r>
            <a:r>
              <a:rPr dirty="0" sz="2800" spc="8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800" spc="-20">
                <a:solidFill>
                  <a:srgbClr val="363636"/>
                </a:solidFill>
                <a:latin typeface="Calibri"/>
                <a:cs typeface="Calibri"/>
              </a:rPr>
              <a:t>from </a:t>
            </a:r>
            <a:r>
              <a:rPr dirty="0" sz="2800">
                <a:solidFill>
                  <a:srgbClr val="363636"/>
                </a:solidFill>
                <a:latin typeface="Calibri"/>
                <a:cs typeface="Calibri"/>
              </a:rPr>
              <a:t>Sociology,</a:t>
            </a:r>
            <a:r>
              <a:rPr dirty="0" sz="2800" spc="-12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63636"/>
                </a:solidFill>
                <a:latin typeface="Calibri"/>
                <a:cs typeface="Calibri"/>
              </a:rPr>
              <a:t>Psychology,</a:t>
            </a:r>
            <a:r>
              <a:rPr dirty="0" sz="2800" spc="-2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 spc="-25">
                <a:solidFill>
                  <a:srgbClr val="3D3D3D"/>
                </a:solidFill>
                <a:latin typeface="Calibri"/>
                <a:cs typeface="Calibri"/>
              </a:rPr>
              <a:t>and </a:t>
            </a:r>
            <a:r>
              <a:rPr dirty="0" sz="2800">
                <a:solidFill>
                  <a:srgbClr val="2A2A2A"/>
                </a:solidFill>
                <a:latin typeface="Calibri"/>
                <a:cs typeface="Calibri"/>
              </a:rPr>
              <a:t>Economics</a:t>
            </a:r>
            <a:r>
              <a:rPr dirty="0" sz="2800" spc="24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83838"/>
                </a:solidFill>
                <a:latin typeface="Calibri"/>
                <a:cs typeface="Calibri"/>
              </a:rPr>
              <a:t>to </a:t>
            </a:r>
            <a:r>
              <a:rPr dirty="0" sz="2800" spc="-10">
                <a:solidFill>
                  <a:srgbClr val="313131"/>
                </a:solidFill>
                <a:latin typeface="Calibri"/>
                <a:cs typeface="Calibri"/>
              </a:rPr>
              <a:t>explain</a:t>
            </a:r>
            <a:r>
              <a:rPr dirty="0" sz="2800" spc="-3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33333"/>
                </a:solidFill>
                <a:latin typeface="Calibri"/>
                <a:cs typeface="Calibri"/>
              </a:rPr>
              <a:t>political </a:t>
            </a:r>
            <a:r>
              <a:rPr dirty="0" sz="2800" spc="-10">
                <a:solidFill>
                  <a:srgbClr val="313131"/>
                </a:solidFill>
                <a:latin typeface="Calibri"/>
                <a:cs typeface="Calibri"/>
              </a:rPr>
              <a:t>phenomena.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05858" y="8762556"/>
            <a:ext cx="1278318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271509" algn="l"/>
              </a:tabLst>
            </a:pPr>
            <a:r>
              <a:rPr dirty="0" sz="2450" i="1">
                <a:solidFill>
                  <a:srgbClr val="2F2F2F"/>
                </a:solidFill>
                <a:latin typeface="Cambria"/>
                <a:cs typeface="Cambria"/>
              </a:rPr>
              <a:t>"The</a:t>
            </a:r>
            <a:r>
              <a:rPr dirty="0" sz="2450" spc="100" i="1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2450" spc="70" i="1">
                <a:solidFill>
                  <a:srgbClr val="2A2A2A"/>
                </a:solidFill>
                <a:latin typeface="Cambria"/>
                <a:cs typeface="Cambria"/>
              </a:rPr>
              <a:t>behavioral</a:t>
            </a:r>
            <a:r>
              <a:rPr dirty="0" sz="2450" spc="155" i="1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2450" spc="75" i="1">
                <a:solidFill>
                  <a:srgbClr val="262626"/>
                </a:solidFill>
                <a:latin typeface="Cambria"/>
                <a:cs typeface="Cambria"/>
              </a:rPr>
              <a:t>revolution</a:t>
            </a:r>
            <a:r>
              <a:rPr dirty="0" sz="2450" spc="85" i="1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2450" spc="130" i="1">
                <a:solidFill>
                  <a:srgbClr val="2A2A2A"/>
                </a:solidFill>
                <a:latin typeface="Cambria"/>
                <a:cs typeface="Cambria"/>
              </a:rPr>
              <a:t>changed</a:t>
            </a:r>
            <a:r>
              <a:rPr dirty="0" sz="2450" spc="220" i="1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2450" spc="120" i="1">
                <a:solidFill>
                  <a:srgbClr val="2A2A2A"/>
                </a:solidFill>
                <a:latin typeface="Cambria"/>
                <a:cs typeface="Cambria"/>
              </a:rPr>
              <a:t>comparative</a:t>
            </a:r>
            <a:r>
              <a:rPr dirty="0" sz="2450" spc="204" i="1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2450" spc="85" i="1">
                <a:solidFill>
                  <a:srgbClr val="2B2B2B"/>
                </a:solidFill>
                <a:latin typeface="Cambria"/>
                <a:cs typeface="Cambria"/>
              </a:rPr>
              <a:t>politics</a:t>
            </a:r>
            <a:r>
              <a:rPr dirty="0" sz="2450" i="1">
                <a:solidFill>
                  <a:srgbClr val="2B2B2B"/>
                </a:solidFill>
                <a:latin typeface="Cambria"/>
                <a:cs typeface="Cambria"/>
              </a:rPr>
              <a:t>	</a:t>
            </a:r>
            <a:r>
              <a:rPr dirty="0" sz="2450" i="1">
                <a:solidFill>
                  <a:srgbClr val="313131"/>
                </a:solidFill>
                <a:latin typeface="Cambria"/>
                <a:cs typeface="Cambria"/>
              </a:rPr>
              <a:t>from</a:t>
            </a:r>
            <a:r>
              <a:rPr dirty="0" sz="2450" spc="40" i="1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2450" i="1">
                <a:solidFill>
                  <a:srgbClr val="313131"/>
                </a:solidFill>
                <a:latin typeface="Cambria"/>
                <a:cs typeface="Cambria"/>
              </a:rPr>
              <a:t>an</a:t>
            </a:r>
            <a:r>
              <a:rPr dirty="0" sz="2450" spc="160" i="1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2450" i="1">
                <a:solidFill>
                  <a:srgbClr val="333333"/>
                </a:solidFill>
                <a:latin typeface="Cambria"/>
                <a:cs typeface="Cambria"/>
              </a:rPr>
              <a:t>art</a:t>
            </a:r>
            <a:r>
              <a:rPr dirty="0" sz="2450" spc="275" i="1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2450" i="1">
                <a:solidFill>
                  <a:srgbClr val="2D2D2D"/>
                </a:solidFill>
                <a:latin typeface="Cambria"/>
                <a:cs typeface="Cambria"/>
              </a:rPr>
              <a:t>to</a:t>
            </a:r>
            <a:r>
              <a:rPr dirty="0" sz="2450" spc="315" i="1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2450" i="1">
                <a:solidFill>
                  <a:srgbClr val="383838"/>
                </a:solidFill>
                <a:latin typeface="Cambria"/>
                <a:cs typeface="Cambria"/>
              </a:rPr>
              <a:t>a</a:t>
            </a:r>
            <a:r>
              <a:rPr dirty="0" sz="2450" spc="250" i="1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2450" spc="110" i="1">
                <a:solidFill>
                  <a:srgbClr val="2F2F2F"/>
                </a:solidFill>
                <a:latin typeface="Cambria"/>
                <a:cs typeface="Cambria"/>
              </a:rPr>
              <a:t>social </a:t>
            </a:r>
            <a:r>
              <a:rPr dirty="0" sz="2450" spc="155" i="1">
                <a:solidFill>
                  <a:srgbClr val="282828"/>
                </a:solidFill>
                <a:latin typeface="Cambria"/>
                <a:cs typeface="Cambria"/>
              </a:rPr>
              <a:t>science.</a:t>
            </a:r>
            <a:r>
              <a:rPr dirty="0" sz="2450" spc="155" i="1">
                <a:solidFill>
                  <a:srgbClr val="384B60"/>
                </a:solidFill>
                <a:latin typeface="Cambria"/>
                <a:cs typeface="Cambria"/>
              </a:rPr>
              <a:t>"</a:t>
            </a:r>
            <a:endParaRPr sz="24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73792" y="1904392"/>
            <a:ext cx="10633710" cy="0"/>
          </a:xfrm>
          <a:custGeom>
            <a:avLst/>
            <a:gdLst/>
            <a:ahLst/>
            <a:cxnLst/>
            <a:rect l="l" t="t" r="r" b="b"/>
            <a:pathLst>
              <a:path w="10633710" h="0">
                <a:moveTo>
                  <a:pt x="0" y="0"/>
                </a:moveTo>
                <a:lnTo>
                  <a:pt x="10633184" y="0"/>
                </a:lnTo>
              </a:path>
            </a:pathLst>
          </a:custGeom>
          <a:ln w="39265">
            <a:solidFill>
              <a:srgbClr val="034B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2832070" y="4821842"/>
            <a:ext cx="6337935" cy="573405"/>
          </a:xfrm>
          <a:prstGeom prst="rect">
            <a:avLst/>
          </a:prstGeom>
          <a:solidFill>
            <a:srgbClr val="E8EBE2"/>
          </a:solidFill>
        </p:spPr>
        <p:txBody>
          <a:bodyPr wrap="square" lIns="0" tIns="127635" rIns="0" bIns="0" rtlCol="0" vert="horz">
            <a:spAutoFit/>
          </a:bodyPr>
          <a:lstStyle/>
          <a:p>
            <a:pPr marL="3449954">
              <a:lnSpc>
                <a:spcPct val="100000"/>
              </a:lnSpc>
              <a:spcBef>
                <a:spcPts val="1005"/>
              </a:spcBef>
            </a:pPr>
            <a:r>
              <a:rPr dirty="0" sz="1900" spc="220">
                <a:solidFill>
                  <a:srgbClr val="FFFFFF"/>
                </a:solidFill>
                <a:latin typeface="Calibri"/>
                <a:cs typeface="Calibri"/>
              </a:rPr>
              <a:t>Demands</a:t>
            </a:r>
            <a:r>
              <a:rPr dirty="0" sz="1900" spc="3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285">
                <a:solidFill>
                  <a:srgbClr val="FFFFFF"/>
                </a:solidFill>
                <a:latin typeface="Calibri"/>
                <a:cs typeface="Calibri"/>
              </a:rPr>
              <a:t>&amp;</a:t>
            </a:r>
            <a:r>
              <a:rPr dirty="0" sz="1900" spc="12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900" spc="215">
                <a:solidFill>
                  <a:srgbClr val="FFFFFF"/>
                </a:solidFill>
                <a:latin typeface="Calibri"/>
                <a:cs typeface="Calibri"/>
              </a:rPr>
              <a:t>Supports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832070" y="6392475"/>
            <a:ext cx="6337935" cy="573405"/>
          </a:xfrm>
          <a:prstGeom prst="rect">
            <a:avLst/>
          </a:prstGeom>
          <a:solidFill>
            <a:srgbClr val="E4EFFF"/>
          </a:solidFill>
        </p:spPr>
        <p:txBody>
          <a:bodyPr wrap="square" lIns="0" tIns="108585" rIns="0" bIns="0" rtlCol="0" vert="horz">
            <a:spAutoFit/>
          </a:bodyPr>
          <a:lstStyle/>
          <a:p>
            <a:pPr marL="3592195">
              <a:lnSpc>
                <a:spcPct val="100000"/>
              </a:lnSpc>
              <a:spcBef>
                <a:spcPts val="855"/>
              </a:spcBef>
            </a:pPr>
            <a:r>
              <a:rPr dirty="0" sz="2050">
                <a:solidFill>
                  <a:srgbClr val="FFFFFF"/>
                </a:solidFill>
                <a:latin typeface="Arial MT"/>
                <a:cs typeface="Arial MT"/>
              </a:rPr>
              <a:t>Policies</a:t>
            </a:r>
            <a:r>
              <a:rPr dirty="0" sz="2050" spc="34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50" spc="105">
                <a:solidFill>
                  <a:srgbClr val="FFFFFF"/>
                </a:solidFill>
                <a:latin typeface="Arial MT"/>
                <a:cs typeface="Arial MT"/>
              </a:rPr>
              <a:t>&amp;</a:t>
            </a:r>
            <a:r>
              <a:rPr dirty="0" sz="2050" spc="6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050" spc="-10">
                <a:solidFill>
                  <a:srgbClr val="FFFFFF"/>
                </a:solidFill>
                <a:latin typeface="Arial MT"/>
                <a:cs typeface="Arial MT"/>
              </a:rPr>
              <a:t>Decisions</a:t>
            </a:r>
            <a:endParaRPr sz="205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7678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125"/>
              </a:spcBef>
            </a:pPr>
            <a:r>
              <a:rPr dirty="0" spc="55">
                <a:solidFill>
                  <a:srgbClr val="003667"/>
                </a:solidFill>
              </a:rPr>
              <a:t>Systems</a:t>
            </a:r>
            <a:r>
              <a:rPr dirty="0" spc="35">
                <a:solidFill>
                  <a:srgbClr val="003667"/>
                </a:solidFill>
              </a:rPr>
              <a:t> </a:t>
            </a:r>
            <a:r>
              <a:rPr dirty="0">
                <a:solidFill>
                  <a:srgbClr val="033464"/>
                </a:solidFill>
              </a:rPr>
              <a:t>Approach:</a:t>
            </a:r>
            <a:r>
              <a:rPr dirty="0" spc="-80">
                <a:solidFill>
                  <a:srgbClr val="033464"/>
                </a:solidFill>
              </a:rPr>
              <a:t> </a:t>
            </a:r>
            <a:r>
              <a:rPr dirty="0">
                <a:solidFill>
                  <a:srgbClr val="053364"/>
                </a:solidFill>
              </a:rPr>
              <a:t>David</a:t>
            </a:r>
            <a:r>
              <a:rPr dirty="0" spc="-170">
                <a:solidFill>
                  <a:srgbClr val="053364"/>
                </a:solidFill>
              </a:rPr>
              <a:t> </a:t>
            </a:r>
            <a:r>
              <a:rPr dirty="0" spc="40">
                <a:solidFill>
                  <a:srgbClr val="033360"/>
                </a:solidFill>
              </a:rPr>
              <a:t>Easton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1179190" y="3227384"/>
            <a:ext cx="2521585" cy="3594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200">
                <a:latin typeface="Calibri"/>
                <a:cs typeface="Calibri"/>
              </a:rPr>
              <a:t>System</a:t>
            </a:r>
            <a:r>
              <a:rPr dirty="0" sz="2200" spc="65">
                <a:latin typeface="Calibri"/>
                <a:cs typeface="Calibri"/>
              </a:rPr>
              <a:t> </a:t>
            </a:r>
            <a:r>
              <a:rPr dirty="0" sz="2200">
                <a:latin typeface="Calibri"/>
                <a:cs typeface="Calibri"/>
              </a:rPr>
              <a:t>Flow</a:t>
            </a:r>
            <a:r>
              <a:rPr dirty="0" sz="2200" spc="1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Diagram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587700" y="3514679"/>
            <a:ext cx="10127615" cy="9683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0955" marR="5080" indent="-8890">
              <a:lnSpc>
                <a:spcPct val="110400"/>
              </a:lnSpc>
              <a:spcBef>
                <a:spcPts val="90"/>
              </a:spcBef>
            </a:pPr>
            <a:r>
              <a:rPr dirty="0" sz="2800">
                <a:solidFill>
                  <a:srgbClr val="343434"/>
                </a:solidFill>
                <a:latin typeface="Calibri"/>
                <a:cs typeface="Calibri"/>
              </a:rPr>
              <a:t>Easton</a:t>
            </a:r>
            <a:r>
              <a:rPr dirty="0" sz="2800" spc="-1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43434"/>
                </a:solidFill>
                <a:latin typeface="Calibri"/>
                <a:cs typeface="Calibri"/>
              </a:rPr>
              <a:t>viewed</a:t>
            </a:r>
            <a:r>
              <a:rPr dirty="0" sz="2800" spc="15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the</a:t>
            </a:r>
            <a:r>
              <a:rPr dirty="0" sz="2800" spc="-3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D2D2D"/>
                </a:solidFill>
                <a:latin typeface="Calibri"/>
                <a:cs typeface="Calibri"/>
              </a:rPr>
              <a:t>political</a:t>
            </a:r>
            <a:r>
              <a:rPr dirty="0" sz="2800" spc="75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system</a:t>
            </a:r>
            <a:r>
              <a:rPr dirty="0" sz="2800" spc="7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 spc="55">
                <a:solidFill>
                  <a:srgbClr val="383838"/>
                </a:solidFill>
                <a:latin typeface="Calibri"/>
                <a:cs typeface="Calibri"/>
              </a:rPr>
              <a:t>as</a:t>
            </a:r>
            <a:r>
              <a:rPr dirty="0" sz="2800" spc="2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 spc="105">
                <a:solidFill>
                  <a:srgbClr val="2D4664"/>
                </a:solidFill>
                <a:latin typeface="Calibri"/>
                <a:cs typeface="Calibri"/>
              </a:rPr>
              <a:t>a</a:t>
            </a:r>
            <a:r>
              <a:rPr dirty="0" sz="2800" spc="-90">
                <a:solidFill>
                  <a:srgbClr val="2D466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43434"/>
                </a:solidFill>
                <a:latin typeface="Calibri"/>
                <a:cs typeface="Calibri"/>
              </a:rPr>
              <a:t>self-regulating</a:t>
            </a:r>
            <a:r>
              <a:rPr dirty="0" sz="2800" spc="-18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mechanism</a:t>
            </a:r>
            <a:r>
              <a:rPr dirty="0" sz="2800" spc="24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 spc="-25">
                <a:solidFill>
                  <a:srgbClr val="383838"/>
                </a:solidFill>
                <a:latin typeface="Calibri"/>
                <a:cs typeface="Calibri"/>
              </a:rPr>
              <a:t>for </a:t>
            </a:r>
            <a:r>
              <a:rPr dirty="0" sz="2800">
                <a:solidFill>
                  <a:srgbClr val="3B3B3B"/>
                </a:solidFill>
                <a:latin typeface="Calibri"/>
                <a:cs typeface="Calibri"/>
              </a:rPr>
              <a:t>the</a:t>
            </a:r>
            <a:r>
              <a:rPr dirty="0" sz="2800" spc="-14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800" spc="50">
                <a:solidFill>
                  <a:srgbClr val="333333"/>
                </a:solidFill>
                <a:latin typeface="Calibri"/>
                <a:cs typeface="Calibri"/>
              </a:rPr>
              <a:t>"Authoritative</a:t>
            </a:r>
            <a:r>
              <a:rPr dirty="0" sz="2800" spc="-13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800" spc="50">
                <a:solidFill>
                  <a:srgbClr val="2F2F2F"/>
                </a:solidFill>
                <a:latin typeface="Calibri"/>
                <a:cs typeface="Calibri"/>
              </a:rPr>
              <a:t>Allocation</a:t>
            </a:r>
            <a:r>
              <a:rPr dirty="0" sz="2800" spc="6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F3F3F"/>
                </a:solidFill>
                <a:latin typeface="Calibri"/>
                <a:cs typeface="Calibri"/>
              </a:rPr>
              <a:t>of</a:t>
            </a:r>
            <a:r>
              <a:rPr dirty="0" sz="2800" spc="8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2B2B2B"/>
                </a:solidFill>
                <a:latin typeface="Calibri"/>
                <a:cs typeface="Calibri"/>
              </a:rPr>
              <a:t>Values."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729358" y="4924322"/>
            <a:ext cx="807720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050" spc="130">
                <a:latin typeface="Calibri"/>
                <a:cs typeface="Calibri"/>
              </a:rPr>
              <a:t>Inputs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618442" y="5693278"/>
            <a:ext cx="1931670" cy="3594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200" spc="170">
                <a:latin typeface="Calibri"/>
                <a:cs typeface="Calibri"/>
              </a:rPr>
              <a:t>The</a:t>
            </a:r>
            <a:r>
              <a:rPr dirty="0" sz="2200" spc="-229">
                <a:latin typeface="Calibri"/>
                <a:cs typeface="Calibri"/>
              </a:rPr>
              <a:t> </a:t>
            </a:r>
            <a:r>
              <a:rPr dirty="0" sz="2200" spc="60">
                <a:latin typeface="Calibri"/>
                <a:cs typeface="Calibri"/>
              </a:rPr>
              <a:t>"Black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Box"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480319" y="6511315"/>
            <a:ext cx="1053465" cy="3200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900" spc="245">
                <a:latin typeface="Calibri"/>
                <a:cs typeface="Calibri"/>
              </a:rPr>
              <a:t>Outputs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595027" y="7247549"/>
            <a:ext cx="9430385" cy="14439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719705">
              <a:lnSpc>
                <a:spcPct val="100000"/>
              </a:lnSpc>
              <a:spcBef>
                <a:spcPts val="114"/>
              </a:spcBef>
            </a:pPr>
            <a:r>
              <a:rPr dirty="0" sz="2300" spc="50">
                <a:latin typeface="Calibri"/>
                <a:cs typeface="Calibri"/>
              </a:rPr>
              <a:t>Feedback</a:t>
            </a:r>
            <a:endParaRPr sz="2300">
              <a:latin typeface="Calibri"/>
              <a:cs typeface="Calibri"/>
            </a:endParaRPr>
          </a:p>
          <a:p>
            <a:pPr marL="12700" marR="5080" indent="5080">
              <a:lnSpc>
                <a:spcPct val="112400"/>
              </a:lnSpc>
              <a:spcBef>
                <a:spcPts val="2455"/>
              </a:spcBef>
            </a:pPr>
            <a:r>
              <a:rPr dirty="0" sz="2200">
                <a:solidFill>
                  <a:srgbClr val="3A3A3A"/>
                </a:solidFill>
                <a:latin typeface="Calibri"/>
                <a:cs typeface="Calibri"/>
              </a:rPr>
              <a:t>The </a:t>
            </a:r>
            <a:r>
              <a:rPr dirty="0" sz="2200" spc="55">
                <a:solidFill>
                  <a:srgbClr val="383838"/>
                </a:solidFill>
                <a:latin typeface="Calibri"/>
                <a:cs typeface="Calibri"/>
              </a:rPr>
              <a:t>system</a:t>
            </a:r>
            <a:r>
              <a:rPr dirty="0" sz="2200" spc="-3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343434"/>
                </a:solidFill>
                <a:latin typeface="Calibri"/>
                <a:cs typeface="Calibri"/>
              </a:rPr>
              <a:t>maintains</a:t>
            </a:r>
            <a:r>
              <a:rPr dirty="0" sz="2200" spc="10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2D2D2D"/>
                </a:solidFill>
                <a:latin typeface="Calibri"/>
                <a:cs typeface="Calibri"/>
              </a:rPr>
              <a:t>stability</a:t>
            </a:r>
            <a:r>
              <a:rPr dirty="0" sz="2200" spc="125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3B3B3B"/>
                </a:solidFill>
                <a:latin typeface="Calibri"/>
                <a:cs typeface="Calibri"/>
              </a:rPr>
              <a:t>by</a:t>
            </a:r>
            <a:r>
              <a:rPr dirty="0" sz="2200" spc="3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2F2F2F"/>
                </a:solidFill>
                <a:latin typeface="Calibri"/>
                <a:cs typeface="Calibri"/>
              </a:rPr>
              <a:t>processing</a:t>
            </a:r>
            <a:r>
              <a:rPr dirty="0" sz="2200" spc="18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313131"/>
                </a:solidFill>
                <a:latin typeface="Calibri"/>
                <a:cs typeface="Calibri"/>
              </a:rPr>
              <a:t>demands</a:t>
            </a:r>
            <a:r>
              <a:rPr dirty="0" sz="2200" spc="11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383838"/>
                </a:solidFill>
                <a:latin typeface="Calibri"/>
                <a:cs typeface="Calibri"/>
              </a:rPr>
              <a:t>from</a:t>
            </a:r>
            <a:r>
              <a:rPr dirty="0" sz="2200" spc="3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3A3A3A"/>
                </a:solidFill>
                <a:latin typeface="Calibri"/>
                <a:cs typeface="Calibri"/>
              </a:rPr>
              <a:t>the </a:t>
            </a:r>
            <a:r>
              <a:rPr dirty="0" sz="2200" spc="-25">
                <a:solidFill>
                  <a:srgbClr val="333333"/>
                </a:solidFill>
                <a:latin typeface="Calibri"/>
                <a:cs typeface="Calibri"/>
              </a:rPr>
              <a:t>environment</a:t>
            </a:r>
            <a:r>
              <a:rPr dirty="0" sz="2200" spc="175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200" spc="-25">
                <a:solidFill>
                  <a:srgbClr val="343434"/>
                </a:solidFill>
                <a:latin typeface="Calibri"/>
                <a:cs typeface="Calibri"/>
              </a:rPr>
              <a:t>and </a:t>
            </a:r>
            <a:r>
              <a:rPr dirty="0" sz="2200">
                <a:solidFill>
                  <a:srgbClr val="2D2D2D"/>
                </a:solidFill>
                <a:latin typeface="Calibri"/>
                <a:cs typeface="Calibri"/>
              </a:rPr>
              <a:t>generating</a:t>
            </a:r>
            <a:r>
              <a:rPr dirty="0" sz="2200" spc="37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2A2A2A"/>
                </a:solidFill>
                <a:latin typeface="Calibri"/>
                <a:cs typeface="Calibri"/>
              </a:rPr>
              <a:t>acceptable</a:t>
            </a:r>
            <a:r>
              <a:rPr dirty="0" sz="2200" spc="22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262626"/>
                </a:solidFill>
                <a:latin typeface="Calibri"/>
                <a:cs typeface="Calibri"/>
              </a:rPr>
              <a:t>outputs.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34526" y="1939731"/>
            <a:ext cx="14309090" cy="0"/>
          </a:xfrm>
          <a:custGeom>
            <a:avLst/>
            <a:gdLst/>
            <a:ahLst/>
            <a:cxnLst/>
            <a:rect l="l" t="t" r="r" b="b"/>
            <a:pathLst>
              <a:path w="14309090" h="0">
                <a:moveTo>
                  <a:pt x="0" y="0"/>
                </a:moveTo>
                <a:lnTo>
                  <a:pt x="14308465" y="0"/>
                </a:lnTo>
              </a:path>
            </a:pathLst>
          </a:custGeom>
          <a:ln w="47118">
            <a:solidFill>
              <a:srgbClr val="015097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926673" y="4680485"/>
          <a:ext cx="18381980" cy="3536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1945"/>
                <a:gridCol w="7191375"/>
                <a:gridCol w="5711824"/>
              </a:tblGrid>
              <a:tr h="965835"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2185"/>
                        </a:spcBef>
                      </a:pPr>
                      <a:r>
                        <a:rPr dirty="0" sz="2450" spc="125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Input</a:t>
                      </a:r>
                      <a:r>
                        <a:rPr dirty="0" sz="2450" spc="18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450" spc="105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Functions</a:t>
                      </a:r>
                      <a:r>
                        <a:rPr dirty="0" sz="2450" spc="135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450" spc="10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(Societal)</a:t>
                      </a:r>
                      <a:endParaRPr sz="2450">
                        <a:latin typeface="Arial MT"/>
                        <a:cs typeface="Arial MT"/>
                      </a:endParaRPr>
                    </a:p>
                  </a:txBody>
                  <a:tcPr marL="0" marR="0" marB="0" marT="277495">
                    <a:solidFill>
                      <a:srgbClr val="0F2A54"/>
                    </a:solidFill>
                  </a:tcPr>
                </a:tc>
                <a:tc>
                  <a:txBody>
                    <a:bodyPr/>
                    <a:lstStyle/>
                    <a:p>
                      <a:pPr marL="920115">
                        <a:lnSpc>
                          <a:spcPct val="100000"/>
                        </a:lnSpc>
                        <a:spcBef>
                          <a:spcPts val="2185"/>
                        </a:spcBef>
                      </a:pPr>
                      <a:r>
                        <a:rPr dirty="0" sz="2450" spc="2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Output</a:t>
                      </a:r>
                      <a:r>
                        <a:rPr dirty="0" sz="2450" spc="28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50" spc="2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Functions</a:t>
                      </a:r>
                      <a:r>
                        <a:rPr dirty="0" sz="2450" spc="26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50" spc="2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(Governmental)</a:t>
                      </a:r>
                      <a:endParaRPr sz="2450">
                        <a:latin typeface="Calibri"/>
                        <a:cs typeface="Calibri"/>
                      </a:endParaRPr>
                    </a:p>
                  </a:txBody>
                  <a:tcPr marL="0" marR="0" marB="0" marT="277495">
                    <a:solidFill>
                      <a:srgbClr val="0F2A54"/>
                    </a:solidFill>
                  </a:tcPr>
                </a:tc>
                <a:tc>
                  <a:txBody>
                    <a:bodyPr/>
                    <a:lstStyle/>
                    <a:p>
                      <a:pPr marL="1057275">
                        <a:lnSpc>
                          <a:spcPct val="100000"/>
                        </a:lnSpc>
                        <a:spcBef>
                          <a:spcPts val="2335"/>
                        </a:spcBef>
                      </a:pPr>
                      <a:r>
                        <a:rPr dirty="0" sz="2300" spc="24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System</a:t>
                      </a:r>
                      <a:r>
                        <a:rPr dirty="0" sz="2300" spc="14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300" spc="200">
                          <a:solidFill>
                            <a:srgbClr val="FFFFFF"/>
                          </a:solidFill>
                          <a:latin typeface="Arial MT"/>
                          <a:cs typeface="Arial MT"/>
                        </a:rPr>
                        <a:t>Maintenance</a:t>
                      </a:r>
                      <a:endParaRPr sz="2300">
                        <a:latin typeface="Arial MT"/>
                        <a:cs typeface="Arial MT"/>
                      </a:endParaRPr>
                    </a:p>
                  </a:txBody>
                  <a:tcPr marL="0" marR="0" marB="0" marT="296545">
                    <a:solidFill>
                      <a:srgbClr val="0F2A54"/>
                    </a:solidFill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248285">
                        <a:lnSpc>
                          <a:spcPct val="100000"/>
                        </a:lnSpc>
                        <a:spcBef>
                          <a:spcPts val="2065"/>
                        </a:spcBef>
                      </a:pPr>
                      <a:r>
                        <a:rPr dirty="0" sz="2450" spc="9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2450" spc="285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50" spc="100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Articulation</a:t>
                      </a:r>
                      <a:r>
                        <a:rPr dirty="0" sz="2450" spc="90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50" spc="135">
                          <a:solidFill>
                            <a:srgbClr val="242424"/>
                          </a:solidFill>
                          <a:latin typeface="Calibri"/>
                          <a:cs typeface="Calibri"/>
                        </a:rPr>
                        <a:t>(Groups)</a:t>
                      </a:r>
                      <a:endParaRPr sz="2450">
                        <a:latin typeface="Calibri"/>
                        <a:cs typeface="Calibri"/>
                      </a:endParaRPr>
                    </a:p>
                  </a:txBody>
                  <a:tcPr marL="0" marR="0" marB="0" marT="262255"/>
                </a:tc>
                <a:tc>
                  <a:txBody>
                    <a:bodyPr/>
                    <a:lstStyle/>
                    <a:p>
                      <a:pPr marL="913765">
                        <a:lnSpc>
                          <a:spcPct val="100000"/>
                        </a:lnSpc>
                        <a:spcBef>
                          <a:spcPts val="1815"/>
                        </a:spcBef>
                      </a:pPr>
                      <a:r>
                        <a:rPr dirty="0" sz="2700" spc="-10">
                          <a:solidFill>
                            <a:srgbClr val="3A3A3A"/>
                          </a:solidFill>
                          <a:latin typeface="Calibri"/>
                          <a:cs typeface="Calibri"/>
                        </a:rPr>
                        <a:t>Rule</a:t>
                      </a:r>
                      <a:r>
                        <a:rPr dirty="0" sz="2700" spc="-145">
                          <a:solidFill>
                            <a:srgbClr val="3A3A3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700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Making</a:t>
                      </a:r>
                      <a:r>
                        <a:rPr dirty="0" sz="2700" spc="-114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700" spc="-10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(Legislature)</a:t>
                      </a:r>
                      <a:endParaRPr sz="2700">
                        <a:latin typeface="Calibri"/>
                        <a:cs typeface="Calibri"/>
                      </a:endParaRPr>
                    </a:p>
                  </a:txBody>
                  <a:tcPr marL="0" marR="0" marB="0" marT="230505"/>
                </a:tc>
                <a:tc>
                  <a:txBody>
                    <a:bodyPr/>
                    <a:lstStyle/>
                    <a:p>
                      <a:pPr marL="1052195">
                        <a:lnSpc>
                          <a:spcPct val="100000"/>
                        </a:lnSpc>
                        <a:spcBef>
                          <a:spcPts val="2065"/>
                        </a:spcBef>
                      </a:pPr>
                      <a:r>
                        <a:rPr dirty="0" sz="2450" spc="90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Political</a:t>
                      </a:r>
                      <a:r>
                        <a:rPr dirty="0" sz="2450" spc="155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50" spc="114">
                          <a:solidFill>
                            <a:srgbClr val="2D2D2D"/>
                          </a:solidFill>
                          <a:latin typeface="Calibri"/>
                          <a:cs typeface="Calibri"/>
                        </a:rPr>
                        <a:t>Socialization</a:t>
                      </a:r>
                      <a:endParaRPr sz="2450">
                        <a:latin typeface="Calibri"/>
                        <a:cs typeface="Calibri"/>
                      </a:endParaRPr>
                    </a:p>
                  </a:txBody>
                  <a:tcPr marL="0" marR="0" marB="0" marT="262255"/>
                </a:tc>
              </a:tr>
              <a:tr h="965835"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714"/>
                        </a:spcBef>
                      </a:pPr>
                      <a:r>
                        <a:rPr dirty="0" sz="270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Interest</a:t>
                      </a:r>
                      <a:r>
                        <a:rPr dirty="0" sz="2700" spc="355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700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Aggregation</a:t>
                      </a:r>
                      <a:r>
                        <a:rPr dirty="0" sz="2700" spc="145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700" spc="-10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(Parties)</a:t>
                      </a:r>
                      <a:endParaRPr sz="2700">
                        <a:latin typeface="Calibri"/>
                        <a:cs typeface="Calibri"/>
                      </a:endParaRPr>
                    </a:p>
                  </a:txBody>
                  <a:tcPr marL="0" marR="0" marB="0" marT="217804"/>
                </a:tc>
                <a:tc>
                  <a:txBody>
                    <a:bodyPr/>
                    <a:lstStyle/>
                    <a:p>
                      <a:pPr marL="915669">
                        <a:lnSpc>
                          <a:spcPct val="100000"/>
                        </a:lnSpc>
                        <a:spcBef>
                          <a:spcPts val="1930"/>
                        </a:spcBef>
                      </a:pPr>
                      <a:r>
                        <a:rPr dirty="0" sz="255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Rule</a:t>
                      </a:r>
                      <a:r>
                        <a:rPr dirty="0" sz="2550" spc="13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550" spc="11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Application</a:t>
                      </a:r>
                      <a:r>
                        <a:rPr dirty="0" sz="2550" spc="9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550" spc="95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(Executive)</a:t>
                      </a:r>
                      <a:endParaRPr sz="2550">
                        <a:latin typeface="Calibri"/>
                        <a:cs typeface="Calibri"/>
                      </a:endParaRPr>
                    </a:p>
                  </a:txBody>
                  <a:tcPr marL="0" marR="0" marB="0" marT="245110"/>
                </a:tc>
                <a:tc>
                  <a:txBody>
                    <a:bodyPr/>
                    <a:lstStyle/>
                    <a:p>
                      <a:pPr marL="1050925">
                        <a:lnSpc>
                          <a:spcPct val="100000"/>
                        </a:lnSpc>
                        <a:spcBef>
                          <a:spcPts val="1864"/>
                        </a:spcBef>
                      </a:pPr>
                      <a:r>
                        <a:rPr dirty="0" sz="2550" spc="55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Political</a:t>
                      </a:r>
                      <a:r>
                        <a:rPr dirty="0" sz="2550" spc="130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550" spc="40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Recruitment</a:t>
                      </a:r>
                      <a:endParaRPr sz="2550">
                        <a:latin typeface="Calibri"/>
                        <a:cs typeface="Calibri"/>
                      </a:endParaRPr>
                    </a:p>
                  </a:txBody>
                  <a:tcPr marL="0" marR="0" marB="0" marT="236854"/>
                </a:tc>
              </a:tr>
              <a:tr h="642620">
                <a:tc>
                  <a:txBody>
                    <a:bodyPr/>
                    <a:lstStyle/>
                    <a:p>
                      <a:pPr marL="247015">
                        <a:lnSpc>
                          <a:spcPct val="100000"/>
                        </a:lnSpc>
                        <a:spcBef>
                          <a:spcPts val="1864"/>
                        </a:spcBef>
                      </a:pPr>
                      <a:r>
                        <a:rPr dirty="0" sz="2550" spc="65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Political</a:t>
                      </a:r>
                      <a:r>
                        <a:rPr dirty="0" sz="2550" spc="7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550" spc="95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Communication</a:t>
                      </a:r>
                      <a:endParaRPr sz="2550">
                        <a:latin typeface="Calibri"/>
                        <a:cs typeface="Calibri"/>
                      </a:endParaRPr>
                    </a:p>
                  </a:txBody>
                  <a:tcPr marL="0" marR="0" marB="0" marT="236854"/>
                </a:tc>
                <a:tc>
                  <a:txBody>
                    <a:bodyPr/>
                    <a:lstStyle/>
                    <a:p>
                      <a:pPr marL="916940">
                        <a:lnSpc>
                          <a:spcPct val="100000"/>
                        </a:lnSpc>
                        <a:spcBef>
                          <a:spcPts val="1964"/>
                        </a:spcBef>
                      </a:pPr>
                      <a:r>
                        <a:rPr dirty="0" sz="2450" spc="60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Rule</a:t>
                      </a:r>
                      <a:r>
                        <a:rPr dirty="0" sz="2450" spc="120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50" spc="130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Adjudication</a:t>
                      </a:r>
                      <a:r>
                        <a:rPr dirty="0" sz="2450" spc="155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50" spc="160">
                          <a:solidFill>
                            <a:srgbClr val="1F1F1F"/>
                          </a:solidFill>
                          <a:latin typeface="Calibri"/>
                          <a:cs typeface="Calibri"/>
                        </a:rPr>
                        <a:t>(Judiciary)</a:t>
                      </a:r>
                      <a:endParaRPr sz="2450">
                        <a:latin typeface="Calibri"/>
                        <a:cs typeface="Calibri"/>
                      </a:endParaRPr>
                    </a:p>
                  </a:txBody>
                  <a:tcPr marL="0" marR="0" marB="0" marT="249554"/>
                </a:tc>
                <a:tc>
                  <a:txBody>
                    <a:bodyPr/>
                    <a:lstStyle/>
                    <a:p>
                      <a:pPr marL="1055370">
                        <a:lnSpc>
                          <a:spcPct val="100000"/>
                        </a:lnSpc>
                        <a:spcBef>
                          <a:spcPts val="1864"/>
                        </a:spcBef>
                      </a:pPr>
                      <a:r>
                        <a:rPr dirty="0" sz="2550" spc="60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Culture</a:t>
                      </a:r>
                      <a:r>
                        <a:rPr dirty="0" sz="2550" spc="80">
                          <a:solidFill>
                            <a:srgbClr val="2B2B2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550" spc="90">
                          <a:solidFill>
                            <a:srgbClr val="333333"/>
                          </a:solidFill>
                          <a:latin typeface="Calibri"/>
                          <a:cs typeface="Calibri"/>
                        </a:rPr>
                        <a:t>Persistence</a:t>
                      </a:r>
                      <a:endParaRPr sz="2550">
                        <a:latin typeface="Calibri"/>
                        <a:cs typeface="Calibri"/>
                      </a:endParaRPr>
                    </a:p>
                  </a:txBody>
                  <a:tcPr marL="0" marR="0" marB="0" marT="236854"/>
                </a:tc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7678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125"/>
              </a:spcBef>
            </a:pPr>
            <a:r>
              <a:rPr dirty="0" spc="65">
                <a:solidFill>
                  <a:srgbClr val="003667"/>
                </a:solidFill>
              </a:rPr>
              <a:t>Structural-</a:t>
            </a:r>
            <a:r>
              <a:rPr dirty="0" spc="75">
                <a:solidFill>
                  <a:srgbClr val="003667"/>
                </a:solidFill>
              </a:rPr>
              <a:t>Functionalism:</a:t>
            </a:r>
            <a:r>
              <a:rPr dirty="0" spc="-130">
                <a:solidFill>
                  <a:srgbClr val="003667"/>
                </a:solidFill>
              </a:rPr>
              <a:t> </a:t>
            </a:r>
            <a:r>
              <a:rPr dirty="0" spc="60">
                <a:solidFill>
                  <a:srgbClr val="033464"/>
                </a:solidFill>
              </a:rPr>
              <a:t>Almond</a:t>
            </a:r>
            <a:r>
              <a:rPr dirty="0" spc="210">
                <a:solidFill>
                  <a:srgbClr val="033464"/>
                </a:solidFill>
              </a:rPr>
              <a:t> </a:t>
            </a:r>
            <a:r>
              <a:rPr dirty="0">
                <a:solidFill>
                  <a:srgbClr val="01366D"/>
                </a:solidFill>
              </a:rPr>
              <a:t>&amp;</a:t>
            </a:r>
            <a:r>
              <a:rPr dirty="0" spc="-135">
                <a:solidFill>
                  <a:srgbClr val="01366D"/>
                </a:solidFill>
              </a:rPr>
              <a:t> </a:t>
            </a:r>
            <a:r>
              <a:rPr dirty="0" spc="-10">
                <a:solidFill>
                  <a:srgbClr val="003462"/>
                </a:solidFill>
              </a:rPr>
              <a:t>Powell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34894" y="3569651"/>
            <a:ext cx="14787880" cy="45783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This</a:t>
            </a:r>
            <a:r>
              <a:rPr dirty="0" sz="2800" spc="1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approach</a:t>
            </a:r>
            <a:r>
              <a:rPr dirty="0" sz="2800" spc="12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argues</a:t>
            </a:r>
            <a:r>
              <a:rPr dirty="0" sz="2800" spc="14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that</a:t>
            </a:r>
            <a:r>
              <a:rPr dirty="0" sz="2800" spc="7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 spc="-80">
                <a:solidFill>
                  <a:srgbClr val="363F62"/>
                </a:solidFill>
                <a:latin typeface="Calibri"/>
                <a:cs typeface="Calibri"/>
              </a:rPr>
              <a:t>all</a:t>
            </a:r>
            <a:r>
              <a:rPr dirty="0" sz="2800" spc="-105">
                <a:solidFill>
                  <a:srgbClr val="363F62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political</a:t>
            </a:r>
            <a:r>
              <a:rPr dirty="0" sz="2800" spc="4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systems</a:t>
            </a:r>
            <a:r>
              <a:rPr dirty="0" sz="2800" spc="12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D2D2D"/>
                </a:solidFill>
                <a:latin typeface="Calibri"/>
                <a:cs typeface="Calibri"/>
              </a:rPr>
              <a:t>perform</a:t>
            </a:r>
            <a:r>
              <a:rPr dirty="0" sz="2800" spc="6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certain</a:t>
            </a:r>
            <a:r>
              <a:rPr dirty="0" sz="2800" spc="15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 spc="50">
                <a:solidFill>
                  <a:srgbClr val="363636"/>
                </a:solidFill>
                <a:latin typeface="Calibri"/>
                <a:cs typeface="Calibri"/>
              </a:rPr>
              <a:t>functions</a:t>
            </a:r>
            <a:r>
              <a:rPr dirty="0" sz="2800" spc="18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33333"/>
                </a:solidFill>
                <a:latin typeface="Calibri"/>
                <a:cs typeface="Calibri"/>
              </a:rPr>
              <a:t>through</a:t>
            </a:r>
            <a:r>
              <a:rPr dirty="0" sz="2800" spc="125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33333"/>
                </a:solidFill>
                <a:latin typeface="Calibri"/>
                <a:cs typeface="Calibri"/>
              </a:rPr>
              <a:t>specific</a:t>
            </a:r>
            <a:r>
              <a:rPr dirty="0" sz="2800" spc="14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800" spc="70">
                <a:solidFill>
                  <a:srgbClr val="343434"/>
                </a:solidFill>
                <a:latin typeface="Calibri"/>
                <a:cs typeface="Calibri"/>
              </a:rPr>
              <a:t>structures.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19278" y="8801822"/>
            <a:ext cx="1403032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>
                <a:solidFill>
                  <a:srgbClr val="383838"/>
                </a:solidFill>
                <a:latin typeface="Calibri"/>
                <a:cs typeface="Calibri"/>
              </a:rPr>
              <a:t>Key</a:t>
            </a:r>
            <a:r>
              <a:rPr dirty="0" sz="2450" spc="27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450">
                <a:solidFill>
                  <a:srgbClr val="313131"/>
                </a:solidFill>
                <a:latin typeface="Calibri"/>
                <a:cs typeface="Calibri"/>
              </a:rPr>
              <a:t>Concept:</a:t>
            </a:r>
            <a:r>
              <a:rPr dirty="0" sz="2450" spc="26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450" spc="100">
                <a:solidFill>
                  <a:srgbClr val="343434"/>
                </a:solidFill>
                <a:latin typeface="Calibri"/>
                <a:cs typeface="Calibri"/>
              </a:rPr>
              <a:t>Structural</a:t>
            </a:r>
            <a:r>
              <a:rPr dirty="0" sz="2450" spc="5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450" spc="100">
                <a:solidFill>
                  <a:srgbClr val="383838"/>
                </a:solidFill>
                <a:latin typeface="Calibri"/>
                <a:cs typeface="Calibri"/>
              </a:rPr>
              <a:t>Differentiation</a:t>
            </a:r>
            <a:r>
              <a:rPr dirty="0" sz="2450" spc="-3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450" spc="-270">
                <a:solidFill>
                  <a:srgbClr val="383838"/>
                </a:solidFill>
                <a:latin typeface="Calibri"/>
                <a:cs typeface="Calibri"/>
              </a:rPr>
              <a:t>—</a:t>
            </a:r>
            <a:r>
              <a:rPr dirty="0" sz="2450" spc="18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450">
                <a:solidFill>
                  <a:srgbClr val="2F2F2F"/>
                </a:solidFill>
                <a:latin typeface="Calibri"/>
                <a:cs typeface="Calibri"/>
              </a:rPr>
              <a:t>modern</a:t>
            </a:r>
            <a:r>
              <a:rPr dirty="0" sz="2450" spc="25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450">
                <a:solidFill>
                  <a:srgbClr val="343434"/>
                </a:solidFill>
                <a:latin typeface="Calibri"/>
                <a:cs typeface="Calibri"/>
              </a:rPr>
              <a:t>systems</a:t>
            </a:r>
            <a:r>
              <a:rPr dirty="0" sz="2450" spc="24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450">
                <a:solidFill>
                  <a:srgbClr val="313131"/>
                </a:solidFill>
                <a:latin typeface="Calibri"/>
                <a:cs typeface="Calibri"/>
              </a:rPr>
              <a:t>have</a:t>
            </a:r>
            <a:r>
              <a:rPr dirty="0" sz="2450" spc="20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450">
                <a:solidFill>
                  <a:srgbClr val="313131"/>
                </a:solidFill>
                <a:latin typeface="Calibri"/>
                <a:cs typeface="Calibri"/>
              </a:rPr>
              <a:t>specialized</a:t>
            </a:r>
            <a:r>
              <a:rPr dirty="0" sz="2450" spc="40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450">
                <a:solidFill>
                  <a:srgbClr val="313131"/>
                </a:solidFill>
                <a:latin typeface="Calibri"/>
                <a:cs typeface="Calibri"/>
              </a:rPr>
              <a:t>organs</a:t>
            </a:r>
            <a:r>
              <a:rPr dirty="0" sz="2450" spc="31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450">
                <a:solidFill>
                  <a:srgbClr val="313131"/>
                </a:solidFill>
                <a:latin typeface="Calibri"/>
                <a:cs typeface="Calibri"/>
              </a:rPr>
              <a:t>for</a:t>
            </a:r>
            <a:r>
              <a:rPr dirty="0" sz="2450" spc="29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450">
                <a:solidFill>
                  <a:srgbClr val="363636"/>
                </a:solidFill>
                <a:latin typeface="Calibri"/>
                <a:cs typeface="Calibri"/>
              </a:rPr>
              <a:t>specihc</a:t>
            </a:r>
            <a:r>
              <a:rPr dirty="0" sz="2450" spc="35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450" spc="-10">
                <a:solidFill>
                  <a:srgbClr val="2A2A2A"/>
                </a:solidFill>
                <a:latin typeface="Calibri"/>
                <a:cs typeface="Calibri"/>
              </a:rPr>
              <a:t>functions.</a:t>
            </a:r>
            <a:endParaRPr sz="2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66176" y="3565336"/>
            <a:ext cx="8795543" cy="598411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973792" y="1904392"/>
            <a:ext cx="8497570" cy="0"/>
          </a:xfrm>
          <a:custGeom>
            <a:avLst/>
            <a:gdLst/>
            <a:ahLst/>
            <a:cxnLst/>
            <a:rect l="l" t="t" r="r" b="b"/>
            <a:pathLst>
              <a:path w="8497570" h="0">
                <a:moveTo>
                  <a:pt x="0" y="0"/>
                </a:moveTo>
                <a:lnTo>
                  <a:pt x="8497124" y="0"/>
                </a:lnTo>
              </a:path>
            </a:pathLst>
          </a:custGeom>
          <a:ln w="39265">
            <a:solidFill>
              <a:srgbClr val="034B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7678" rIns="0" bIns="0" rtlCol="0" vert="horz">
            <a:spAutoFit/>
          </a:bodyPr>
          <a:lstStyle/>
          <a:p>
            <a:pPr marL="5080">
              <a:lnSpc>
                <a:spcPct val="100000"/>
              </a:lnSpc>
              <a:spcBef>
                <a:spcPts val="125"/>
              </a:spcBef>
            </a:pPr>
            <a:r>
              <a:rPr dirty="0">
                <a:solidFill>
                  <a:srgbClr val="003660"/>
                </a:solidFill>
              </a:rPr>
              <a:t>Political</a:t>
            </a:r>
            <a:r>
              <a:rPr dirty="0" spc="20">
                <a:solidFill>
                  <a:srgbClr val="003660"/>
                </a:solidFill>
              </a:rPr>
              <a:t> </a:t>
            </a:r>
            <a:r>
              <a:rPr dirty="0">
                <a:solidFill>
                  <a:srgbClr val="00365E"/>
                </a:solidFill>
              </a:rPr>
              <a:t>Culture</a:t>
            </a:r>
            <a:r>
              <a:rPr dirty="0" spc="370">
                <a:solidFill>
                  <a:srgbClr val="00365E"/>
                </a:solidFill>
              </a:rPr>
              <a:t> </a:t>
            </a:r>
            <a:r>
              <a:rPr dirty="0" spc="-10">
                <a:solidFill>
                  <a:srgbClr val="013462"/>
                </a:solidFill>
              </a:rPr>
              <a:t>Approach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25054" y="3511407"/>
            <a:ext cx="8684895" cy="4257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70">
              <a:lnSpc>
                <a:spcPct val="114500"/>
              </a:lnSpc>
              <a:spcBef>
                <a:spcPts val="100"/>
              </a:spcBef>
            </a:pPr>
            <a:r>
              <a:rPr dirty="0" sz="2700" spc="-65">
                <a:solidFill>
                  <a:srgbClr val="343434"/>
                </a:solidFill>
                <a:latin typeface="Arial MT"/>
                <a:cs typeface="Arial MT"/>
              </a:rPr>
              <a:t>Developed</a:t>
            </a:r>
            <a:r>
              <a:rPr dirty="0" sz="2700" spc="-1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2700">
                <a:solidFill>
                  <a:srgbClr val="343434"/>
                </a:solidFill>
                <a:latin typeface="Arial MT"/>
                <a:cs typeface="Arial MT"/>
              </a:rPr>
              <a:t>by</a:t>
            </a:r>
            <a:r>
              <a:rPr dirty="0" sz="2700" spc="-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2700" spc="-85">
                <a:solidFill>
                  <a:srgbClr val="363636"/>
                </a:solidFill>
                <a:latin typeface="Arial MT"/>
                <a:cs typeface="Arial MT"/>
              </a:rPr>
              <a:t>Almond</a:t>
            </a:r>
            <a:r>
              <a:rPr dirty="0" sz="27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2700" spc="-60">
                <a:solidFill>
                  <a:srgbClr val="3A3A3A"/>
                </a:solidFill>
                <a:latin typeface="Arial MT"/>
                <a:cs typeface="Arial MT"/>
              </a:rPr>
              <a:t>and</a:t>
            </a:r>
            <a:r>
              <a:rPr dirty="0" sz="2700" spc="-4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2700" spc="-155">
                <a:solidFill>
                  <a:srgbClr val="343434"/>
                </a:solidFill>
                <a:latin typeface="Arial MT"/>
                <a:cs typeface="Arial MT"/>
              </a:rPr>
              <a:t>Verba</a:t>
            </a:r>
            <a:r>
              <a:rPr dirty="0" sz="2700" spc="-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2700">
                <a:solidFill>
                  <a:srgbClr val="3F3F3F"/>
                </a:solidFill>
                <a:latin typeface="Arial MT"/>
                <a:cs typeface="Arial MT"/>
              </a:rPr>
              <a:t>in</a:t>
            </a:r>
            <a:r>
              <a:rPr dirty="0" sz="2700" spc="-1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2700" spc="-245" i="1">
                <a:solidFill>
                  <a:srgbClr val="363636"/>
                </a:solidFill>
                <a:latin typeface="Arial"/>
                <a:cs typeface="Arial"/>
              </a:rPr>
              <a:t>The</a:t>
            </a:r>
            <a:r>
              <a:rPr dirty="0" sz="2700" spc="-110" i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2700" spc="-30" i="1">
                <a:solidFill>
                  <a:srgbClr val="2F2F2F"/>
                </a:solidFill>
                <a:latin typeface="Arial"/>
                <a:cs typeface="Arial"/>
              </a:rPr>
              <a:t>Civic</a:t>
            </a:r>
            <a:r>
              <a:rPr dirty="0" sz="2700" spc="-155" i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2700" spc="-100" i="1">
                <a:solidFill>
                  <a:srgbClr val="2D2D2D"/>
                </a:solidFill>
                <a:latin typeface="Arial"/>
                <a:cs typeface="Arial"/>
              </a:rPr>
              <a:t>Culture</a:t>
            </a:r>
            <a:r>
              <a:rPr dirty="0" sz="2700" spc="-185" i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2700" spc="-90">
                <a:solidFill>
                  <a:srgbClr val="343434"/>
                </a:solidFill>
                <a:latin typeface="Arial MT"/>
                <a:cs typeface="Arial MT"/>
              </a:rPr>
              <a:t>(1963). </a:t>
            </a:r>
            <a:r>
              <a:rPr dirty="0" sz="2700" spc="-120">
                <a:solidFill>
                  <a:srgbClr val="363636"/>
                </a:solidFill>
                <a:latin typeface="Arial MT"/>
                <a:cs typeface="Arial MT"/>
              </a:rPr>
              <a:t>Focuses</a:t>
            </a:r>
            <a:r>
              <a:rPr dirty="0" sz="2700" spc="-7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2700" spc="-85">
                <a:solidFill>
                  <a:srgbClr val="3B5460"/>
                </a:solidFill>
                <a:latin typeface="Arial MT"/>
                <a:cs typeface="Arial MT"/>
              </a:rPr>
              <a:t>on</a:t>
            </a:r>
            <a:r>
              <a:rPr dirty="0" sz="2700" spc="-170">
                <a:solidFill>
                  <a:srgbClr val="3B5460"/>
                </a:solidFill>
                <a:latin typeface="Arial MT"/>
                <a:cs typeface="Arial MT"/>
              </a:rPr>
              <a:t> </a:t>
            </a:r>
            <a:r>
              <a:rPr dirty="0" sz="2700">
                <a:solidFill>
                  <a:srgbClr val="313131"/>
                </a:solidFill>
                <a:latin typeface="Arial MT"/>
                <a:cs typeface="Arial MT"/>
              </a:rPr>
              <a:t>the</a:t>
            </a:r>
            <a:r>
              <a:rPr dirty="0" sz="2700" spc="-1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2700" spc="-25">
                <a:solidFill>
                  <a:srgbClr val="282828"/>
                </a:solidFill>
                <a:latin typeface="Arial MT"/>
                <a:cs typeface="Arial MT"/>
              </a:rPr>
              <a:t>subjective</a:t>
            </a:r>
            <a:r>
              <a:rPr dirty="0" sz="2700" spc="-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2700" spc="-30">
                <a:solidFill>
                  <a:srgbClr val="2F2F2F"/>
                </a:solidFill>
                <a:latin typeface="Arial MT"/>
                <a:cs typeface="Arial MT"/>
              </a:rPr>
              <a:t>orientations</a:t>
            </a:r>
            <a:r>
              <a:rPr dirty="0" sz="27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2700" spc="-10">
                <a:solidFill>
                  <a:srgbClr val="2F2F2F"/>
                </a:solidFill>
                <a:latin typeface="Arial MT"/>
                <a:cs typeface="Arial MT"/>
              </a:rPr>
              <a:t>(attitudes,</a:t>
            </a:r>
            <a:r>
              <a:rPr dirty="0" sz="2700" spc="-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2700" spc="-10">
                <a:solidFill>
                  <a:srgbClr val="343434"/>
                </a:solidFill>
                <a:latin typeface="Arial MT"/>
                <a:cs typeface="Arial MT"/>
              </a:rPr>
              <a:t>beliefs, </a:t>
            </a:r>
            <a:r>
              <a:rPr dirty="0" sz="2700" spc="-110">
                <a:solidFill>
                  <a:srgbClr val="1F1F1F"/>
                </a:solidFill>
                <a:latin typeface="Arial MT"/>
                <a:cs typeface="Arial MT"/>
              </a:rPr>
              <a:t>values)</a:t>
            </a:r>
            <a:r>
              <a:rPr dirty="0" sz="2700" spc="-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2700">
                <a:solidFill>
                  <a:srgbClr val="2F2F2F"/>
                </a:solidFill>
                <a:latin typeface="Arial MT"/>
                <a:cs typeface="Arial MT"/>
              </a:rPr>
              <a:t>of</a:t>
            </a:r>
            <a:r>
              <a:rPr dirty="0" sz="2700" spc="-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2700" spc="-35">
                <a:solidFill>
                  <a:srgbClr val="2D2D2D"/>
                </a:solidFill>
                <a:latin typeface="Arial MT"/>
                <a:cs typeface="Arial MT"/>
              </a:rPr>
              <a:t>people</a:t>
            </a:r>
            <a:r>
              <a:rPr dirty="0" sz="2700" spc="-1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2700">
                <a:solidFill>
                  <a:srgbClr val="3B3B3B"/>
                </a:solidFill>
                <a:latin typeface="Arial MT"/>
                <a:cs typeface="Arial MT"/>
              </a:rPr>
              <a:t>toward</a:t>
            </a:r>
            <a:r>
              <a:rPr dirty="0" sz="2700" spc="-1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2700">
                <a:solidFill>
                  <a:srgbClr val="343434"/>
                </a:solidFill>
                <a:latin typeface="Arial MT"/>
                <a:cs typeface="Arial MT"/>
              </a:rPr>
              <a:t>their</a:t>
            </a:r>
            <a:r>
              <a:rPr dirty="0" sz="2700" spc="-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2700" spc="-10">
                <a:solidFill>
                  <a:srgbClr val="2D2D2D"/>
                </a:solidFill>
                <a:latin typeface="Arial MT"/>
                <a:cs typeface="Arial MT"/>
              </a:rPr>
              <a:t>system.</a:t>
            </a:r>
            <a:endParaRPr sz="27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2700">
              <a:latin typeface="Arial MT"/>
              <a:cs typeface="Arial MT"/>
            </a:endParaRPr>
          </a:p>
          <a:p>
            <a:pPr marL="467359" indent="-23558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7359" algn="l"/>
              </a:tabLst>
            </a:pPr>
            <a:r>
              <a:rPr dirty="0" sz="2050">
                <a:latin typeface="Arial MT"/>
                <a:cs typeface="Arial MT"/>
              </a:rPr>
              <a:t>Parochial:</a:t>
            </a:r>
            <a:r>
              <a:rPr dirty="0" sz="2050" spc="-10">
                <a:latin typeface="Arial MT"/>
                <a:cs typeface="Arial MT"/>
              </a:rPr>
              <a:t> </a:t>
            </a:r>
            <a:r>
              <a:rPr dirty="0" sz="2050" spc="-70">
                <a:latin typeface="Arial MT"/>
                <a:cs typeface="Arial MT"/>
              </a:rPr>
              <a:t>Low</a:t>
            </a:r>
            <a:r>
              <a:rPr dirty="0" sz="2050" spc="-30">
                <a:latin typeface="Arial MT"/>
                <a:cs typeface="Arial MT"/>
              </a:rPr>
              <a:t> </a:t>
            </a:r>
            <a:r>
              <a:rPr dirty="0" sz="2050" spc="-45">
                <a:latin typeface="Arial MT"/>
                <a:cs typeface="Arial MT"/>
              </a:rPr>
              <a:t>awareness,</a:t>
            </a:r>
            <a:r>
              <a:rPr dirty="0" sz="2050" spc="60">
                <a:latin typeface="Arial MT"/>
                <a:cs typeface="Arial MT"/>
              </a:rPr>
              <a:t> </a:t>
            </a:r>
            <a:r>
              <a:rPr dirty="0" sz="2050" spc="-10">
                <a:latin typeface="Arial MT"/>
                <a:cs typeface="Arial MT"/>
              </a:rPr>
              <a:t>no</a:t>
            </a:r>
            <a:r>
              <a:rPr dirty="0" sz="2050" spc="-125">
                <a:latin typeface="Arial MT"/>
                <a:cs typeface="Arial MT"/>
              </a:rPr>
              <a:t> </a:t>
            </a:r>
            <a:r>
              <a:rPr dirty="0" sz="2050" spc="-10">
                <a:latin typeface="Arial MT"/>
                <a:cs typeface="Arial MT"/>
              </a:rPr>
              <a:t>participation.</a:t>
            </a:r>
            <a:endParaRPr sz="2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AutoNum type="arabicPeriod"/>
            </a:pPr>
            <a:endParaRPr sz="2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30"/>
              </a:spcBef>
              <a:buAutoNum type="arabicPeriod"/>
            </a:pPr>
            <a:endParaRPr sz="2050">
              <a:latin typeface="Arial MT"/>
              <a:cs typeface="Arial MT"/>
            </a:endParaRPr>
          </a:p>
          <a:p>
            <a:pPr marL="514984" indent="-262255">
              <a:lnSpc>
                <a:spcPct val="100000"/>
              </a:lnSpc>
              <a:buAutoNum type="arabicPeriod"/>
              <a:tabLst>
                <a:tab pos="514984" algn="l"/>
              </a:tabLst>
            </a:pPr>
            <a:r>
              <a:rPr dirty="0" sz="2050" spc="65">
                <a:latin typeface="Arial MT"/>
                <a:cs typeface="Arial MT"/>
              </a:rPr>
              <a:t>Subject:</a:t>
            </a:r>
            <a:r>
              <a:rPr dirty="0" sz="2050" spc="-35">
                <a:latin typeface="Arial MT"/>
                <a:cs typeface="Arial MT"/>
              </a:rPr>
              <a:t> </a:t>
            </a:r>
            <a:r>
              <a:rPr dirty="0" sz="2050" spc="-40">
                <a:latin typeface="Arial MT"/>
                <a:cs typeface="Arial MT"/>
              </a:rPr>
              <a:t>Awareness</a:t>
            </a:r>
            <a:r>
              <a:rPr dirty="0" sz="2050" spc="5">
                <a:latin typeface="Arial MT"/>
                <a:cs typeface="Arial MT"/>
              </a:rPr>
              <a:t> </a:t>
            </a:r>
            <a:r>
              <a:rPr dirty="0" sz="2050">
                <a:latin typeface="Arial MT"/>
                <a:cs typeface="Arial MT"/>
              </a:rPr>
              <a:t>of</a:t>
            </a:r>
            <a:r>
              <a:rPr dirty="0" sz="2050" spc="-25">
                <a:latin typeface="Arial MT"/>
                <a:cs typeface="Arial MT"/>
              </a:rPr>
              <a:t> </a:t>
            </a:r>
            <a:r>
              <a:rPr dirty="0" sz="2050" spc="-10">
                <a:latin typeface="Arial MT"/>
                <a:cs typeface="Arial MT"/>
              </a:rPr>
              <a:t>system,</a:t>
            </a:r>
            <a:r>
              <a:rPr dirty="0" sz="2050" spc="-105">
                <a:latin typeface="Arial MT"/>
                <a:cs typeface="Arial MT"/>
              </a:rPr>
              <a:t> </a:t>
            </a:r>
            <a:r>
              <a:rPr dirty="0" sz="2050" spc="60">
                <a:solidFill>
                  <a:srgbClr val="000115"/>
                </a:solidFill>
                <a:latin typeface="Arial MT"/>
                <a:cs typeface="Arial MT"/>
              </a:rPr>
              <a:t>but</a:t>
            </a:r>
            <a:r>
              <a:rPr dirty="0" sz="2050" spc="-100">
                <a:solidFill>
                  <a:srgbClr val="000115"/>
                </a:solidFill>
                <a:latin typeface="Arial MT"/>
                <a:cs typeface="Arial MT"/>
              </a:rPr>
              <a:t> </a:t>
            </a:r>
            <a:r>
              <a:rPr dirty="0" sz="2050" spc="-10">
                <a:latin typeface="Arial MT"/>
                <a:cs typeface="Arial MT"/>
              </a:rPr>
              <a:t>passive</a:t>
            </a:r>
            <a:r>
              <a:rPr dirty="0" sz="2050" spc="-45">
                <a:latin typeface="Arial MT"/>
                <a:cs typeface="Arial MT"/>
              </a:rPr>
              <a:t> </a:t>
            </a:r>
            <a:r>
              <a:rPr dirty="0" sz="2050" spc="-10">
                <a:latin typeface="Arial MT"/>
                <a:cs typeface="Arial MT"/>
              </a:rPr>
              <a:t>obedience.</a:t>
            </a:r>
            <a:endParaRPr sz="2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AutoNum type="arabicPeriod"/>
            </a:pPr>
            <a:endParaRPr sz="2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  <a:buAutoNum type="arabicPeriod"/>
            </a:pPr>
            <a:endParaRPr sz="2050">
              <a:latin typeface="Arial MT"/>
              <a:cs typeface="Arial MT"/>
            </a:endParaRPr>
          </a:p>
          <a:p>
            <a:pPr marL="522605" indent="-281305">
              <a:lnSpc>
                <a:spcPct val="100000"/>
              </a:lnSpc>
              <a:buClr>
                <a:srgbClr val="000311"/>
              </a:buClr>
              <a:buAutoNum type="arabicPeriod"/>
              <a:tabLst>
                <a:tab pos="522605" algn="l"/>
              </a:tabLst>
            </a:pPr>
            <a:r>
              <a:rPr dirty="0" sz="2050" spc="60">
                <a:latin typeface="Arial MT"/>
                <a:cs typeface="Arial MT"/>
              </a:rPr>
              <a:t>Participant:</a:t>
            </a:r>
            <a:r>
              <a:rPr dirty="0" sz="2050" spc="65">
                <a:latin typeface="Arial MT"/>
                <a:cs typeface="Arial MT"/>
              </a:rPr>
              <a:t> </a:t>
            </a:r>
            <a:r>
              <a:rPr dirty="0" sz="2050">
                <a:solidFill>
                  <a:srgbClr val="112F67"/>
                </a:solidFill>
                <a:latin typeface="Arial MT"/>
                <a:cs typeface="Arial MT"/>
              </a:rPr>
              <a:t>Active</a:t>
            </a:r>
            <a:r>
              <a:rPr dirty="0" sz="2050" spc="20">
                <a:solidFill>
                  <a:srgbClr val="112F67"/>
                </a:solidFill>
                <a:latin typeface="Arial MT"/>
                <a:cs typeface="Arial MT"/>
              </a:rPr>
              <a:t> </a:t>
            </a:r>
            <a:r>
              <a:rPr dirty="0" sz="2050" spc="-10">
                <a:latin typeface="Arial MT"/>
                <a:cs typeface="Arial MT"/>
              </a:rPr>
              <a:t>involvement</a:t>
            </a:r>
            <a:r>
              <a:rPr dirty="0" sz="2050" spc="204">
                <a:latin typeface="Arial MT"/>
                <a:cs typeface="Arial MT"/>
              </a:rPr>
              <a:t> </a:t>
            </a:r>
            <a:r>
              <a:rPr dirty="0" sz="2050">
                <a:solidFill>
                  <a:srgbClr val="000331"/>
                </a:solidFill>
                <a:latin typeface="Arial MT"/>
                <a:cs typeface="Arial MT"/>
              </a:rPr>
              <a:t>and</a:t>
            </a:r>
            <a:r>
              <a:rPr dirty="0" sz="2050" spc="-180">
                <a:solidFill>
                  <a:srgbClr val="000331"/>
                </a:solidFill>
                <a:latin typeface="Arial MT"/>
                <a:cs typeface="Arial MT"/>
              </a:rPr>
              <a:t> </a:t>
            </a:r>
            <a:r>
              <a:rPr dirty="0" sz="2050" spc="-10">
                <a:latin typeface="Arial MT"/>
                <a:cs typeface="Arial MT"/>
              </a:rPr>
              <a:t>influence.</a:t>
            </a:r>
            <a:endParaRPr sz="2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8850" spc="-405">
                <a:solidFill>
                  <a:srgbClr val="003462"/>
                </a:solidFill>
              </a:rPr>
              <a:t>New</a:t>
            </a:r>
            <a:r>
              <a:rPr dirty="0" sz="8850" spc="-215">
                <a:solidFill>
                  <a:srgbClr val="003462"/>
                </a:solidFill>
              </a:rPr>
              <a:t> </a:t>
            </a:r>
            <a:r>
              <a:rPr dirty="0" sz="8850" spc="-10">
                <a:solidFill>
                  <a:srgbClr val="08315D"/>
                </a:solidFill>
              </a:rPr>
              <a:t>Institutionalism</a:t>
            </a:r>
            <a:endParaRPr sz="8850"/>
          </a:p>
        </p:txBody>
      </p:sp>
      <p:sp>
        <p:nvSpPr>
          <p:cNvPr id="3" name="object 3" descr=""/>
          <p:cNvSpPr txBox="1"/>
          <p:nvPr/>
        </p:nvSpPr>
        <p:spPr>
          <a:xfrm>
            <a:off x="2722758" y="3146235"/>
            <a:ext cx="14638655" cy="438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700">
                <a:solidFill>
                  <a:srgbClr val="363636"/>
                </a:solidFill>
                <a:latin typeface="Calibri"/>
                <a:cs typeface="Calibri"/>
              </a:rPr>
              <a:t>Moving</a:t>
            </a:r>
            <a:r>
              <a:rPr dirty="0" sz="2700" spc="6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700" spc="50">
                <a:solidFill>
                  <a:srgbClr val="313131"/>
                </a:solidFill>
                <a:latin typeface="Calibri"/>
                <a:cs typeface="Calibri"/>
              </a:rPr>
              <a:t>beyond</a:t>
            </a:r>
            <a:r>
              <a:rPr dirty="0" sz="2700" spc="12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13131"/>
                </a:solidFill>
                <a:latin typeface="Calibri"/>
                <a:cs typeface="Calibri"/>
              </a:rPr>
              <a:t>the</a:t>
            </a:r>
            <a:r>
              <a:rPr dirty="0" sz="2700" spc="-11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 spc="-35">
                <a:solidFill>
                  <a:srgbClr val="313131"/>
                </a:solidFill>
                <a:latin typeface="Calibri"/>
                <a:cs typeface="Calibri"/>
              </a:rPr>
              <a:t>"Behavioral"</a:t>
            </a:r>
            <a:r>
              <a:rPr dirty="0" sz="2700" spc="229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13131"/>
                </a:solidFill>
                <a:latin typeface="Calibri"/>
                <a:cs typeface="Calibri"/>
              </a:rPr>
              <a:t>neglect</a:t>
            </a:r>
            <a:r>
              <a:rPr dirty="0" sz="2700" spc="204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82828"/>
                </a:solidFill>
                <a:latin typeface="Calibri"/>
                <a:cs typeface="Calibri"/>
              </a:rPr>
              <a:t>of</a:t>
            </a:r>
            <a:r>
              <a:rPr dirty="0" sz="2700" spc="17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33333"/>
                </a:solidFill>
                <a:latin typeface="Calibri"/>
                <a:cs typeface="Calibri"/>
              </a:rPr>
              <a:t>formal</a:t>
            </a:r>
            <a:r>
              <a:rPr dirty="0" sz="2700" spc="95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343434"/>
                </a:solidFill>
                <a:latin typeface="Calibri"/>
                <a:cs typeface="Calibri"/>
              </a:rPr>
              <a:t>rules</a:t>
            </a:r>
            <a:r>
              <a:rPr dirty="0" sz="2700" spc="14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82828"/>
                </a:solidFill>
                <a:latin typeface="Calibri"/>
                <a:cs typeface="Calibri"/>
              </a:rPr>
              <a:t>to</a:t>
            </a:r>
            <a:r>
              <a:rPr dirty="0" sz="2700" spc="-25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D2D2D"/>
                </a:solidFill>
                <a:latin typeface="Calibri"/>
                <a:cs typeface="Calibri"/>
              </a:rPr>
              <a:t>understand</a:t>
            </a:r>
            <a:r>
              <a:rPr dirty="0" sz="2700" spc="29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B2B2B"/>
                </a:solidFill>
                <a:latin typeface="Calibri"/>
                <a:cs typeface="Calibri"/>
              </a:rPr>
              <a:t>how</a:t>
            </a:r>
            <a:r>
              <a:rPr dirty="0" sz="2700" spc="40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2700">
                <a:solidFill>
                  <a:srgbClr val="2F2F2F"/>
                </a:solidFill>
                <a:latin typeface="Calibri"/>
                <a:cs typeface="Calibri"/>
              </a:rPr>
              <a:t>institutions</a:t>
            </a:r>
            <a:r>
              <a:rPr dirty="0" sz="2700" spc="26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700" spc="85">
                <a:solidFill>
                  <a:srgbClr val="343434"/>
                </a:solidFill>
                <a:latin typeface="Calibri"/>
                <a:cs typeface="Calibri"/>
              </a:rPr>
              <a:t>shape</a:t>
            </a:r>
            <a:r>
              <a:rPr dirty="0" sz="2700" spc="6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700" spc="40">
                <a:solidFill>
                  <a:srgbClr val="343434"/>
                </a:solidFill>
                <a:latin typeface="Calibri"/>
                <a:cs typeface="Calibri"/>
              </a:rPr>
              <a:t>choices.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2379" y="3384713"/>
            <a:ext cx="188475" cy="392658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46379" y="3384713"/>
            <a:ext cx="188475" cy="3926582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350378" y="3384713"/>
            <a:ext cx="188475" cy="3926582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973792" y="1904392"/>
            <a:ext cx="12565380" cy="0"/>
          </a:xfrm>
          <a:custGeom>
            <a:avLst/>
            <a:gdLst/>
            <a:ahLst/>
            <a:cxnLst/>
            <a:rect l="l" t="t" r="r" b="b"/>
            <a:pathLst>
              <a:path w="12565380" h="0">
                <a:moveTo>
                  <a:pt x="0" y="0"/>
                </a:moveTo>
                <a:lnTo>
                  <a:pt x="12565063" y="0"/>
                </a:lnTo>
              </a:path>
            </a:pathLst>
          </a:custGeom>
          <a:ln w="39265">
            <a:solidFill>
              <a:srgbClr val="034B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7678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25"/>
              </a:spcBef>
            </a:pPr>
            <a:r>
              <a:rPr dirty="0">
                <a:solidFill>
                  <a:srgbClr val="03335D"/>
                </a:solidFill>
              </a:rPr>
              <a:t>Three</a:t>
            </a:r>
            <a:r>
              <a:rPr dirty="0" spc="190">
                <a:solidFill>
                  <a:srgbClr val="03335D"/>
                </a:solidFill>
              </a:rPr>
              <a:t> </a:t>
            </a:r>
            <a:r>
              <a:rPr dirty="0" spc="50">
                <a:solidFill>
                  <a:srgbClr val="00346B"/>
                </a:solidFill>
              </a:rPr>
              <a:t>Strands</a:t>
            </a:r>
            <a:r>
              <a:rPr dirty="0">
                <a:solidFill>
                  <a:srgbClr val="00346B"/>
                </a:solidFill>
              </a:rPr>
              <a:t> </a:t>
            </a:r>
            <a:r>
              <a:rPr dirty="0">
                <a:solidFill>
                  <a:srgbClr val="00365E"/>
                </a:solidFill>
              </a:rPr>
              <a:t>of</a:t>
            </a:r>
            <a:r>
              <a:rPr dirty="0" spc="114">
                <a:solidFill>
                  <a:srgbClr val="00365E"/>
                </a:solidFill>
              </a:rPr>
              <a:t> </a:t>
            </a:r>
            <a:r>
              <a:rPr dirty="0">
                <a:solidFill>
                  <a:srgbClr val="002D5B"/>
                </a:solidFill>
              </a:rPr>
              <a:t>New</a:t>
            </a:r>
            <a:r>
              <a:rPr dirty="0" spc="-100">
                <a:solidFill>
                  <a:srgbClr val="002D5B"/>
                </a:solidFill>
              </a:rPr>
              <a:t> </a:t>
            </a:r>
            <a:r>
              <a:rPr dirty="0" spc="110">
                <a:solidFill>
                  <a:srgbClr val="033869"/>
                </a:solidFill>
              </a:rPr>
              <a:t>Institutionalism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1469976" y="3779068"/>
            <a:ext cx="4705985" cy="2704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50" spc="-10">
                <a:solidFill>
                  <a:srgbClr val="002650"/>
                </a:solidFill>
                <a:latin typeface="Cambria"/>
                <a:cs typeface="Cambria"/>
              </a:rPr>
              <a:t>Historical</a:t>
            </a:r>
            <a:endParaRPr sz="3350">
              <a:latin typeface="Cambria"/>
              <a:cs typeface="Cambria"/>
            </a:endParaRPr>
          </a:p>
          <a:p>
            <a:pPr marL="24130" marR="5080" indent="2540">
              <a:lnSpc>
                <a:spcPct val="126200"/>
              </a:lnSpc>
              <a:spcBef>
                <a:spcPts val="2230"/>
              </a:spcBef>
              <a:tabLst>
                <a:tab pos="3313429" algn="l"/>
              </a:tabLst>
            </a:pPr>
            <a:r>
              <a:rPr dirty="0" sz="2450" spc="125">
                <a:solidFill>
                  <a:srgbClr val="2D2D2D"/>
                </a:solidFill>
                <a:latin typeface="Cambria"/>
                <a:cs typeface="Cambria"/>
              </a:rPr>
              <a:t>Focuses</a:t>
            </a:r>
            <a:r>
              <a:rPr dirty="0" sz="2450" spc="190">
                <a:solidFill>
                  <a:srgbClr val="2D2D2D"/>
                </a:solidFill>
                <a:latin typeface="Cambria"/>
                <a:cs typeface="Cambria"/>
              </a:rPr>
              <a:t> </a:t>
            </a:r>
            <a:r>
              <a:rPr dirty="0" sz="2450" spc="75">
                <a:solidFill>
                  <a:srgbClr val="363636"/>
                </a:solidFill>
                <a:latin typeface="Cambria"/>
                <a:cs typeface="Cambria"/>
              </a:rPr>
              <a:t>on</a:t>
            </a:r>
            <a:r>
              <a:rPr dirty="0" sz="2450" spc="14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450" spc="150">
                <a:solidFill>
                  <a:srgbClr val="2D364F"/>
                </a:solidFill>
                <a:latin typeface="Cambria"/>
                <a:cs typeface="Cambria"/>
              </a:rPr>
              <a:t>Path </a:t>
            </a:r>
            <a:r>
              <a:rPr dirty="0" sz="2450" spc="165">
                <a:solidFill>
                  <a:srgbClr val="282828"/>
                </a:solidFill>
                <a:latin typeface="Cambria"/>
                <a:cs typeface="Cambria"/>
              </a:rPr>
              <a:t>Dependency. </a:t>
            </a:r>
            <a:r>
              <a:rPr dirty="0" sz="2450" spc="80">
                <a:solidFill>
                  <a:srgbClr val="2A2A2A"/>
                </a:solidFill>
                <a:latin typeface="Cambria"/>
                <a:cs typeface="Cambria"/>
              </a:rPr>
              <a:t>Decisions</a:t>
            </a:r>
            <a:r>
              <a:rPr dirty="0" sz="2450" spc="25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2450" spc="140">
                <a:solidFill>
                  <a:srgbClr val="3D3D3D"/>
                </a:solidFill>
                <a:latin typeface="Cambria"/>
                <a:cs typeface="Cambria"/>
              </a:rPr>
              <a:t>made</a:t>
            </a:r>
            <a:r>
              <a:rPr dirty="0" sz="2450" spc="17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2450">
                <a:solidFill>
                  <a:srgbClr val="3F3F3F"/>
                </a:solidFill>
                <a:latin typeface="Cambria"/>
                <a:cs typeface="Cambria"/>
              </a:rPr>
              <a:t>in</a:t>
            </a:r>
            <a:r>
              <a:rPr dirty="0" sz="2450" spc="8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2450" spc="-25">
                <a:solidFill>
                  <a:srgbClr val="363636"/>
                </a:solidFill>
                <a:latin typeface="Cambria"/>
                <a:cs typeface="Cambria"/>
              </a:rPr>
              <a:t>the</a:t>
            </a:r>
            <a:r>
              <a:rPr dirty="0" sz="2450">
                <a:solidFill>
                  <a:srgbClr val="363636"/>
                </a:solidFill>
                <a:latin typeface="Cambria"/>
                <a:cs typeface="Cambria"/>
              </a:rPr>
              <a:t>	</a:t>
            </a:r>
            <a:r>
              <a:rPr dirty="0" sz="2450" spc="95">
                <a:solidFill>
                  <a:srgbClr val="333333"/>
                </a:solidFill>
                <a:latin typeface="Cambria"/>
                <a:cs typeface="Cambria"/>
              </a:rPr>
              <a:t>past</a:t>
            </a:r>
            <a:r>
              <a:rPr dirty="0" sz="2450" spc="18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2450" spc="-10">
                <a:solidFill>
                  <a:srgbClr val="363636"/>
                </a:solidFill>
                <a:latin typeface="Cambria"/>
                <a:cs typeface="Cambria"/>
              </a:rPr>
              <a:t>"lock </a:t>
            </a:r>
            <a:r>
              <a:rPr dirty="0" sz="2450" spc="-155">
                <a:solidFill>
                  <a:srgbClr val="3D3D3D"/>
                </a:solidFill>
                <a:latin typeface="Cambria"/>
                <a:cs typeface="Cambria"/>
              </a:rPr>
              <a:t>in"</a:t>
            </a:r>
            <a:r>
              <a:rPr dirty="0" sz="2450" spc="9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2450">
                <a:solidFill>
                  <a:srgbClr val="363636"/>
                </a:solidFill>
                <a:latin typeface="Cambria"/>
                <a:cs typeface="Cambria"/>
              </a:rPr>
              <a:t>current</a:t>
            </a:r>
            <a:r>
              <a:rPr dirty="0" sz="2450" spc="33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2450" spc="-10">
                <a:solidFill>
                  <a:srgbClr val="2D2D2D"/>
                </a:solidFill>
                <a:latin typeface="Cambria"/>
                <a:cs typeface="Cambria"/>
              </a:rPr>
              <a:t>institutional </a:t>
            </a:r>
            <a:r>
              <a:rPr dirty="0" sz="2450" spc="50">
                <a:solidFill>
                  <a:srgbClr val="313131"/>
                </a:solidFill>
                <a:latin typeface="Cambria"/>
                <a:cs typeface="Cambria"/>
              </a:rPr>
              <a:t>trajectories.</a:t>
            </a:r>
            <a:endParaRPr sz="24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673976" y="3786922"/>
            <a:ext cx="4614545" cy="2706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50">
                <a:solidFill>
                  <a:srgbClr val="00346B"/>
                </a:solidFill>
                <a:latin typeface="Cambria"/>
                <a:cs typeface="Cambria"/>
              </a:rPr>
              <a:t>Rational</a:t>
            </a:r>
            <a:r>
              <a:rPr dirty="0" sz="3350" spc="60">
                <a:solidFill>
                  <a:srgbClr val="00346B"/>
                </a:solidFill>
                <a:latin typeface="Cambria"/>
                <a:cs typeface="Cambria"/>
              </a:rPr>
              <a:t> </a:t>
            </a:r>
            <a:r>
              <a:rPr dirty="0" sz="3350" spc="-10">
                <a:solidFill>
                  <a:srgbClr val="003A6E"/>
                </a:solidFill>
                <a:latin typeface="Cambria"/>
                <a:cs typeface="Cambria"/>
              </a:rPr>
              <a:t>Choice</a:t>
            </a:r>
            <a:endParaRPr sz="3350">
              <a:latin typeface="Cambria"/>
              <a:cs typeface="Cambria"/>
            </a:endParaRPr>
          </a:p>
          <a:p>
            <a:pPr marL="18415" marR="5080" indent="-3810">
              <a:lnSpc>
                <a:spcPct val="110400"/>
              </a:lnSpc>
              <a:spcBef>
                <a:spcPts val="2240"/>
              </a:spcBef>
            </a:pPr>
            <a:r>
              <a:rPr dirty="0" sz="2800" spc="-10">
                <a:solidFill>
                  <a:srgbClr val="363636"/>
                </a:solidFill>
                <a:latin typeface="Calibri"/>
                <a:cs typeface="Calibri"/>
              </a:rPr>
              <a:t>Institutions</a:t>
            </a:r>
            <a:r>
              <a:rPr dirty="0" sz="2800" spc="7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43434"/>
                </a:solidFill>
                <a:latin typeface="Calibri"/>
                <a:cs typeface="Calibri"/>
              </a:rPr>
              <a:t>are</a:t>
            </a:r>
            <a:r>
              <a:rPr dirty="0" sz="2800" spc="-13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 spc="-35">
                <a:solidFill>
                  <a:srgbClr val="2F2F2F"/>
                </a:solidFill>
                <a:latin typeface="Calibri"/>
                <a:cs typeface="Calibri"/>
              </a:rPr>
              <a:t>rules</a:t>
            </a:r>
            <a:r>
              <a:rPr dirty="0" sz="280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83838"/>
                </a:solidFill>
                <a:latin typeface="Calibri"/>
                <a:cs typeface="Calibri"/>
              </a:rPr>
              <a:t>that</a:t>
            </a:r>
            <a:r>
              <a:rPr dirty="0" sz="2800" spc="-3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2F2F2F"/>
                </a:solidFill>
                <a:latin typeface="Calibri"/>
                <a:cs typeface="Calibri"/>
              </a:rPr>
              <a:t>shape </a:t>
            </a:r>
            <a:r>
              <a:rPr dirty="0" sz="2800" spc="-10">
                <a:solidFill>
                  <a:srgbClr val="2A2A2A"/>
                </a:solidFill>
                <a:latin typeface="Calibri"/>
                <a:cs typeface="Calibri"/>
              </a:rPr>
              <a:t>incentives.</a:t>
            </a:r>
            <a:r>
              <a:rPr dirty="0" sz="2800" spc="-2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13131"/>
                </a:solidFill>
                <a:latin typeface="Calibri"/>
                <a:cs typeface="Calibri"/>
              </a:rPr>
              <a:t>Actors</a:t>
            </a:r>
            <a:r>
              <a:rPr dirty="0" sz="2800" spc="35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800" spc="-40">
                <a:solidFill>
                  <a:srgbClr val="383838"/>
                </a:solidFill>
                <a:latin typeface="Calibri"/>
                <a:cs typeface="Calibri"/>
              </a:rPr>
              <a:t>are</a:t>
            </a:r>
            <a:r>
              <a:rPr dirty="0" sz="2800" spc="-114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 spc="-70">
                <a:solidFill>
                  <a:srgbClr val="383838"/>
                </a:solidFill>
                <a:latin typeface="Calibri"/>
                <a:cs typeface="Calibri"/>
              </a:rPr>
              <a:t>utility— </a:t>
            </a:r>
            <a:r>
              <a:rPr dirty="0" sz="2800" spc="-10">
                <a:solidFill>
                  <a:srgbClr val="343434"/>
                </a:solidFill>
                <a:latin typeface="Calibri"/>
                <a:cs typeface="Calibri"/>
              </a:rPr>
              <a:t>maximizers</a:t>
            </a:r>
            <a:r>
              <a:rPr dirty="0" sz="2800" spc="-1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800">
                <a:solidFill>
                  <a:srgbClr val="383838"/>
                </a:solidFill>
                <a:latin typeface="Calibri"/>
                <a:cs typeface="Calibri"/>
              </a:rPr>
              <a:t>operating</a:t>
            </a:r>
            <a:r>
              <a:rPr dirty="0" sz="2800" spc="-6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63636"/>
                </a:solidFill>
                <a:latin typeface="Calibri"/>
                <a:cs typeface="Calibri"/>
              </a:rPr>
              <a:t>within </a:t>
            </a:r>
            <a:r>
              <a:rPr dirty="0" sz="2800">
                <a:solidFill>
                  <a:srgbClr val="383838"/>
                </a:solidFill>
                <a:latin typeface="Calibri"/>
                <a:cs typeface="Calibri"/>
              </a:rPr>
              <a:t>these</a:t>
            </a:r>
            <a:r>
              <a:rPr dirty="0" sz="2800" spc="7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800" spc="-10">
                <a:solidFill>
                  <a:srgbClr val="333333"/>
                </a:solidFill>
                <a:latin typeface="Calibri"/>
                <a:cs typeface="Calibri"/>
              </a:rPr>
              <a:t>constraints.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87698" y="3786922"/>
            <a:ext cx="2214880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350" spc="-10">
                <a:solidFill>
                  <a:srgbClr val="00315D"/>
                </a:solidFill>
                <a:latin typeface="Cambria"/>
                <a:cs typeface="Cambria"/>
              </a:rPr>
              <a:t>Sociological</a:t>
            </a:r>
            <a:endParaRPr sz="335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83481" y="4538690"/>
            <a:ext cx="4478020" cy="19367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3970" marR="5080" indent="-1905">
              <a:lnSpc>
                <a:spcPct val="125600"/>
              </a:lnSpc>
              <a:spcBef>
                <a:spcPts val="195"/>
              </a:spcBef>
            </a:pPr>
            <a:r>
              <a:rPr dirty="0" sz="2550" spc="70">
                <a:solidFill>
                  <a:srgbClr val="343434"/>
                </a:solidFill>
                <a:latin typeface="Calibri"/>
                <a:cs typeface="Calibri"/>
              </a:rPr>
              <a:t>Institutions</a:t>
            </a:r>
            <a:r>
              <a:rPr dirty="0" sz="2550" spc="27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550" spc="130">
                <a:solidFill>
                  <a:srgbClr val="2F2F2F"/>
                </a:solidFill>
                <a:latin typeface="Calibri"/>
                <a:cs typeface="Calibri"/>
              </a:rPr>
              <a:t>provide</a:t>
            </a:r>
            <a:r>
              <a:rPr dirty="0" sz="2550" spc="9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550" spc="-10">
                <a:solidFill>
                  <a:srgbClr val="313131"/>
                </a:solidFill>
                <a:latin typeface="Calibri"/>
                <a:cs typeface="Calibri"/>
              </a:rPr>
              <a:t>meaning. </a:t>
            </a:r>
            <a:r>
              <a:rPr dirty="0" sz="2450" spc="200">
                <a:solidFill>
                  <a:srgbClr val="262626"/>
                </a:solidFill>
                <a:latin typeface="Calibri"/>
                <a:cs typeface="Calibri"/>
              </a:rPr>
              <a:t>Focus</a:t>
            </a:r>
            <a:r>
              <a:rPr dirty="0" sz="2450" spc="13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dirty="0" sz="2450" spc="240">
                <a:solidFill>
                  <a:srgbClr val="3B3B3B"/>
                </a:solidFill>
                <a:latin typeface="Calibri"/>
                <a:cs typeface="Calibri"/>
              </a:rPr>
              <a:t>on</a:t>
            </a:r>
            <a:r>
              <a:rPr dirty="0" sz="2450" spc="-14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450" spc="195">
                <a:solidFill>
                  <a:srgbClr val="2D2D2D"/>
                </a:solidFill>
                <a:latin typeface="Calibri"/>
                <a:cs typeface="Calibri"/>
              </a:rPr>
              <a:t>the</a:t>
            </a:r>
            <a:r>
              <a:rPr dirty="0" sz="2450" spc="-175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dirty="0" sz="2450" spc="175">
                <a:solidFill>
                  <a:srgbClr val="333333"/>
                </a:solidFill>
                <a:latin typeface="Calibri"/>
                <a:cs typeface="Calibri"/>
              </a:rPr>
              <a:t>"Logic</a:t>
            </a:r>
            <a:r>
              <a:rPr dirty="0" sz="2450" spc="18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450" spc="160">
                <a:solidFill>
                  <a:srgbClr val="1C364B"/>
                </a:solidFill>
                <a:latin typeface="Calibri"/>
                <a:cs typeface="Calibri"/>
              </a:rPr>
              <a:t>of </a:t>
            </a:r>
            <a:r>
              <a:rPr dirty="0" sz="2450" spc="235">
                <a:solidFill>
                  <a:srgbClr val="343434"/>
                </a:solidFill>
                <a:latin typeface="Calibri"/>
                <a:cs typeface="Calibri"/>
              </a:rPr>
              <a:t>Appropriateness"</a:t>
            </a:r>
            <a:r>
              <a:rPr dirty="0" sz="2450" spc="-8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450" spc="270">
                <a:solidFill>
                  <a:srgbClr val="383838"/>
                </a:solidFill>
                <a:latin typeface="Calibri"/>
                <a:cs typeface="Calibri"/>
              </a:rPr>
              <a:t>and</a:t>
            </a:r>
            <a:r>
              <a:rPr dirty="0" sz="2450" spc="-204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450" spc="50">
                <a:solidFill>
                  <a:srgbClr val="343434"/>
                </a:solidFill>
                <a:latin typeface="Calibri"/>
                <a:cs typeface="Calibri"/>
              </a:rPr>
              <a:t>cultural </a:t>
            </a:r>
            <a:r>
              <a:rPr dirty="0" sz="2450" spc="100">
                <a:solidFill>
                  <a:srgbClr val="343434"/>
                </a:solidFill>
                <a:latin typeface="Calibri"/>
                <a:cs typeface="Calibri"/>
              </a:rPr>
              <a:t>norms.</a:t>
            </a:r>
            <a:endParaRPr sz="24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505241" y="8314925"/>
            <a:ext cx="1510093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235">
                <a:solidFill>
                  <a:srgbClr val="383838"/>
                </a:solidFill>
                <a:latin typeface="Calibri"/>
                <a:cs typeface="Calibri"/>
              </a:rPr>
              <a:t>Synthesis:</a:t>
            </a:r>
            <a:r>
              <a:rPr dirty="0" sz="2450" spc="65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dirty="0" sz="2450" spc="105">
                <a:solidFill>
                  <a:srgbClr val="2A2A2A"/>
                </a:solidFill>
                <a:latin typeface="Calibri"/>
                <a:cs typeface="Calibri"/>
              </a:rPr>
              <a:t>Institutions</a:t>
            </a:r>
            <a:r>
              <a:rPr dirty="0" sz="2450" spc="26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450" spc="125">
                <a:solidFill>
                  <a:srgbClr val="343434"/>
                </a:solidFill>
                <a:latin typeface="Calibri"/>
                <a:cs typeface="Calibri"/>
              </a:rPr>
              <a:t>are</a:t>
            </a:r>
            <a:r>
              <a:rPr dirty="0" sz="2450" spc="-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450" spc="95">
                <a:solidFill>
                  <a:srgbClr val="3A3A3A"/>
                </a:solidFill>
                <a:latin typeface="Calibri"/>
                <a:cs typeface="Calibri"/>
              </a:rPr>
              <a:t>not</a:t>
            </a:r>
            <a:r>
              <a:rPr dirty="0" sz="2450" spc="18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dirty="0" sz="2450" spc="95">
                <a:solidFill>
                  <a:srgbClr val="343434"/>
                </a:solidFill>
                <a:latin typeface="Calibri"/>
                <a:cs typeface="Calibri"/>
              </a:rPr>
              <a:t>just</a:t>
            </a:r>
            <a:r>
              <a:rPr dirty="0" sz="2450" spc="22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450" spc="100">
                <a:solidFill>
                  <a:srgbClr val="2A2A2A"/>
                </a:solidFill>
                <a:latin typeface="Calibri"/>
                <a:cs typeface="Calibri"/>
              </a:rPr>
              <a:t>buildings;</a:t>
            </a:r>
            <a:r>
              <a:rPr dirty="0" sz="2450" spc="265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450" spc="150">
                <a:solidFill>
                  <a:srgbClr val="333333"/>
                </a:solidFill>
                <a:latin typeface="Calibri"/>
                <a:cs typeface="Calibri"/>
              </a:rPr>
              <a:t>they</a:t>
            </a:r>
            <a:r>
              <a:rPr dirty="0" sz="2450" spc="185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450" spc="145">
                <a:solidFill>
                  <a:srgbClr val="343434"/>
                </a:solidFill>
                <a:latin typeface="Calibri"/>
                <a:cs typeface="Calibri"/>
              </a:rPr>
              <a:t>are</a:t>
            </a:r>
            <a:r>
              <a:rPr dirty="0" sz="2450" spc="-55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450" spc="150">
                <a:solidFill>
                  <a:srgbClr val="313131"/>
                </a:solidFill>
                <a:latin typeface="Calibri"/>
                <a:cs typeface="Calibri"/>
              </a:rPr>
              <a:t>the</a:t>
            </a:r>
            <a:r>
              <a:rPr dirty="0" sz="2450" spc="-3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dirty="0" sz="2450">
                <a:solidFill>
                  <a:srgbClr val="2F2F2F"/>
                </a:solidFill>
                <a:latin typeface="Calibri"/>
                <a:cs typeface="Calibri"/>
              </a:rPr>
              <a:t>"Rules</a:t>
            </a:r>
            <a:r>
              <a:rPr dirty="0" sz="2450" spc="24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dirty="0" sz="2450" spc="85">
                <a:solidFill>
                  <a:srgbClr val="363636"/>
                </a:solidFill>
                <a:latin typeface="Calibri"/>
                <a:cs typeface="Calibri"/>
              </a:rPr>
              <a:t>of</a:t>
            </a:r>
            <a:r>
              <a:rPr dirty="0" sz="2450" spc="225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dirty="0" sz="2450" spc="85">
                <a:solidFill>
                  <a:srgbClr val="333333"/>
                </a:solidFill>
                <a:latin typeface="Calibri"/>
                <a:cs typeface="Calibri"/>
              </a:rPr>
              <a:t>the</a:t>
            </a:r>
            <a:r>
              <a:rPr dirty="0" sz="2450" spc="30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dirty="0" sz="2450" spc="75">
                <a:solidFill>
                  <a:srgbClr val="343434"/>
                </a:solidFill>
                <a:latin typeface="Calibri"/>
                <a:cs typeface="Calibri"/>
              </a:rPr>
              <a:t>Game"</a:t>
            </a:r>
            <a:r>
              <a:rPr dirty="0" sz="2450" spc="17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dirty="0" sz="2450" spc="140">
                <a:solidFill>
                  <a:srgbClr val="3B3B3B"/>
                </a:solidFill>
                <a:latin typeface="Calibri"/>
                <a:cs typeface="Calibri"/>
              </a:rPr>
              <a:t>that</a:t>
            </a:r>
            <a:r>
              <a:rPr dirty="0" sz="2450" spc="215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dirty="0" sz="2450" spc="114">
                <a:solidFill>
                  <a:srgbClr val="2A2A2A"/>
                </a:solidFill>
                <a:latin typeface="Calibri"/>
                <a:cs typeface="Calibri"/>
              </a:rPr>
              <a:t>structure</a:t>
            </a:r>
            <a:r>
              <a:rPr dirty="0" sz="2450" spc="150">
                <a:solidFill>
                  <a:srgbClr val="2A2A2A"/>
                </a:solidFill>
                <a:latin typeface="Calibri"/>
                <a:cs typeface="Calibri"/>
              </a:rPr>
              <a:t> </a:t>
            </a:r>
            <a:r>
              <a:rPr dirty="0" sz="2450" spc="114">
                <a:solidFill>
                  <a:srgbClr val="2B2B2B"/>
                </a:solidFill>
                <a:latin typeface="Calibri"/>
                <a:cs typeface="Calibri"/>
              </a:rPr>
              <a:t>political</a:t>
            </a:r>
            <a:r>
              <a:rPr dirty="0" sz="2450" spc="95">
                <a:solidFill>
                  <a:srgbClr val="2B2B2B"/>
                </a:solidFill>
                <a:latin typeface="Calibri"/>
                <a:cs typeface="Calibri"/>
              </a:rPr>
              <a:t> </a:t>
            </a:r>
            <a:r>
              <a:rPr dirty="0" sz="2450" spc="-10">
                <a:solidFill>
                  <a:srgbClr val="333333"/>
                </a:solidFill>
                <a:latin typeface="Calibri"/>
                <a:cs typeface="Calibri"/>
              </a:rPr>
              <a:t>life.</a:t>
            </a:r>
            <a:endParaRPr sz="2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D46C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terms:created xsi:type="dcterms:W3CDTF">2026-05-21T16:47:06Z</dcterms:created>
  <dcterms:modified xsi:type="dcterms:W3CDTF">2026-05-21T16:47:06Z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2026-05-21T00:00:00Z</vt:filetime>
  </property>
  <property fmtid="{D5CDD505-2E9C-101B-9397-08002B2CF9AE}" pid="3" name="LastSaved">
    <vt:filetime>2026-05-21T00:00:00Z</vt:filetime>
  </property>
</Properties>
</file>