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D3648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1A1F2B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3648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1A1F2B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3648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3648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90500" cy="7560309"/>
          </a:xfrm>
          <a:custGeom>
            <a:avLst/>
            <a:gdLst/>
            <a:ahLst/>
            <a:cxnLst/>
            <a:rect l="l" t="t" r="r" b="b"/>
            <a:pathLst>
              <a:path w="190500" h="7560309">
                <a:moveTo>
                  <a:pt x="190500" y="7560002"/>
                </a:moveTo>
                <a:lnTo>
                  <a:pt x="0" y="7560002"/>
                </a:lnTo>
                <a:lnTo>
                  <a:pt x="0" y="0"/>
                </a:lnTo>
                <a:lnTo>
                  <a:pt x="190500" y="0"/>
                </a:lnTo>
                <a:lnTo>
                  <a:pt x="190500" y="7560002"/>
                </a:lnTo>
                <a:close/>
              </a:path>
            </a:pathLst>
          </a:custGeom>
          <a:solidFill>
            <a:srgbClr val="2D36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00" y="484581"/>
            <a:ext cx="613219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D3648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9158" y="1202639"/>
            <a:ext cx="8780145" cy="179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1A1F2B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939800" y="7071273"/>
            <a:ext cx="2212975" cy="215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00247" y="7071273"/>
            <a:ext cx="581025" cy="215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708095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7560005"/>
                </a:moveTo>
                <a:lnTo>
                  <a:pt x="0" y="7560005"/>
                </a:lnTo>
                <a:lnTo>
                  <a:pt x="0" y="0"/>
                </a:lnTo>
                <a:lnTo>
                  <a:pt x="10692003" y="0"/>
                </a:lnTo>
                <a:lnTo>
                  <a:pt x="10692003" y="7560005"/>
                </a:lnTo>
                <a:close/>
              </a:path>
            </a:pathLst>
          </a:custGeom>
          <a:solidFill>
            <a:srgbClr val="2D36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477673" y="3142906"/>
            <a:ext cx="3260725" cy="19050"/>
          </a:xfrm>
          <a:custGeom>
            <a:avLst/>
            <a:gdLst/>
            <a:ahLst/>
            <a:cxnLst/>
            <a:rect l="l" t="t" r="r" b="b"/>
            <a:pathLst>
              <a:path w="3260725" h="19050">
                <a:moveTo>
                  <a:pt x="3260655" y="19050"/>
                </a:moveTo>
                <a:lnTo>
                  <a:pt x="0" y="19050"/>
                </a:lnTo>
                <a:lnTo>
                  <a:pt x="0" y="0"/>
                </a:lnTo>
                <a:lnTo>
                  <a:pt x="3260655" y="0"/>
                </a:lnTo>
                <a:lnTo>
                  <a:pt x="3260655" y="19050"/>
                </a:lnTo>
                <a:close/>
              </a:path>
            </a:pathLst>
          </a:custGeom>
          <a:solidFill>
            <a:srgbClr val="ED89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61522" y="2096939"/>
            <a:ext cx="2893060" cy="14789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56895" marR="5080" indent="-544830">
              <a:lnSpc>
                <a:spcPct val="113500"/>
              </a:lnSpc>
              <a:spcBef>
                <a:spcPts val="100"/>
              </a:spcBef>
            </a:pPr>
            <a:r>
              <a:rPr dirty="0" sz="4200" spc="180">
                <a:solidFill>
                  <a:srgbClr val="FFFFFF"/>
                </a:solidFill>
              </a:rPr>
              <a:t>Concept</a:t>
            </a:r>
            <a:r>
              <a:rPr dirty="0" sz="4200" spc="45">
                <a:solidFill>
                  <a:srgbClr val="FFFFFF"/>
                </a:solidFill>
              </a:rPr>
              <a:t> </a:t>
            </a:r>
            <a:r>
              <a:rPr dirty="0" sz="4200" spc="110">
                <a:solidFill>
                  <a:srgbClr val="FFFFFF"/>
                </a:solidFill>
              </a:rPr>
              <a:t>of </a:t>
            </a:r>
            <a:r>
              <a:rPr dirty="0" sz="4200" spc="100">
                <a:solidFill>
                  <a:srgbClr val="FFFFFF"/>
                </a:solidFill>
              </a:rPr>
              <a:t>Global</a:t>
            </a:r>
            <a:endParaRPr sz="4200"/>
          </a:p>
        </p:txBody>
      </p:sp>
      <p:sp>
        <p:nvSpPr>
          <p:cNvPr id="5" name="object 5" descr=""/>
          <p:cNvSpPr txBox="1"/>
          <p:nvPr/>
        </p:nvSpPr>
        <p:spPr>
          <a:xfrm>
            <a:off x="5531220" y="5763154"/>
            <a:ext cx="11537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50">
                <a:solidFill>
                  <a:srgbClr val="FFFFFF"/>
                </a:solidFill>
                <a:latin typeface="Palatino Linotype"/>
                <a:cs typeface="Palatino Linotype"/>
              </a:rPr>
              <a:t>International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30521" y="5976514"/>
            <a:ext cx="955040" cy="752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13500"/>
              </a:lnSpc>
              <a:spcBef>
                <a:spcPts val="100"/>
              </a:spcBef>
            </a:pPr>
            <a:r>
              <a:rPr dirty="0" sz="1400" spc="10">
                <a:solidFill>
                  <a:srgbClr val="FFFFFF"/>
                </a:solidFill>
                <a:latin typeface="Palatino Linotype"/>
                <a:cs typeface="Palatino Linotype"/>
              </a:rPr>
              <a:t>Relations</a:t>
            </a:r>
            <a:r>
              <a:rPr dirty="0" sz="1400" spc="320">
                <a:solidFill>
                  <a:srgbClr val="FFFFFF"/>
                </a:solidFill>
                <a:latin typeface="Palatino Linotype"/>
                <a:cs typeface="Palatino Linotype"/>
              </a:rPr>
              <a:t> </a:t>
            </a:r>
            <a:r>
              <a:rPr dirty="0" sz="1400" spc="25">
                <a:solidFill>
                  <a:srgbClr val="FFFFFF"/>
                </a:solidFill>
                <a:latin typeface="Palatino Linotype"/>
                <a:cs typeface="Palatino Linotype"/>
              </a:rPr>
              <a:t>| </a:t>
            </a:r>
            <a:r>
              <a:rPr dirty="0" sz="1400" spc="30">
                <a:solidFill>
                  <a:srgbClr val="FFFFFF"/>
                </a:solidFill>
                <a:latin typeface="Palatino Linotype"/>
                <a:cs typeface="Palatino Linotype"/>
              </a:rPr>
              <a:t>2nd </a:t>
            </a:r>
            <a:r>
              <a:rPr dirty="0" sz="1400" spc="50">
                <a:solidFill>
                  <a:srgbClr val="FFFFFF"/>
                </a:solidFill>
                <a:latin typeface="Palatino Linotype"/>
                <a:cs typeface="Palatino Linotype"/>
              </a:rPr>
              <a:t>Semester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39567" y="3636346"/>
            <a:ext cx="333692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4200" spc="50" b="1">
                <a:solidFill>
                  <a:srgbClr val="FFFFFF"/>
                </a:solidFill>
                <a:latin typeface="Palatino Linotype"/>
                <a:cs typeface="Palatino Linotype"/>
              </a:rPr>
              <a:t>Go</a:t>
            </a:r>
            <a:r>
              <a:rPr dirty="0" sz="4200" spc="-265" b="1">
                <a:solidFill>
                  <a:srgbClr val="FFFFFF"/>
                </a:solidFill>
                <a:latin typeface="Palatino Linotype"/>
                <a:cs typeface="Palatino Linotype"/>
              </a:rPr>
              <a:t>v</a:t>
            </a:r>
            <a:r>
              <a:rPr dirty="0" baseline="59343" sz="3300" spc="-1470">
                <a:solidFill>
                  <a:srgbClr val="FFFFFF"/>
                </a:solidFill>
                <a:latin typeface="Palatino Linotype"/>
                <a:cs typeface="Palatino Linotype"/>
              </a:rPr>
              <a:t>T</a:t>
            </a:r>
            <a:r>
              <a:rPr dirty="0" sz="4200" spc="-1170" b="1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baseline="59343" sz="3300" spc="60">
                <a:solidFill>
                  <a:srgbClr val="FFFFFF"/>
                </a:solidFill>
                <a:latin typeface="Palatino Linotype"/>
                <a:cs typeface="Palatino Linotype"/>
              </a:rPr>
              <a:t>h</a:t>
            </a:r>
            <a:r>
              <a:rPr dirty="0" sz="4200" spc="-1585" b="1">
                <a:solidFill>
                  <a:srgbClr val="FFFFFF"/>
                </a:solidFill>
                <a:latin typeface="Palatino Linotype"/>
                <a:cs typeface="Palatino Linotype"/>
              </a:rPr>
              <a:t>r</a:t>
            </a:r>
            <a:r>
              <a:rPr dirty="0" baseline="59343" sz="3300" spc="75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baseline="59343" sz="3300" spc="-300">
                <a:solidFill>
                  <a:srgbClr val="FFFFFF"/>
                </a:solidFill>
                <a:latin typeface="Palatino Linotype"/>
                <a:cs typeface="Palatino Linotype"/>
              </a:rPr>
              <a:t>o</a:t>
            </a:r>
            <a:r>
              <a:rPr dirty="0" sz="4200" spc="-2285" b="1">
                <a:solidFill>
                  <a:srgbClr val="FFFFFF"/>
                </a:solidFill>
                <a:latin typeface="Palatino Linotype"/>
                <a:cs typeface="Palatino Linotype"/>
              </a:rPr>
              <a:t>n</a:t>
            </a:r>
            <a:r>
              <a:rPr dirty="0" baseline="59343" sz="3300" spc="75">
                <a:solidFill>
                  <a:srgbClr val="FFFFFF"/>
                </a:solidFill>
                <a:latin typeface="Palatino Linotype"/>
                <a:cs typeface="Palatino Linotype"/>
              </a:rPr>
              <a:t>ri</a:t>
            </a:r>
            <a:r>
              <a:rPr dirty="0" baseline="59343" sz="3300" spc="-427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sz="4200" spc="-1755" b="1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r>
              <a:rPr dirty="0" baseline="59343" sz="3300" spc="75">
                <a:solidFill>
                  <a:srgbClr val="FFFFFF"/>
                </a:solidFill>
                <a:latin typeface="Palatino Linotype"/>
                <a:cs typeface="Palatino Linotype"/>
              </a:rPr>
              <a:t>s,</a:t>
            </a:r>
            <a:r>
              <a:rPr dirty="0" baseline="59343" sz="3300" spc="300">
                <a:solidFill>
                  <a:srgbClr val="FFFFFF"/>
                </a:solidFill>
                <a:latin typeface="Palatino Linotype"/>
                <a:cs typeface="Palatino Linotype"/>
              </a:rPr>
              <a:t> </a:t>
            </a:r>
            <a:r>
              <a:rPr dirty="0" sz="4200" spc="254" b="1">
                <a:solidFill>
                  <a:srgbClr val="FFFFFF"/>
                </a:solidFill>
                <a:latin typeface="Palatino Linotype"/>
                <a:cs typeface="Palatino Linotype"/>
              </a:rPr>
              <a:t>nce</a:t>
            </a:r>
            <a:endParaRPr sz="4200">
              <a:latin typeface="Palatino Linotype"/>
              <a:cs typeface="Palatino Linotyp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37373" y="3926103"/>
            <a:ext cx="941705" cy="786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0" marR="5080" indent="-203835">
              <a:lnSpc>
                <a:spcPct val="113500"/>
              </a:lnSpc>
              <a:spcBef>
                <a:spcPts val="100"/>
              </a:spcBef>
            </a:pPr>
            <a:r>
              <a:rPr dirty="0" sz="2200" spc="-10">
                <a:solidFill>
                  <a:srgbClr val="FFFFFF"/>
                </a:solidFill>
                <a:latin typeface="Palatino Linotype"/>
                <a:cs typeface="Palatino Linotype"/>
              </a:rPr>
              <a:t>Actors, </a:t>
            </a:r>
            <a:r>
              <a:rPr dirty="0" sz="2200" spc="60">
                <a:solidFill>
                  <a:srgbClr val="FFFFFF"/>
                </a:solidFill>
                <a:latin typeface="Palatino Linotype"/>
                <a:cs typeface="Palatino Linotype"/>
              </a:rPr>
              <a:t>and</a:t>
            </a:r>
            <a:endParaRPr sz="2200">
              <a:latin typeface="Palatino Linotype"/>
              <a:cs typeface="Palatino Linotyp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39708" y="4622977"/>
            <a:ext cx="1536700" cy="123126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0"/>
              </a:spcBef>
            </a:pPr>
            <a:r>
              <a:rPr dirty="0" sz="2200" spc="40">
                <a:solidFill>
                  <a:srgbClr val="FFFFFF"/>
                </a:solidFill>
                <a:latin typeface="Palatino Linotype"/>
                <a:cs typeface="Palatino Linotype"/>
              </a:rPr>
              <a:t>Challenges</a:t>
            </a:r>
            <a:endParaRPr sz="2200">
              <a:latin typeface="Palatino Linotype"/>
              <a:cs typeface="Palatino Linotype"/>
            </a:endParaRPr>
          </a:p>
          <a:p>
            <a:pPr algn="ctr">
              <a:lnSpc>
                <a:spcPts val="2565"/>
              </a:lnSpc>
              <a:spcBef>
                <a:spcPts val="865"/>
              </a:spcBef>
            </a:pPr>
            <a:r>
              <a:rPr dirty="0" sz="1400" spc="90">
                <a:solidFill>
                  <a:srgbClr val="FFFFFF"/>
                </a:solidFill>
                <a:latin typeface="Palatino Linotype"/>
                <a:cs typeface="Palatino Linotype"/>
              </a:rPr>
              <a:t>M</a:t>
            </a:r>
            <a:r>
              <a:rPr dirty="0" sz="1400" spc="-185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r>
              <a:rPr dirty="0" baseline="12626" sz="3300" spc="-7">
                <a:solidFill>
                  <a:srgbClr val="FFFFFF"/>
                </a:solidFill>
                <a:latin typeface="Palatino Linotype"/>
                <a:cs typeface="Palatino Linotype"/>
              </a:rPr>
              <a:t>i</a:t>
            </a:r>
            <a:r>
              <a:rPr dirty="0" sz="1400" spc="-670">
                <a:solidFill>
                  <a:srgbClr val="FFFFFF"/>
                </a:solidFill>
                <a:latin typeface="Palatino Linotype"/>
                <a:cs typeface="Palatino Linotype"/>
              </a:rPr>
              <a:t>P</a:t>
            </a:r>
            <a:r>
              <a:rPr dirty="0" baseline="12626" sz="3300" spc="-780">
                <a:solidFill>
                  <a:srgbClr val="FFFFFF"/>
                </a:solidFill>
                <a:latin typeface="Palatino Linotype"/>
                <a:cs typeface="Palatino Linotype"/>
              </a:rPr>
              <a:t>n</a:t>
            </a:r>
            <a:r>
              <a:rPr dirty="0" sz="1400" spc="90">
                <a:solidFill>
                  <a:srgbClr val="FFFFFF"/>
                </a:solidFill>
                <a:latin typeface="Palatino Linotype"/>
                <a:cs typeface="Palatino Linotype"/>
              </a:rPr>
              <a:t>ol</a:t>
            </a:r>
            <a:r>
              <a:rPr dirty="0" sz="1400" spc="-330">
                <a:solidFill>
                  <a:srgbClr val="FFFFFF"/>
                </a:solidFill>
                <a:latin typeface="Palatino Linotype"/>
                <a:cs typeface="Palatino Linotype"/>
              </a:rPr>
              <a:t>i</a:t>
            </a:r>
            <a:r>
              <a:rPr dirty="0" baseline="12626" sz="3300" spc="-930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r>
              <a:rPr dirty="0" sz="1400" spc="90">
                <a:solidFill>
                  <a:srgbClr val="FFFFFF"/>
                </a:solidFill>
                <a:latin typeface="Palatino Linotype"/>
                <a:cs typeface="Palatino Linotype"/>
              </a:rPr>
              <a:t>tical</a:t>
            </a:r>
            <a:endParaRPr sz="1400">
              <a:latin typeface="Palatino Linotype"/>
              <a:cs typeface="Palatino Linotype"/>
            </a:endParaRPr>
          </a:p>
          <a:p>
            <a:pPr algn="ctr">
              <a:lnSpc>
                <a:spcPts val="2565"/>
              </a:lnSpc>
            </a:pPr>
            <a:r>
              <a:rPr dirty="0" sz="2200" spc="15">
                <a:solidFill>
                  <a:srgbClr val="FFFFFF"/>
                </a:solidFill>
                <a:latin typeface="Palatino Linotype"/>
                <a:cs typeface="Palatino Linotype"/>
              </a:rPr>
              <a:t>Gl</a:t>
            </a:r>
            <a:r>
              <a:rPr dirty="0" sz="2200" spc="-780">
                <a:solidFill>
                  <a:srgbClr val="FFFFFF"/>
                </a:solidFill>
                <a:latin typeface="Palatino Linotype"/>
                <a:cs typeface="Palatino Linotype"/>
              </a:rPr>
              <a:t>o</a:t>
            </a:r>
            <a:r>
              <a:rPr dirty="0" baseline="23809" sz="2100" spc="22">
                <a:solidFill>
                  <a:srgbClr val="FFFFFF"/>
                </a:solidFill>
                <a:latin typeface="Palatino Linotype"/>
                <a:cs typeface="Palatino Linotype"/>
              </a:rPr>
              <a:t>S</a:t>
            </a:r>
            <a:r>
              <a:rPr dirty="0" baseline="23809" sz="2100" spc="-839">
                <a:solidFill>
                  <a:srgbClr val="FFFFFF"/>
                </a:solidFill>
                <a:latin typeface="Palatino Linotype"/>
                <a:cs typeface="Palatino Linotype"/>
              </a:rPr>
              <a:t>c</a:t>
            </a:r>
            <a:r>
              <a:rPr dirty="0" sz="2200" spc="-645">
                <a:solidFill>
                  <a:srgbClr val="FFFFFF"/>
                </a:solidFill>
                <a:latin typeface="Palatino Linotype"/>
                <a:cs typeface="Palatino Linotype"/>
              </a:rPr>
              <a:t>b</a:t>
            </a:r>
            <a:r>
              <a:rPr dirty="0" baseline="23809" sz="2100" spc="22">
                <a:solidFill>
                  <a:srgbClr val="FFFFFF"/>
                </a:solidFill>
                <a:latin typeface="Palatino Linotype"/>
                <a:cs typeface="Palatino Linotype"/>
              </a:rPr>
              <a:t>i</a:t>
            </a:r>
            <a:r>
              <a:rPr dirty="0" baseline="23809" sz="2100" spc="-630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sz="2200" spc="-675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r>
              <a:rPr dirty="0" baseline="23809" sz="2100" spc="-172">
                <a:solidFill>
                  <a:srgbClr val="FFFFFF"/>
                </a:solidFill>
                <a:latin typeface="Palatino Linotype"/>
                <a:cs typeface="Palatino Linotype"/>
              </a:rPr>
              <a:t>n</a:t>
            </a:r>
            <a:r>
              <a:rPr dirty="0" sz="2200" spc="-505">
                <a:solidFill>
                  <a:srgbClr val="FFFFFF"/>
                </a:solidFill>
                <a:latin typeface="Palatino Linotype"/>
                <a:cs typeface="Palatino Linotype"/>
              </a:rPr>
              <a:t>l</a:t>
            </a:r>
            <a:r>
              <a:rPr dirty="0" baseline="23809" sz="2100" spc="-179">
                <a:solidFill>
                  <a:srgbClr val="FFFFFF"/>
                </a:solidFill>
                <a:latin typeface="Palatino Linotype"/>
                <a:cs typeface="Palatino Linotype"/>
              </a:rPr>
              <a:t>c</a:t>
            </a:r>
            <a:r>
              <a:rPr dirty="0" sz="2200" spc="-500">
                <a:solidFill>
                  <a:srgbClr val="FFFFFF"/>
                </a:solidFill>
                <a:latin typeface="Palatino Linotype"/>
                <a:cs typeface="Palatino Linotype"/>
              </a:rPr>
              <a:t>i</a:t>
            </a:r>
            <a:r>
              <a:rPr dirty="0" baseline="23809" sz="2100" spc="-240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sz="2200" spc="-550">
                <a:solidFill>
                  <a:srgbClr val="FFFFFF"/>
                </a:solidFill>
                <a:latin typeface="Palatino Linotype"/>
                <a:cs typeface="Palatino Linotype"/>
              </a:rPr>
              <a:t>z</a:t>
            </a:r>
            <a:r>
              <a:rPr dirty="0" baseline="23809" sz="2100" spc="22">
                <a:solidFill>
                  <a:srgbClr val="FFFFFF"/>
                </a:solidFill>
                <a:latin typeface="Palatino Linotype"/>
                <a:cs typeface="Palatino Linotype"/>
              </a:rPr>
              <a:t>/</a:t>
            </a:r>
            <a:r>
              <a:rPr dirty="0" baseline="23809" sz="2100" spc="-157">
                <a:solidFill>
                  <a:srgbClr val="FFFFFF"/>
                </a:solidFill>
                <a:latin typeface="Palatino Linotype"/>
                <a:cs typeface="Palatino Linotype"/>
              </a:rPr>
              <a:t> </a:t>
            </a:r>
            <a:r>
              <a:rPr dirty="0" sz="2200" spc="35">
                <a:solidFill>
                  <a:srgbClr val="FFFFFF"/>
                </a:solidFill>
                <a:latin typeface="Palatino Linotype"/>
                <a:cs typeface="Palatino Linotype"/>
              </a:rPr>
              <a:t>ed</a:t>
            </a:r>
            <a:endParaRPr sz="2200">
              <a:latin typeface="Palatino Linotype"/>
              <a:cs typeface="Palatino Linotyp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866614" y="5874086"/>
            <a:ext cx="47053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30">
                <a:solidFill>
                  <a:srgbClr val="FFFFFF"/>
                </a:solidFill>
                <a:latin typeface="Palatino Linotype"/>
                <a:cs typeface="Palatino Linotype"/>
              </a:rPr>
              <a:t>E</a:t>
            </a:r>
            <a:r>
              <a:rPr dirty="0" sz="2200" spc="-10">
                <a:solidFill>
                  <a:srgbClr val="FFFFFF"/>
                </a:solidFill>
                <a:latin typeface="Palatino Linotype"/>
                <a:cs typeface="Palatino Linotype"/>
              </a:rPr>
              <a:t>r</a:t>
            </a:r>
            <a:r>
              <a:rPr dirty="0" sz="2200" spc="-1075">
                <a:solidFill>
                  <a:srgbClr val="FFFFFF"/>
                </a:solidFill>
                <a:latin typeface="Palatino Linotype"/>
                <a:cs typeface="Palatino Linotype"/>
              </a:rPr>
              <a:t>a</a:t>
            </a:r>
            <a:endParaRPr sz="22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52500" y="1177137"/>
            <a:ext cx="8977630" cy="1145540"/>
            <a:chOff x="952500" y="1177137"/>
            <a:chExt cx="8977630" cy="1145540"/>
          </a:xfrm>
        </p:grpSpPr>
        <p:sp>
          <p:nvSpPr>
            <p:cNvPr id="3" name="object 3" descr=""/>
            <p:cNvSpPr/>
            <p:nvPr/>
          </p:nvSpPr>
          <p:spPr>
            <a:xfrm>
              <a:off x="952500" y="1177137"/>
              <a:ext cx="8977630" cy="1145540"/>
            </a:xfrm>
            <a:custGeom>
              <a:avLst/>
              <a:gdLst/>
              <a:ahLst/>
              <a:cxnLst/>
              <a:rect l="l" t="t" r="r" b="b"/>
              <a:pathLst>
                <a:path w="8977630" h="1145539">
                  <a:moveTo>
                    <a:pt x="8901303" y="1145543"/>
                  </a:moveTo>
                  <a:lnTo>
                    <a:pt x="76200" y="1145543"/>
                  </a:lnTo>
                  <a:lnTo>
                    <a:pt x="46612" y="1139530"/>
                  </a:lnTo>
                  <a:lnTo>
                    <a:pt x="22383" y="1123159"/>
                  </a:lnTo>
                  <a:lnTo>
                    <a:pt x="6012" y="1098930"/>
                  </a:lnTo>
                  <a:lnTo>
                    <a:pt x="0" y="1069343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8901303" y="0"/>
                  </a:lnTo>
                  <a:lnTo>
                    <a:pt x="8930890" y="6012"/>
                  </a:lnTo>
                  <a:lnTo>
                    <a:pt x="8955119" y="22383"/>
                  </a:lnTo>
                  <a:lnTo>
                    <a:pt x="8971490" y="46612"/>
                  </a:lnTo>
                  <a:lnTo>
                    <a:pt x="8977503" y="76200"/>
                  </a:lnTo>
                  <a:lnTo>
                    <a:pt x="8977503" y="1069343"/>
                  </a:lnTo>
                  <a:lnTo>
                    <a:pt x="8971490" y="1098930"/>
                  </a:lnTo>
                  <a:lnTo>
                    <a:pt x="8955119" y="1123159"/>
                  </a:lnTo>
                  <a:lnTo>
                    <a:pt x="8930890" y="1139530"/>
                  </a:lnTo>
                  <a:lnTo>
                    <a:pt x="8901303" y="1145543"/>
                  </a:lnTo>
                  <a:close/>
                </a:path>
              </a:pathLst>
            </a:custGeom>
            <a:solidFill>
              <a:srgbClr val="F6F9F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52500" y="1177137"/>
              <a:ext cx="8977630" cy="1145540"/>
            </a:xfrm>
            <a:custGeom>
              <a:avLst/>
              <a:gdLst/>
              <a:ahLst/>
              <a:cxnLst/>
              <a:rect l="l" t="t" r="r" b="b"/>
              <a:pathLst>
                <a:path w="8977630" h="1145539">
                  <a:moveTo>
                    <a:pt x="8901303" y="1145543"/>
                  </a:moveTo>
                  <a:lnTo>
                    <a:pt x="76200" y="1145543"/>
                  </a:lnTo>
                  <a:lnTo>
                    <a:pt x="46612" y="1139530"/>
                  </a:lnTo>
                  <a:lnTo>
                    <a:pt x="22383" y="1123159"/>
                  </a:lnTo>
                  <a:lnTo>
                    <a:pt x="6012" y="1098930"/>
                  </a:lnTo>
                  <a:lnTo>
                    <a:pt x="0" y="1069343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8901303" y="0"/>
                  </a:lnTo>
                  <a:lnTo>
                    <a:pt x="8930890" y="6012"/>
                  </a:lnTo>
                  <a:lnTo>
                    <a:pt x="8936088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1069343"/>
                  </a:lnTo>
                  <a:lnTo>
                    <a:pt x="14786" y="1095231"/>
                  </a:lnTo>
                  <a:lnTo>
                    <a:pt x="29110" y="1116432"/>
                  </a:lnTo>
                  <a:lnTo>
                    <a:pt x="50311" y="1130757"/>
                  </a:lnTo>
                  <a:lnTo>
                    <a:pt x="76200" y="1136018"/>
                  </a:lnTo>
                  <a:lnTo>
                    <a:pt x="8936088" y="1136018"/>
                  </a:lnTo>
                  <a:lnTo>
                    <a:pt x="8930890" y="1139530"/>
                  </a:lnTo>
                  <a:lnTo>
                    <a:pt x="8901303" y="1145543"/>
                  </a:lnTo>
                  <a:close/>
                </a:path>
                <a:path w="8977630" h="1145539">
                  <a:moveTo>
                    <a:pt x="8936088" y="1136018"/>
                  </a:moveTo>
                  <a:lnTo>
                    <a:pt x="8901303" y="1136018"/>
                  </a:lnTo>
                  <a:lnTo>
                    <a:pt x="8927191" y="1130757"/>
                  </a:lnTo>
                  <a:lnTo>
                    <a:pt x="8948392" y="1116432"/>
                  </a:lnTo>
                  <a:lnTo>
                    <a:pt x="8962717" y="1095231"/>
                  </a:lnTo>
                  <a:lnTo>
                    <a:pt x="8967978" y="1069343"/>
                  </a:lnTo>
                  <a:lnTo>
                    <a:pt x="8967978" y="76200"/>
                  </a:lnTo>
                  <a:lnTo>
                    <a:pt x="8962717" y="50311"/>
                  </a:lnTo>
                  <a:lnTo>
                    <a:pt x="8948392" y="29110"/>
                  </a:lnTo>
                  <a:lnTo>
                    <a:pt x="8927191" y="14786"/>
                  </a:lnTo>
                  <a:lnTo>
                    <a:pt x="8901303" y="9525"/>
                  </a:lnTo>
                  <a:lnTo>
                    <a:pt x="8936088" y="9525"/>
                  </a:lnTo>
                  <a:lnTo>
                    <a:pt x="8955119" y="22383"/>
                  </a:lnTo>
                  <a:lnTo>
                    <a:pt x="8971490" y="46612"/>
                  </a:lnTo>
                  <a:lnTo>
                    <a:pt x="8977503" y="76200"/>
                  </a:lnTo>
                  <a:lnTo>
                    <a:pt x="8977503" y="1069343"/>
                  </a:lnTo>
                  <a:lnTo>
                    <a:pt x="8971490" y="1098930"/>
                  </a:lnTo>
                  <a:lnTo>
                    <a:pt x="8955119" y="1123159"/>
                  </a:lnTo>
                  <a:lnTo>
                    <a:pt x="8936088" y="1136018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9.</a:t>
            </a:r>
            <a:r>
              <a:rPr dirty="0" spc="20"/>
              <a:t> </a:t>
            </a:r>
            <a:r>
              <a:rPr dirty="0" spc="145"/>
              <a:t>Governance</a:t>
            </a:r>
            <a:r>
              <a:rPr dirty="0" spc="20"/>
              <a:t> </a:t>
            </a:r>
            <a:r>
              <a:rPr dirty="0" spc="110"/>
              <a:t>vs.</a:t>
            </a:r>
            <a:r>
              <a:rPr dirty="0" spc="25"/>
              <a:t> </a:t>
            </a:r>
            <a:r>
              <a:rPr dirty="0" spc="95"/>
              <a:t>Sovereignty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099158" y="1369009"/>
            <a:ext cx="8178165" cy="1891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965" marR="5080">
              <a:lnSpc>
                <a:spcPct val="133300"/>
              </a:lnSpc>
              <a:spcBef>
                <a:spcPts val="100"/>
              </a:spcBef>
            </a:pP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"Sovereignty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Paradox":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solve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problems,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must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delegate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power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25">
                <a:solidFill>
                  <a:srgbClr val="1A1F2B"/>
                </a:solidFill>
                <a:latin typeface="Palatino Linotype"/>
                <a:cs typeface="Palatino Linotype"/>
              </a:rPr>
              <a:t>to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bodies,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which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weakens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their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own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domestic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autonomy.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buChar char="•"/>
              <a:tabLst>
                <a:tab pos="13843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Rise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85" b="1">
                <a:solidFill>
                  <a:srgbClr val="1A1F2B"/>
                </a:solidFill>
                <a:latin typeface="Palatino Linotype"/>
                <a:cs typeface="Palatino Linotype"/>
              </a:rPr>
              <a:t>Supranationalism</a:t>
            </a:r>
            <a:r>
              <a:rPr dirty="0" sz="1600" spc="5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(e.g.,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EU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law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overriding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national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law).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138430" algn="l"/>
              </a:tabLst>
            </a:pP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Backlash:</a:t>
            </a:r>
            <a:r>
              <a:rPr dirty="0" sz="1600" spc="1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Rise</a:t>
            </a:r>
            <a:r>
              <a:rPr dirty="0" sz="1600" spc="1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1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populism</a:t>
            </a:r>
            <a:r>
              <a:rPr dirty="0" sz="1600" spc="1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1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"State-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first"</a:t>
            </a:r>
            <a:r>
              <a:rPr dirty="0" sz="1600" spc="1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policies</a:t>
            </a:r>
            <a:r>
              <a:rPr dirty="0" sz="1600" spc="1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(e.g.,</a:t>
            </a:r>
            <a:r>
              <a:rPr dirty="0" sz="1600" spc="1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Brexit).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0"/>
              <a:t>10.</a:t>
            </a:r>
            <a:r>
              <a:rPr dirty="0" spc="25"/>
              <a:t> </a:t>
            </a:r>
            <a:r>
              <a:rPr dirty="0" spc="85"/>
              <a:t>The</a:t>
            </a:r>
            <a:r>
              <a:rPr dirty="0" spc="30"/>
              <a:t> </a:t>
            </a:r>
            <a:r>
              <a:rPr dirty="0" spc="145"/>
              <a:t>Democratic</a:t>
            </a:r>
            <a:r>
              <a:rPr dirty="0" spc="25"/>
              <a:t> </a:t>
            </a:r>
            <a:r>
              <a:rPr dirty="0" spc="40"/>
              <a:t>Deficit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39800" y="1202639"/>
            <a:ext cx="8157845" cy="2001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30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major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critique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structures: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buChar char="•"/>
              <a:tabLst>
                <a:tab pos="29718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Decisions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are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made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by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unelected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bureaucrats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Geneva,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Brussels,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or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25">
                <a:solidFill>
                  <a:srgbClr val="1A1F2B"/>
                </a:solidFill>
                <a:latin typeface="Palatino Linotype"/>
                <a:cs typeface="Palatino Linotype"/>
              </a:rPr>
              <a:t>DC.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297180" algn="l"/>
              </a:tabLst>
            </a:pP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Lack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Accountability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 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Transparency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.</a:t>
            </a:r>
            <a:endParaRPr sz="1600">
              <a:latin typeface="Palatino Linotype"/>
              <a:cs typeface="Palatino Linotype"/>
            </a:endParaRPr>
          </a:p>
          <a:p>
            <a:pPr marL="296545" marR="5080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297815" algn="l"/>
              </a:tabLst>
            </a:pP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"Participation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Gap":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Developing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nations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often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have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less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say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Bretton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Woods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institutions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(IMF/WB).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0"/>
              <a:t>11.</a:t>
            </a:r>
            <a:r>
              <a:rPr dirty="0" spc="20"/>
              <a:t> </a:t>
            </a:r>
            <a:r>
              <a:rPr dirty="0" spc="90"/>
              <a:t>Case</a:t>
            </a:r>
            <a:r>
              <a:rPr dirty="0" spc="20"/>
              <a:t> </a:t>
            </a:r>
            <a:r>
              <a:rPr dirty="0" spc="80"/>
              <a:t>Studies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99158" y="1121359"/>
            <a:ext cx="8743950" cy="1879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7795" marR="355600" indent="-136525">
              <a:lnSpc>
                <a:spcPct val="133300"/>
              </a:lnSpc>
              <a:spcBef>
                <a:spcPts val="1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Climate</a:t>
            </a:r>
            <a:r>
              <a:rPr dirty="0" sz="1600" spc="1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 b="1">
                <a:solidFill>
                  <a:srgbClr val="1A1F2B"/>
                </a:solidFill>
                <a:latin typeface="Palatino Linotype"/>
                <a:cs typeface="Palatino Linotype"/>
              </a:rPr>
              <a:t>Change:</a:t>
            </a:r>
            <a:r>
              <a:rPr dirty="0" sz="1600" spc="13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Paris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Agreement—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mix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"top-down"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targets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1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"bottom-</a:t>
            </a:r>
            <a:r>
              <a:rPr dirty="0" sz="1600" spc="-25">
                <a:solidFill>
                  <a:srgbClr val="1A1F2B"/>
                </a:solidFill>
                <a:latin typeface="Palatino Linotype"/>
                <a:cs typeface="Palatino Linotype"/>
              </a:rPr>
              <a:t>up" </a:t>
            </a:r>
            <a:r>
              <a:rPr dirty="0" sz="1600" spc="-25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commitments.</a:t>
            </a:r>
            <a:endParaRPr sz="1600">
              <a:latin typeface="Palatino Linotype"/>
              <a:cs typeface="Palatino Linotype"/>
            </a:endParaRP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8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Health: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Role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WHO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during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pandemics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(balancing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power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vs.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global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health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security).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Cybersecurity:</a:t>
            </a:r>
            <a:r>
              <a:rPr dirty="0" sz="1600" spc="12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Developing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norms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for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space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with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no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physical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borders.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0"/>
              <a:t>12.</a:t>
            </a:r>
            <a:r>
              <a:rPr dirty="0" spc="20"/>
              <a:t> </a:t>
            </a:r>
            <a:r>
              <a:rPr dirty="0" spc="85"/>
              <a:t>Challenges</a:t>
            </a:r>
            <a:r>
              <a:rPr dirty="0" spc="20"/>
              <a:t> </a:t>
            </a:r>
            <a:r>
              <a:rPr dirty="0" spc="90"/>
              <a:t>in</a:t>
            </a:r>
            <a:r>
              <a:rPr dirty="0" spc="25"/>
              <a:t> </a:t>
            </a:r>
            <a:r>
              <a:rPr dirty="0" spc="150"/>
              <a:t>the</a:t>
            </a:r>
            <a:r>
              <a:rPr dirty="0" spc="20"/>
              <a:t> </a:t>
            </a:r>
            <a:r>
              <a:rPr dirty="0" spc="114"/>
              <a:t>2020s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99158" y="1202639"/>
            <a:ext cx="8182609" cy="1473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60" b="1">
                <a:solidFill>
                  <a:srgbClr val="1A1F2B"/>
                </a:solidFill>
                <a:latin typeface="Palatino Linotype"/>
                <a:cs typeface="Palatino Linotype"/>
              </a:rPr>
              <a:t>De-</a:t>
            </a:r>
            <a:r>
              <a:rPr dirty="0" sz="1600" spc="50" b="1">
                <a:solidFill>
                  <a:srgbClr val="1A1F2B"/>
                </a:solidFill>
                <a:latin typeface="Palatino Linotype"/>
                <a:cs typeface="Palatino Linotype"/>
              </a:rPr>
              <a:t>globalization:</a:t>
            </a:r>
            <a:r>
              <a:rPr dirty="0" sz="1600" spc="2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Trade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wars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protectionism.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60" b="1">
                <a:solidFill>
                  <a:srgbClr val="1A1F2B"/>
                </a:solidFill>
                <a:latin typeface="Palatino Linotype"/>
                <a:cs typeface="Palatino Linotype"/>
              </a:rPr>
              <a:t>Gridlock: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Paralysis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in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20">
                <a:solidFill>
                  <a:srgbClr val="1A1F2B"/>
                </a:solidFill>
                <a:latin typeface="Palatino Linotype"/>
                <a:cs typeface="Palatino Linotype"/>
              </a:rPr>
              <a:t>UN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Security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Council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due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P5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rivalry.</a:t>
            </a:r>
            <a:endParaRPr sz="1600">
              <a:latin typeface="Palatino Linotype"/>
              <a:cs typeface="Palatino Linotype"/>
            </a:endParaRP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Institutional</a:t>
            </a:r>
            <a:r>
              <a:rPr dirty="0" sz="1600" spc="6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Overlap: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Too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many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organizations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with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competing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mandates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(Regime 	Complexity).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52500" y="3412340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0"/>
              <a:t>13.</a:t>
            </a:r>
            <a:r>
              <a:rPr dirty="0"/>
              <a:t> </a:t>
            </a:r>
            <a:r>
              <a:rPr dirty="0" spc="150"/>
              <a:t>Summary</a:t>
            </a:r>
            <a:r>
              <a:rPr dirty="0" spc="5"/>
              <a:t> </a:t>
            </a:r>
            <a:r>
              <a:rPr dirty="0"/>
              <a:t>&amp;</a:t>
            </a:r>
            <a:r>
              <a:rPr dirty="0" spc="5"/>
              <a:t> </a:t>
            </a:r>
            <a:r>
              <a:rPr dirty="0" spc="180"/>
              <a:t>Future</a:t>
            </a:r>
            <a:r>
              <a:rPr dirty="0" spc="5"/>
              <a:t> </a:t>
            </a:r>
            <a:r>
              <a:rPr dirty="0" spc="65"/>
              <a:t>Outlook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Char char="•"/>
              <a:tabLst>
                <a:tab pos="138430" algn="l"/>
              </a:tabLst>
            </a:pPr>
            <a:r>
              <a:rPr dirty="0"/>
              <a:t>Global</a:t>
            </a:r>
            <a:r>
              <a:rPr dirty="0" spc="50"/>
              <a:t> </a:t>
            </a:r>
            <a:r>
              <a:rPr dirty="0" spc="65"/>
              <a:t>governance</a:t>
            </a:r>
            <a:r>
              <a:rPr dirty="0" spc="50"/>
              <a:t> </a:t>
            </a:r>
            <a:r>
              <a:rPr dirty="0"/>
              <a:t>is</a:t>
            </a:r>
            <a:r>
              <a:rPr dirty="0" spc="55"/>
              <a:t> </a:t>
            </a:r>
            <a:r>
              <a:rPr dirty="0" spc="95"/>
              <a:t>an</a:t>
            </a:r>
            <a:r>
              <a:rPr dirty="0" spc="50"/>
              <a:t> </a:t>
            </a:r>
            <a:r>
              <a:rPr dirty="0" spc="50" b="1">
                <a:latin typeface="Palatino Linotype"/>
                <a:cs typeface="Palatino Linotype"/>
              </a:rPr>
              <a:t>ongoing</a:t>
            </a:r>
            <a:r>
              <a:rPr dirty="0" spc="55" b="1">
                <a:latin typeface="Palatino Linotype"/>
                <a:cs typeface="Palatino Linotype"/>
              </a:rPr>
              <a:t> </a:t>
            </a:r>
            <a:r>
              <a:rPr dirty="0" spc="85" b="1">
                <a:latin typeface="Palatino Linotype"/>
                <a:cs typeface="Palatino Linotype"/>
              </a:rPr>
              <a:t>process</a:t>
            </a:r>
            <a:r>
              <a:rPr dirty="0" spc="85"/>
              <a:t>,</a:t>
            </a:r>
            <a:r>
              <a:rPr dirty="0" spc="50"/>
              <a:t> not</a:t>
            </a:r>
            <a:r>
              <a:rPr dirty="0" spc="55"/>
              <a:t> </a:t>
            </a:r>
            <a:r>
              <a:rPr dirty="0" spc="95"/>
              <a:t>a</a:t>
            </a:r>
            <a:r>
              <a:rPr dirty="0" spc="50"/>
              <a:t> finished</a:t>
            </a:r>
            <a:r>
              <a:rPr dirty="0" spc="55"/>
              <a:t> </a:t>
            </a:r>
            <a:r>
              <a:rPr dirty="0" spc="45"/>
              <a:t>project.</a:t>
            </a: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139065" algn="l"/>
              </a:tabLst>
            </a:pPr>
            <a:r>
              <a:rPr dirty="0" spc="60"/>
              <a:t>Future</a:t>
            </a:r>
            <a:r>
              <a:rPr dirty="0" spc="50"/>
              <a:t> </a:t>
            </a:r>
            <a:r>
              <a:rPr dirty="0" spc="55"/>
              <a:t>success </a:t>
            </a:r>
            <a:r>
              <a:rPr dirty="0"/>
              <a:t>depends</a:t>
            </a:r>
            <a:r>
              <a:rPr dirty="0" spc="55"/>
              <a:t> </a:t>
            </a:r>
            <a:r>
              <a:rPr dirty="0" spc="60"/>
              <a:t>on</a:t>
            </a:r>
            <a:r>
              <a:rPr dirty="0" spc="55"/>
              <a:t> </a:t>
            </a:r>
            <a:r>
              <a:rPr dirty="0" spc="80"/>
              <a:t>reform</a:t>
            </a:r>
            <a:r>
              <a:rPr dirty="0" spc="55"/>
              <a:t> </a:t>
            </a:r>
            <a:r>
              <a:rPr dirty="0" spc="50"/>
              <a:t>(making</a:t>
            </a:r>
            <a:r>
              <a:rPr dirty="0" spc="55"/>
              <a:t> </a:t>
            </a:r>
            <a:r>
              <a:rPr dirty="0"/>
              <a:t>IOs</a:t>
            </a:r>
            <a:r>
              <a:rPr dirty="0" spc="55"/>
              <a:t> </a:t>
            </a:r>
            <a:r>
              <a:rPr dirty="0" spc="80"/>
              <a:t>more</a:t>
            </a:r>
            <a:r>
              <a:rPr dirty="0" spc="55"/>
              <a:t> </a:t>
            </a:r>
            <a:r>
              <a:rPr dirty="0" spc="60"/>
              <a:t>representative)</a:t>
            </a:r>
            <a:r>
              <a:rPr dirty="0" spc="55"/>
              <a:t> </a:t>
            </a:r>
            <a:r>
              <a:rPr dirty="0" spc="60"/>
              <a:t>and</a:t>
            </a:r>
            <a:r>
              <a:rPr dirty="0" spc="55"/>
              <a:t> </a:t>
            </a:r>
            <a:r>
              <a:rPr dirty="0" spc="65"/>
              <a:t>the</a:t>
            </a:r>
            <a:r>
              <a:rPr dirty="0" spc="55"/>
              <a:t> inclusion </a:t>
            </a:r>
            <a:r>
              <a:rPr dirty="0" spc="-25"/>
              <a:t>of </a:t>
            </a:r>
            <a:r>
              <a:rPr dirty="0" spc="-25"/>
              <a:t>	</a:t>
            </a:r>
            <a:r>
              <a:rPr dirty="0" spc="65"/>
              <a:t>the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10"/>
              <a:t> </a:t>
            </a:r>
            <a:r>
              <a:rPr dirty="0" spc="-10"/>
              <a:t>South.</a:t>
            </a:r>
          </a:p>
          <a:p>
            <a:pPr marL="137795" marR="348615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139065" algn="l"/>
              </a:tabLst>
            </a:pPr>
            <a:r>
              <a:rPr dirty="0"/>
              <a:t>It</a:t>
            </a:r>
            <a:r>
              <a:rPr dirty="0" spc="60"/>
              <a:t> </a:t>
            </a:r>
            <a:r>
              <a:rPr dirty="0" spc="80"/>
              <a:t>remains</a:t>
            </a:r>
            <a:r>
              <a:rPr dirty="0" spc="60"/>
              <a:t> </a:t>
            </a:r>
            <a:r>
              <a:rPr dirty="0" spc="65"/>
              <a:t>the</a:t>
            </a:r>
            <a:r>
              <a:rPr dirty="0" spc="60"/>
              <a:t> </a:t>
            </a:r>
            <a:r>
              <a:rPr dirty="0"/>
              <a:t>only</a:t>
            </a:r>
            <a:r>
              <a:rPr dirty="0" spc="65"/>
              <a:t> </a:t>
            </a:r>
            <a:r>
              <a:rPr dirty="0" spc="60"/>
              <a:t>viable </a:t>
            </a:r>
            <a:r>
              <a:rPr dirty="0" spc="55"/>
              <a:t>path</a:t>
            </a:r>
            <a:r>
              <a:rPr dirty="0" spc="60"/>
              <a:t> </a:t>
            </a:r>
            <a:r>
              <a:rPr dirty="0"/>
              <a:t>to</a:t>
            </a:r>
            <a:r>
              <a:rPr dirty="0" spc="65"/>
              <a:t> </a:t>
            </a:r>
            <a:r>
              <a:rPr dirty="0" spc="50"/>
              <a:t>managing</a:t>
            </a:r>
            <a:r>
              <a:rPr dirty="0" spc="60"/>
              <a:t> "interdependence" and </a:t>
            </a:r>
            <a:r>
              <a:rPr dirty="0" spc="50"/>
              <a:t>preventing</a:t>
            </a:r>
            <a:r>
              <a:rPr dirty="0" spc="65"/>
              <a:t> </a:t>
            </a:r>
            <a:r>
              <a:rPr dirty="0" spc="-10"/>
              <a:t>global </a:t>
            </a:r>
            <a:r>
              <a:rPr dirty="0" spc="-10"/>
              <a:t>	</a:t>
            </a:r>
            <a:r>
              <a:rPr dirty="0" spc="45"/>
              <a:t>catastrophe.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39800" y="3637862"/>
            <a:ext cx="76085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i="1">
                <a:solidFill>
                  <a:srgbClr val="1A1F2B"/>
                </a:solidFill>
                <a:latin typeface="Palatino Linotype"/>
                <a:cs typeface="Palatino Linotype"/>
              </a:rPr>
              <a:t>"We</a:t>
            </a:r>
            <a:r>
              <a:rPr dirty="0" sz="1600" spc="30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 i="1">
                <a:solidFill>
                  <a:srgbClr val="1A1F2B"/>
                </a:solidFill>
                <a:latin typeface="Palatino Linotype"/>
                <a:cs typeface="Palatino Linotype"/>
              </a:rPr>
              <a:t>must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25" i="1">
                <a:solidFill>
                  <a:srgbClr val="1A1F2B"/>
                </a:solidFill>
                <a:latin typeface="Palatino Linotype"/>
                <a:cs typeface="Palatino Linotype"/>
              </a:rPr>
              <a:t>modernize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30" i="1">
                <a:solidFill>
                  <a:srgbClr val="1A1F2B"/>
                </a:solidFill>
                <a:latin typeface="Palatino Linotype"/>
                <a:cs typeface="Palatino Linotype"/>
              </a:rPr>
              <a:t>our</a:t>
            </a:r>
            <a:r>
              <a:rPr dirty="0" sz="1600" spc="30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0" i="1">
                <a:solidFill>
                  <a:srgbClr val="1A1F2B"/>
                </a:solidFill>
                <a:latin typeface="Palatino Linotype"/>
                <a:cs typeface="Palatino Linotype"/>
              </a:rPr>
              <a:t>multilateral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20" i="1">
                <a:solidFill>
                  <a:srgbClr val="1A1F2B"/>
                </a:solidFill>
                <a:latin typeface="Palatino Linotype"/>
                <a:cs typeface="Palatino Linotype"/>
              </a:rPr>
              <a:t>tools</a:t>
            </a:r>
            <a:r>
              <a:rPr dirty="0" sz="1600" spc="30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25" i="1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55" i="1">
                <a:solidFill>
                  <a:srgbClr val="1A1F2B"/>
                </a:solidFill>
                <a:latin typeface="Palatino Linotype"/>
                <a:cs typeface="Palatino Linotype"/>
              </a:rPr>
              <a:t>be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50" i="1">
                <a:solidFill>
                  <a:srgbClr val="1A1F2B"/>
                </a:solidFill>
                <a:latin typeface="Palatino Linotype"/>
                <a:cs typeface="Palatino Linotype"/>
              </a:rPr>
              <a:t>more</a:t>
            </a:r>
            <a:r>
              <a:rPr dirty="0" sz="1600" spc="30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30" i="1">
                <a:solidFill>
                  <a:srgbClr val="1A1F2B"/>
                </a:solidFill>
                <a:latin typeface="Palatino Linotype"/>
                <a:cs typeface="Palatino Linotype"/>
              </a:rPr>
              <a:t>networked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35" i="1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 i="1">
                <a:solidFill>
                  <a:srgbClr val="1A1F2B"/>
                </a:solidFill>
                <a:latin typeface="Palatino Linotype"/>
                <a:cs typeface="Palatino Linotype"/>
              </a:rPr>
              <a:t>inclusive."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52500" y="2030577"/>
            <a:ext cx="8977630" cy="1470660"/>
            <a:chOff x="952500" y="2030577"/>
            <a:chExt cx="8977630" cy="1470660"/>
          </a:xfrm>
        </p:grpSpPr>
        <p:sp>
          <p:nvSpPr>
            <p:cNvPr id="3" name="object 3" descr=""/>
            <p:cNvSpPr/>
            <p:nvPr/>
          </p:nvSpPr>
          <p:spPr>
            <a:xfrm>
              <a:off x="952500" y="2030577"/>
              <a:ext cx="8977630" cy="1470660"/>
            </a:xfrm>
            <a:custGeom>
              <a:avLst/>
              <a:gdLst/>
              <a:ahLst/>
              <a:cxnLst/>
              <a:rect l="l" t="t" r="r" b="b"/>
              <a:pathLst>
                <a:path w="8977630" h="1470660">
                  <a:moveTo>
                    <a:pt x="8901303" y="1470660"/>
                  </a:moveTo>
                  <a:lnTo>
                    <a:pt x="76200" y="1470660"/>
                  </a:lnTo>
                  <a:lnTo>
                    <a:pt x="46612" y="1464647"/>
                  </a:lnTo>
                  <a:lnTo>
                    <a:pt x="22383" y="1448276"/>
                  </a:lnTo>
                  <a:lnTo>
                    <a:pt x="6012" y="1424047"/>
                  </a:lnTo>
                  <a:lnTo>
                    <a:pt x="0" y="139446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8901303" y="0"/>
                  </a:lnTo>
                  <a:lnTo>
                    <a:pt x="8930890" y="6012"/>
                  </a:lnTo>
                  <a:lnTo>
                    <a:pt x="8955119" y="22383"/>
                  </a:lnTo>
                  <a:lnTo>
                    <a:pt x="8971490" y="46612"/>
                  </a:lnTo>
                  <a:lnTo>
                    <a:pt x="8977503" y="76200"/>
                  </a:lnTo>
                  <a:lnTo>
                    <a:pt x="8977503" y="1394460"/>
                  </a:lnTo>
                  <a:lnTo>
                    <a:pt x="8971490" y="1424047"/>
                  </a:lnTo>
                  <a:lnTo>
                    <a:pt x="8955119" y="1448276"/>
                  </a:lnTo>
                  <a:lnTo>
                    <a:pt x="8930890" y="1464647"/>
                  </a:lnTo>
                  <a:lnTo>
                    <a:pt x="8901303" y="1470660"/>
                  </a:lnTo>
                  <a:close/>
                </a:path>
              </a:pathLst>
            </a:custGeom>
            <a:solidFill>
              <a:srgbClr val="F6F9F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52500" y="2030577"/>
              <a:ext cx="8977630" cy="1470660"/>
            </a:xfrm>
            <a:custGeom>
              <a:avLst/>
              <a:gdLst/>
              <a:ahLst/>
              <a:cxnLst/>
              <a:rect l="l" t="t" r="r" b="b"/>
              <a:pathLst>
                <a:path w="8977630" h="1470660">
                  <a:moveTo>
                    <a:pt x="8901303" y="1470660"/>
                  </a:moveTo>
                  <a:lnTo>
                    <a:pt x="76200" y="1470660"/>
                  </a:lnTo>
                  <a:lnTo>
                    <a:pt x="46612" y="1464647"/>
                  </a:lnTo>
                  <a:lnTo>
                    <a:pt x="22383" y="1448276"/>
                  </a:lnTo>
                  <a:lnTo>
                    <a:pt x="6012" y="1424047"/>
                  </a:lnTo>
                  <a:lnTo>
                    <a:pt x="0" y="1394460"/>
                  </a:lnTo>
                  <a:lnTo>
                    <a:pt x="0" y="76200"/>
                  </a:lnTo>
                  <a:lnTo>
                    <a:pt x="6012" y="46612"/>
                  </a:lnTo>
                  <a:lnTo>
                    <a:pt x="22383" y="22383"/>
                  </a:lnTo>
                  <a:lnTo>
                    <a:pt x="46612" y="6012"/>
                  </a:lnTo>
                  <a:lnTo>
                    <a:pt x="76200" y="0"/>
                  </a:lnTo>
                  <a:lnTo>
                    <a:pt x="8901303" y="0"/>
                  </a:lnTo>
                  <a:lnTo>
                    <a:pt x="8930890" y="6012"/>
                  </a:lnTo>
                  <a:lnTo>
                    <a:pt x="8936088" y="9525"/>
                  </a:lnTo>
                  <a:lnTo>
                    <a:pt x="76200" y="9525"/>
                  </a:lnTo>
                  <a:lnTo>
                    <a:pt x="50311" y="14786"/>
                  </a:lnTo>
                  <a:lnTo>
                    <a:pt x="29110" y="29110"/>
                  </a:lnTo>
                  <a:lnTo>
                    <a:pt x="14786" y="50311"/>
                  </a:lnTo>
                  <a:lnTo>
                    <a:pt x="9525" y="76200"/>
                  </a:lnTo>
                  <a:lnTo>
                    <a:pt x="9525" y="1394460"/>
                  </a:lnTo>
                  <a:lnTo>
                    <a:pt x="14786" y="1420348"/>
                  </a:lnTo>
                  <a:lnTo>
                    <a:pt x="29110" y="1441549"/>
                  </a:lnTo>
                  <a:lnTo>
                    <a:pt x="50311" y="1455873"/>
                  </a:lnTo>
                  <a:lnTo>
                    <a:pt x="76200" y="1461135"/>
                  </a:lnTo>
                  <a:lnTo>
                    <a:pt x="8936088" y="1461135"/>
                  </a:lnTo>
                  <a:lnTo>
                    <a:pt x="8930890" y="1464647"/>
                  </a:lnTo>
                  <a:lnTo>
                    <a:pt x="8901303" y="1470660"/>
                  </a:lnTo>
                  <a:close/>
                </a:path>
                <a:path w="8977630" h="1470660">
                  <a:moveTo>
                    <a:pt x="8936088" y="1461135"/>
                  </a:moveTo>
                  <a:lnTo>
                    <a:pt x="8901303" y="1461135"/>
                  </a:lnTo>
                  <a:lnTo>
                    <a:pt x="8927191" y="1455873"/>
                  </a:lnTo>
                  <a:lnTo>
                    <a:pt x="8948392" y="1441549"/>
                  </a:lnTo>
                  <a:lnTo>
                    <a:pt x="8962717" y="1420348"/>
                  </a:lnTo>
                  <a:lnTo>
                    <a:pt x="8967978" y="1394460"/>
                  </a:lnTo>
                  <a:lnTo>
                    <a:pt x="8967978" y="76200"/>
                  </a:lnTo>
                  <a:lnTo>
                    <a:pt x="8962717" y="50311"/>
                  </a:lnTo>
                  <a:lnTo>
                    <a:pt x="8948392" y="29110"/>
                  </a:lnTo>
                  <a:lnTo>
                    <a:pt x="8927191" y="14786"/>
                  </a:lnTo>
                  <a:lnTo>
                    <a:pt x="8901303" y="9525"/>
                  </a:lnTo>
                  <a:lnTo>
                    <a:pt x="8936088" y="9525"/>
                  </a:lnTo>
                  <a:lnTo>
                    <a:pt x="8955119" y="22383"/>
                  </a:lnTo>
                  <a:lnTo>
                    <a:pt x="8971490" y="46612"/>
                  </a:lnTo>
                  <a:lnTo>
                    <a:pt x="8977503" y="76200"/>
                  </a:lnTo>
                  <a:lnTo>
                    <a:pt x="8977503" y="1394460"/>
                  </a:lnTo>
                  <a:lnTo>
                    <a:pt x="8971490" y="1424047"/>
                  </a:lnTo>
                  <a:lnTo>
                    <a:pt x="8955119" y="1448276"/>
                  </a:lnTo>
                  <a:lnTo>
                    <a:pt x="8936088" y="1461135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1.</a:t>
            </a:r>
            <a:r>
              <a:rPr dirty="0" spc="125"/>
              <a:t> </a:t>
            </a:r>
            <a:r>
              <a:rPr dirty="0"/>
              <a:t>Defining</a:t>
            </a:r>
            <a:r>
              <a:rPr dirty="0" spc="130"/>
              <a:t> </a:t>
            </a:r>
            <a:r>
              <a:rPr dirty="0" spc="60"/>
              <a:t>Global</a:t>
            </a:r>
            <a:r>
              <a:rPr dirty="0" spc="125"/>
              <a:t> </a:t>
            </a:r>
            <a:r>
              <a:rPr dirty="0" spc="135"/>
              <a:t>Governance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939800" y="1121359"/>
            <a:ext cx="8768080" cy="3317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is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 b="1">
                <a:solidFill>
                  <a:srgbClr val="1A1F2B"/>
                </a:solidFill>
                <a:latin typeface="Palatino Linotype"/>
                <a:cs typeface="Palatino Linotype"/>
              </a:rPr>
              <a:t>not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"Global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Government."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It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is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complex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formal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informal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institutions,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mechanisms,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processes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through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which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international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affairs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are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managed.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260350" marR="320040">
              <a:lnSpc>
                <a:spcPct val="133300"/>
              </a:lnSpc>
            </a:pP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"Global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is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sum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many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ways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individuals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institutions,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public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and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private,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manage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their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common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affairs."</a:t>
            </a:r>
            <a:endParaRPr sz="1600">
              <a:latin typeface="Palatino Linotype"/>
              <a:cs typeface="Palatino Linotype"/>
            </a:endParaRPr>
          </a:p>
          <a:p>
            <a:pPr marL="260350">
              <a:lnSpc>
                <a:spcPct val="100000"/>
              </a:lnSpc>
              <a:spcBef>
                <a:spcPts val="640"/>
              </a:spcBef>
            </a:pPr>
            <a:r>
              <a:rPr dirty="0" sz="1600" i="1">
                <a:solidFill>
                  <a:srgbClr val="1A1F2B"/>
                </a:solidFill>
                <a:latin typeface="Palatino Linotype"/>
                <a:cs typeface="Palatino Linotype"/>
              </a:rPr>
              <a:t>—</a:t>
            </a:r>
            <a:r>
              <a:rPr dirty="0" sz="1600" spc="20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 i="1">
                <a:solidFill>
                  <a:srgbClr val="1A1F2B"/>
                </a:solidFill>
                <a:latin typeface="Palatino Linotype"/>
                <a:cs typeface="Palatino Linotype"/>
              </a:rPr>
              <a:t>Commission</a:t>
            </a:r>
            <a:r>
              <a:rPr dirty="0" sz="1600" spc="2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35" i="1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2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5" i="1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2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14" i="1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2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 i="1">
                <a:solidFill>
                  <a:srgbClr val="1A1F2B"/>
                </a:solidFill>
                <a:latin typeface="Palatino Linotype"/>
                <a:cs typeface="Palatino Linotype"/>
              </a:rPr>
              <a:t>(1995)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5"/>
              </a:spcBef>
              <a:buChar char="•"/>
              <a:tabLst>
                <a:tab pos="29718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It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involves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decision-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making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at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trans-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boundary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level.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29718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It</a:t>
            </a:r>
            <a:r>
              <a:rPr dirty="0" sz="1600" spc="1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seeks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provide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"Global</a:t>
            </a:r>
            <a:r>
              <a:rPr dirty="0" sz="1600" spc="1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Public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Goods"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(peace,</a:t>
            </a:r>
            <a:r>
              <a:rPr dirty="0" sz="1600" spc="1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climate</a:t>
            </a:r>
            <a:r>
              <a:rPr dirty="0" sz="1600" spc="1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stability).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2.</a:t>
            </a:r>
            <a:r>
              <a:rPr dirty="0" spc="40"/>
              <a:t> </a:t>
            </a:r>
            <a:r>
              <a:rPr dirty="0" spc="114"/>
              <a:t>Historical</a:t>
            </a:r>
            <a:r>
              <a:rPr dirty="0" spc="40"/>
              <a:t> </a:t>
            </a:r>
            <a:r>
              <a:rPr dirty="0" spc="95"/>
              <a:t>Evolution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99158" y="1121359"/>
            <a:ext cx="8394065" cy="2319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7795" marR="697865" indent="-136525">
              <a:lnSpc>
                <a:spcPct val="133300"/>
              </a:lnSpc>
              <a:spcBef>
                <a:spcPts val="1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Westphalian</a:t>
            </a:r>
            <a:r>
              <a:rPr dirty="0" sz="1600" spc="2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25" b="1">
                <a:solidFill>
                  <a:srgbClr val="1A1F2B"/>
                </a:solidFill>
                <a:latin typeface="Palatino Linotype"/>
                <a:cs typeface="Palatino Linotype"/>
              </a:rPr>
              <a:t>Era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0" b="1">
                <a:solidFill>
                  <a:srgbClr val="1A1F2B"/>
                </a:solidFill>
                <a:latin typeface="Palatino Linotype"/>
                <a:cs typeface="Palatino Linotype"/>
              </a:rPr>
              <a:t>(1648):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Emphasis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sovereignty;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limited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international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coordination.</a:t>
            </a:r>
            <a:endParaRPr sz="1600">
              <a:latin typeface="Palatino Linotype"/>
              <a:cs typeface="Palatino Linotype"/>
            </a:endParaRP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Post-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WWII</a:t>
            </a:r>
            <a:r>
              <a:rPr dirty="0" sz="1600" spc="90" b="1">
                <a:solidFill>
                  <a:srgbClr val="1A1F2B"/>
                </a:solidFill>
                <a:latin typeface="Palatino Linotype"/>
                <a:cs typeface="Palatino Linotype"/>
              </a:rPr>
              <a:t> (1945):</a:t>
            </a:r>
            <a:r>
              <a:rPr dirty="0" sz="1600" spc="9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Emergence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20">
                <a:solidFill>
                  <a:srgbClr val="1A1F2B"/>
                </a:solidFill>
                <a:latin typeface="Palatino Linotype"/>
                <a:cs typeface="Palatino Linotype"/>
              </a:rPr>
              <a:t>UN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system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Bretton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Woods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institutions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(IMF,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World</a:t>
            </a:r>
            <a:r>
              <a:rPr dirty="0" sz="1600" spc="15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Bank).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Post-Cold</a:t>
            </a:r>
            <a:r>
              <a:rPr dirty="0" sz="1600" spc="105" b="1">
                <a:solidFill>
                  <a:srgbClr val="1A1F2B"/>
                </a:solidFill>
                <a:latin typeface="Palatino Linotype"/>
                <a:cs typeface="Palatino Linotype"/>
              </a:rPr>
              <a:t> War: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Transition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from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"government"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"governance"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due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globalization.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85" b="1">
                <a:solidFill>
                  <a:srgbClr val="1A1F2B"/>
                </a:solidFill>
                <a:latin typeface="Palatino Linotype"/>
                <a:cs typeface="Palatino Linotype"/>
              </a:rPr>
              <a:t>21st</a:t>
            </a:r>
            <a:r>
              <a:rPr dirty="0" sz="1600" spc="12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Century:</a:t>
            </a:r>
            <a:r>
              <a:rPr dirty="0" sz="1600" spc="1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Shift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toward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multi-polar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non-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actor</a:t>
            </a:r>
            <a:r>
              <a:rPr dirty="0" sz="1600" spc="1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influence.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3.</a:t>
            </a:r>
            <a:r>
              <a:rPr dirty="0" spc="35"/>
              <a:t> </a:t>
            </a:r>
            <a:r>
              <a:rPr dirty="0" spc="145"/>
              <a:t>Characteristics</a:t>
            </a:r>
            <a:r>
              <a:rPr dirty="0" spc="35"/>
              <a:t> </a:t>
            </a:r>
            <a:r>
              <a:rPr dirty="0" spc="75"/>
              <a:t>of</a:t>
            </a:r>
            <a:r>
              <a:rPr dirty="0" spc="40"/>
              <a:t> </a:t>
            </a:r>
            <a:r>
              <a:rPr dirty="0" spc="60"/>
              <a:t>Global</a:t>
            </a:r>
            <a:r>
              <a:rPr dirty="0" spc="35"/>
              <a:t> </a:t>
            </a:r>
            <a:r>
              <a:rPr dirty="0" spc="135"/>
              <a:t>Governance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99158" y="1202639"/>
            <a:ext cx="8829040" cy="191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Polycentrism:</a:t>
            </a:r>
            <a:r>
              <a:rPr dirty="0" sz="1600" spc="12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Multiple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centers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decision-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making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40">
                <a:solidFill>
                  <a:srgbClr val="1A1F2B"/>
                </a:solidFill>
                <a:latin typeface="Palatino Linotype"/>
                <a:cs typeface="Palatino Linotype"/>
              </a:rPr>
              <a:t>(UN,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G20,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EU,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NGOs).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Multi-level:</a:t>
            </a:r>
            <a:r>
              <a:rPr dirty="0" sz="1600" spc="19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Operates</a:t>
            </a:r>
            <a:r>
              <a:rPr dirty="0" sz="1600" spc="2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at</a:t>
            </a:r>
            <a:r>
              <a:rPr dirty="0" sz="1600" spc="1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local,</a:t>
            </a:r>
            <a:r>
              <a:rPr dirty="0" sz="1600" spc="2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national,</a:t>
            </a:r>
            <a:r>
              <a:rPr dirty="0" sz="1600" spc="1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regional,</a:t>
            </a:r>
            <a:r>
              <a:rPr dirty="0" sz="1600" spc="2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2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1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scales.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138430" algn="l"/>
              </a:tabLst>
            </a:pPr>
            <a:r>
              <a:rPr dirty="0" sz="1600" spc="100" b="1">
                <a:solidFill>
                  <a:srgbClr val="1A1F2B"/>
                </a:solidFill>
                <a:latin typeface="Palatino Linotype"/>
                <a:cs typeface="Palatino Linotype"/>
              </a:rPr>
              <a:t>Fragmented:</a:t>
            </a:r>
            <a:r>
              <a:rPr dirty="0" sz="1600" spc="10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Lack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single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central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authority;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overlapping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jurisdictions.</a:t>
            </a:r>
            <a:endParaRPr sz="1600">
              <a:latin typeface="Palatino Linotype"/>
              <a:cs typeface="Palatino Linotype"/>
            </a:endParaRP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Font typeface="Palatino Linotype"/>
              <a:buChar char="•"/>
              <a:tabLst>
                <a:tab pos="139065" algn="l"/>
              </a:tabLst>
            </a:pPr>
            <a:r>
              <a:rPr dirty="0" sz="1600" spc="60" b="1">
                <a:solidFill>
                  <a:srgbClr val="1A1F2B"/>
                </a:solidFill>
                <a:latin typeface="Palatino Linotype"/>
                <a:cs typeface="Palatino Linotype"/>
              </a:rPr>
              <a:t>Voluntary</a:t>
            </a:r>
            <a:r>
              <a:rPr dirty="0" sz="1600" spc="4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Compliance:</a:t>
            </a:r>
            <a:r>
              <a:rPr dirty="0" sz="1600" spc="4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Relies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heavily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norms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international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law 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rather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than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world 	police.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52500" y="476249"/>
            <a:ext cx="847090" cy="283845"/>
          </a:xfrm>
          <a:custGeom>
            <a:avLst/>
            <a:gdLst/>
            <a:ahLst/>
            <a:cxnLst/>
            <a:rect l="l" t="t" r="r" b="b"/>
            <a:pathLst>
              <a:path w="847089" h="283845">
                <a:moveTo>
                  <a:pt x="808786" y="283768"/>
                </a:moveTo>
                <a:lnTo>
                  <a:pt x="38100" y="283768"/>
                </a:lnTo>
                <a:lnTo>
                  <a:pt x="23306" y="280762"/>
                </a:lnTo>
                <a:lnTo>
                  <a:pt x="11191" y="272576"/>
                </a:lnTo>
                <a:lnTo>
                  <a:pt x="3006" y="260462"/>
                </a:lnTo>
                <a:lnTo>
                  <a:pt x="0" y="245668"/>
                </a:lnTo>
                <a:lnTo>
                  <a:pt x="0" y="38100"/>
                </a:lnTo>
                <a:lnTo>
                  <a:pt x="3006" y="23306"/>
                </a:lnTo>
                <a:lnTo>
                  <a:pt x="11191" y="11191"/>
                </a:lnTo>
                <a:lnTo>
                  <a:pt x="23306" y="3006"/>
                </a:lnTo>
                <a:lnTo>
                  <a:pt x="38100" y="0"/>
                </a:lnTo>
                <a:lnTo>
                  <a:pt x="808786" y="0"/>
                </a:lnTo>
                <a:lnTo>
                  <a:pt x="823580" y="3006"/>
                </a:lnTo>
                <a:lnTo>
                  <a:pt x="835694" y="11191"/>
                </a:lnTo>
                <a:lnTo>
                  <a:pt x="843880" y="23306"/>
                </a:lnTo>
                <a:lnTo>
                  <a:pt x="846886" y="38100"/>
                </a:lnTo>
                <a:lnTo>
                  <a:pt x="846886" y="245668"/>
                </a:lnTo>
                <a:lnTo>
                  <a:pt x="843880" y="260462"/>
                </a:lnTo>
                <a:lnTo>
                  <a:pt x="835694" y="272576"/>
                </a:lnTo>
                <a:lnTo>
                  <a:pt x="823580" y="280762"/>
                </a:lnTo>
                <a:lnTo>
                  <a:pt x="808786" y="283768"/>
                </a:lnTo>
                <a:close/>
              </a:path>
            </a:pathLst>
          </a:custGeom>
          <a:solidFill>
            <a:srgbClr val="ED89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54100" y="512160"/>
            <a:ext cx="643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Lucida Sans"/>
                <a:cs typeface="Lucida Sans"/>
              </a:rPr>
              <a:t>Theories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39800" y="863600"/>
            <a:ext cx="496252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4.</a:t>
            </a:r>
            <a:r>
              <a:rPr dirty="0" spc="10"/>
              <a:t> </a:t>
            </a:r>
            <a:r>
              <a:rPr dirty="0" spc="110"/>
              <a:t>Realism</a:t>
            </a:r>
            <a:r>
              <a:rPr dirty="0" spc="15"/>
              <a:t> </a:t>
            </a:r>
            <a:r>
              <a:rPr dirty="0"/>
              <a:t>&amp;</a:t>
            </a:r>
            <a:r>
              <a:rPr dirty="0" spc="15"/>
              <a:t> </a:t>
            </a:r>
            <a:r>
              <a:rPr dirty="0" spc="60"/>
              <a:t>Global</a:t>
            </a:r>
            <a:r>
              <a:rPr dirty="0" spc="15"/>
              <a:t> </a:t>
            </a:r>
            <a:r>
              <a:rPr dirty="0" spc="135"/>
              <a:t>Governance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099158" y="1581648"/>
            <a:ext cx="8398510" cy="1473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Char char="•"/>
              <a:tabLst>
                <a:tab pos="13843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Realists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view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as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tool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for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0" b="1">
                <a:solidFill>
                  <a:srgbClr val="1A1F2B"/>
                </a:solidFill>
                <a:latin typeface="Palatino Linotype"/>
                <a:cs typeface="Palatino Linotype"/>
              </a:rPr>
              <a:t>Great</a:t>
            </a:r>
            <a:r>
              <a:rPr dirty="0" sz="1600" spc="10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0" b="1">
                <a:solidFill>
                  <a:srgbClr val="1A1F2B"/>
                </a:solidFill>
                <a:latin typeface="Palatino Linotype"/>
                <a:cs typeface="Palatino Linotype"/>
              </a:rPr>
              <a:t>Power</a:t>
            </a:r>
            <a:r>
              <a:rPr dirty="0" sz="1600" spc="10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interests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.</a:t>
            </a:r>
            <a:endParaRPr sz="1600">
              <a:latin typeface="Palatino Linotype"/>
              <a:cs typeface="Palatino Linotype"/>
            </a:endParaRPr>
          </a:p>
          <a:p>
            <a:pPr marL="137795" marR="302260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139065" algn="l"/>
              </a:tabLst>
            </a:pP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Institutions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only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exist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as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long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as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they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serve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 national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interest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powerful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states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(Hegemonic</a:t>
            </a:r>
            <a:r>
              <a:rPr dirty="0" sz="1600" spc="3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">
                <a:solidFill>
                  <a:srgbClr val="1A1F2B"/>
                </a:solidFill>
                <a:latin typeface="Palatino Linotype"/>
                <a:cs typeface="Palatino Linotype"/>
              </a:rPr>
              <a:t>Stability</a:t>
            </a:r>
            <a:r>
              <a:rPr dirty="0" sz="1600" spc="3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Theory).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138430" algn="l"/>
              </a:tabLst>
            </a:pP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sovereignty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remains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ultimate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authority;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international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cooperation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is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fragile.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52500" y="476249"/>
            <a:ext cx="847090" cy="283845"/>
          </a:xfrm>
          <a:custGeom>
            <a:avLst/>
            <a:gdLst/>
            <a:ahLst/>
            <a:cxnLst/>
            <a:rect l="l" t="t" r="r" b="b"/>
            <a:pathLst>
              <a:path w="847089" h="283845">
                <a:moveTo>
                  <a:pt x="808786" y="283768"/>
                </a:moveTo>
                <a:lnTo>
                  <a:pt x="38100" y="283768"/>
                </a:lnTo>
                <a:lnTo>
                  <a:pt x="23306" y="280762"/>
                </a:lnTo>
                <a:lnTo>
                  <a:pt x="11191" y="272576"/>
                </a:lnTo>
                <a:lnTo>
                  <a:pt x="3006" y="260462"/>
                </a:lnTo>
                <a:lnTo>
                  <a:pt x="0" y="245668"/>
                </a:lnTo>
                <a:lnTo>
                  <a:pt x="0" y="38100"/>
                </a:lnTo>
                <a:lnTo>
                  <a:pt x="3006" y="23306"/>
                </a:lnTo>
                <a:lnTo>
                  <a:pt x="11191" y="11191"/>
                </a:lnTo>
                <a:lnTo>
                  <a:pt x="23306" y="3006"/>
                </a:lnTo>
                <a:lnTo>
                  <a:pt x="38100" y="0"/>
                </a:lnTo>
                <a:lnTo>
                  <a:pt x="808786" y="0"/>
                </a:lnTo>
                <a:lnTo>
                  <a:pt x="823580" y="3006"/>
                </a:lnTo>
                <a:lnTo>
                  <a:pt x="835694" y="11191"/>
                </a:lnTo>
                <a:lnTo>
                  <a:pt x="843880" y="23306"/>
                </a:lnTo>
                <a:lnTo>
                  <a:pt x="846886" y="38100"/>
                </a:lnTo>
                <a:lnTo>
                  <a:pt x="846886" y="245668"/>
                </a:lnTo>
                <a:lnTo>
                  <a:pt x="843880" y="260462"/>
                </a:lnTo>
                <a:lnTo>
                  <a:pt x="835694" y="272576"/>
                </a:lnTo>
                <a:lnTo>
                  <a:pt x="823580" y="280762"/>
                </a:lnTo>
                <a:lnTo>
                  <a:pt x="808786" y="283768"/>
                </a:lnTo>
                <a:close/>
              </a:path>
            </a:pathLst>
          </a:custGeom>
          <a:solidFill>
            <a:srgbClr val="ED89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54100" y="512160"/>
            <a:ext cx="643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Lucida Sans"/>
                <a:cs typeface="Lucida Sans"/>
              </a:rPr>
              <a:t>Theories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39800" y="863600"/>
            <a:ext cx="406527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5.</a:t>
            </a:r>
            <a:r>
              <a:rPr dirty="0" spc="30"/>
              <a:t> </a:t>
            </a:r>
            <a:r>
              <a:rPr dirty="0" spc="130"/>
              <a:t>Liberal</a:t>
            </a:r>
            <a:r>
              <a:rPr dirty="0" spc="35"/>
              <a:t> </a:t>
            </a:r>
            <a:r>
              <a:rPr dirty="0" spc="110"/>
              <a:t>Institutionalism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099158" y="1581648"/>
            <a:ext cx="8639810" cy="1473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Char char="•"/>
              <a:tabLst>
                <a:tab pos="13843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Focuses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role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 b="1">
                <a:solidFill>
                  <a:srgbClr val="1A1F2B"/>
                </a:solidFill>
                <a:latin typeface="Palatino Linotype"/>
                <a:cs typeface="Palatino Linotype"/>
              </a:rPr>
              <a:t>International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 b="1">
                <a:solidFill>
                  <a:srgbClr val="1A1F2B"/>
                </a:solidFill>
                <a:latin typeface="Palatino Linotype"/>
                <a:cs typeface="Palatino Linotype"/>
              </a:rPr>
              <a:t>Organizations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(IOs)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reducing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transaction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costs.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13843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Argues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that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interdependence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creates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95">
                <a:solidFill>
                  <a:srgbClr val="1A1F2B"/>
                </a:solidFill>
                <a:latin typeface="Palatino Linotype"/>
                <a:cs typeface="Palatino Linotype"/>
              </a:rPr>
              <a:t>a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need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for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rules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regimes.</a:t>
            </a:r>
            <a:endParaRPr sz="1600">
              <a:latin typeface="Palatino Linotype"/>
              <a:cs typeface="Palatino Linotype"/>
            </a:endParaRPr>
          </a:p>
          <a:p>
            <a:pPr marL="137795" marR="328295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139065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facilitates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"absolute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gains"—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where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all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participating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benefit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from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cooperation.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52500" y="476249"/>
            <a:ext cx="847090" cy="283845"/>
          </a:xfrm>
          <a:custGeom>
            <a:avLst/>
            <a:gdLst/>
            <a:ahLst/>
            <a:cxnLst/>
            <a:rect l="l" t="t" r="r" b="b"/>
            <a:pathLst>
              <a:path w="847089" h="283845">
                <a:moveTo>
                  <a:pt x="808786" y="283768"/>
                </a:moveTo>
                <a:lnTo>
                  <a:pt x="38100" y="283768"/>
                </a:lnTo>
                <a:lnTo>
                  <a:pt x="23306" y="280762"/>
                </a:lnTo>
                <a:lnTo>
                  <a:pt x="11191" y="272576"/>
                </a:lnTo>
                <a:lnTo>
                  <a:pt x="3006" y="260462"/>
                </a:lnTo>
                <a:lnTo>
                  <a:pt x="0" y="245668"/>
                </a:lnTo>
                <a:lnTo>
                  <a:pt x="0" y="38100"/>
                </a:lnTo>
                <a:lnTo>
                  <a:pt x="3006" y="23306"/>
                </a:lnTo>
                <a:lnTo>
                  <a:pt x="11191" y="11191"/>
                </a:lnTo>
                <a:lnTo>
                  <a:pt x="23306" y="3006"/>
                </a:lnTo>
                <a:lnTo>
                  <a:pt x="38100" y="0"/>
                </a:lnTo>
                <a:lnTo>
                  <a:pt x="808786" y="0"/>
                </a:lnTo>
                <a:lnTo>
                  <a:pt x="823580" y="3006"/>
                </a:lnTo>
                <a:lnTo>
                  <a:pt x="835694" y="11191"/>
                </a:lnTo>
                <a:lnTo>
                  <a:pt x="843880" y="23306"/>
                </a:lnTo>
                <a:lnTo>
                  <a:pt x="846886" y="38100"/>
                </a:lnTo>
                <a:lnTo>
                  <a:pt x="846886" y="245668"/>
                </a:lnTo>
                <a:lnTo>
                  <a:pt x="843880" y="260462"/>
                </a:lnTo>
                <a:lnTo>
                  <a:pt x="835694" y="272576"/>
                </a:lnTo>
                <a:lnTo>
                  <a:pt x="823580" y="280762"/>
                </a:lnTo>
                <a:lnTo>
                  <a:pt x="808786" y="283768"/>
                </a:lnTo>
                <a:close/>
              </a:path>
            </a:pathLst>
          </a:custGeom>
          <a:solidFill>
            <a:srgbClr val="ED89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54100" y="512160"/>
            <a:ext cx="643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Lucida Sans"/>
                <a:cs typeface="Lucida Sans"/>
              </a:rPr>
              <a:t>Theories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39800" y="863600"/>
            <a:ext cx="372872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6.</a:t>
            </a:r>
            <a:r>
              <a:rPr dirty="0" spc="35"/>
              <a:t> </a:t>
            </a:r>
            <a:r>
              <a:rPr dirty="0" spc="95"/>
              <a:t>Social</a:t>
            </a:r>
            <a:r>
              <a:rPr dirty="0" spc="35"/>
              <a:t> </a:t>
            </a:r>
            <a:r>
              <a:rPr dirty="0" spc="110"/>
              <a:t>Constructivism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099158" y="1581648"/>
            <a:ext cx="8701405" cy="1473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8430" indent="-136525">
              <a:lnSpc>
                <a:spcPct val="100000"/>
              </a:lnSpc>
              <a:spcBef>
                <a:spcPts val="100"/>
              </a:spcBef>
              <a:buChar char="•"/>
              <a:tabLst>
                <a:tab pos="138430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Focuses</a:t>
            </a:r>
            <a:r>
              <a:rPr dirty="0" sz="1600" spc="9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5" b="1">
                <a:solidFill>
                  <a:srgbClr val="1A1F2B"/>
                </a:solidFill>
                <a:latin typeface="Palatino Linotype"/>
                <a:cs typeface="Palatino Linotype"/>
              </a:rPr>
              <a:t>norms,</a:t>
            </a:r>
            <a:r>
              <a:rPr dirty="0" sz="1600" spc="9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 b="1">
                <a:solidFill>
                  <a:srgbClr val="1A1F2B"/>
                </a:solidFill>
                <a:latin typeface="Palatino Linotype"/>
                <a:cs typeface="Palatino Linotype"/>
              </a:rPr>
              <a:t>identities,</a:t>
            </a:r>
            <a:r>
              <a:rPr dirty="0" sz="1600" spc="9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 b="1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9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 b="1">
                <a:solidFill>
                  <a:srgbClr val="1A1F2B"/>
                </a:solidFill>
                <a:latin typeface="Palatino Linotype"/>
                <a:cs typeface="Palatino Linotype"/>
              </a:rPr>
              <a:t>ideas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.</a:t>
            </a:r>
            <a:endParaRPr sz="1600">
              <a:latin typeface="Palatino Linotype"/>
              <a:cs typeface="Palatino Linotype"/>
            </a:endParaRPr>
          </a:p>
          <a:p>
            <a:pPr marL="137795" marR="5080" indent="-136525">
              <a:lnSpc>
                <a:spcPct val="133300"/>
              </a:lnSpc>
              <a:spcBef>
                <a:spcPts val="900"/>
              </a:spcBef>
              <a:buChar char="•"/>
              <a:tabLst>
                <a:tab pos="139065" algn="l"/>
              </a:tabLst>
            </a:pP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governance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is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about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the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"socialization"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states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into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international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standards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(e.g.,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	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Human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Rights).</a:t>
            </a:r>
            <a:endParaRPr sz="1600">
              <a:latin typeface="Palatino Linotype"/>
              <a:cs typeface="Palatino Linotype"/>
            </a:endParaRPr>
          </a:p>
          <a:p>
            <a:pPr marL="138430" indent="-136525">
              <a:lnSpc>
                <a:spcPct val="100000"/>
              </a:lnSpc>
              <a:spcBef>
                <a:spcPts val="1540"/>
              </a:spcBef>
              <a:buChar char="•"/>
              <a:tabLst>
                <a:tab pos="138430" algn="l"/>
              </a:tabLst>
            </a:pP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Institutions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are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"teachers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2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norms"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that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redefine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state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interests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 over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time.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7.</a:t>
            </a:r>
            <a:r>
              <a:rPr dirty="0" spc="30"/>
              <a:t> </a:t>
            </a:r>
            <a:r>
              <a:rPr dirty="0" spc="175"/>
              <a:t>Primary</a:t>
            </a:r>
            <a:r>
              <a:rPr dirty="0" spc="35"/>
              <a:t> </a:t>
            </a:r>
            <a:r>
              <a:rPr dirty="0" spc="130"/>
              <a:t>Actors:</a:t>
            </a:r>
            <a:r>
              <a:rPr dirty="0" spc="35"/>
              <a:t> </a:t>
            </a:r>
            <a:r>
              <a:rPr dirty="0" spc="-20"/>
              <a:t>IGOs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39800" y="1202639"/>
            <a:ext cx="7051675" cy="2115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Intergovernmental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Organizations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(IGOs)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are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backbone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system: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buFont typeface="Palatino Linotype"/>
              <a:buChar char="•"/>
              <a:tabLst>
                <a:tab pos="297180" algn="l"/>
              </a:tabLst>
            </a:pPr>
            <a:r>
              <a:rPr dirty="0" sz="1600" spc="50" b="1">
                <a:solidFill>
                  <a:srgbClr val="1A1F2B"/>
                </a:solidFill>
                <a:latin typeface="Palatino Linotype"/>
                <a:cs typeface="Palatino Linotype"/>
              </a:rPr>
              <a:t>United</a:t>
            </a:r>
            <a:r>
              <a:rPr dirty="0" sz="1600" spc="7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Nations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(UN):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0">
                <a:solidFill>
                  <a:srgbClr val="1A1F2B"/>
                </a:solidFill>
                <a:latin typeface="Palatino Linotype"/>
                <a:cs typeface="Palatino Linotype"/>
              </a:rPr>
              <a:t>Peace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security,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humanitarian </a:t>
            </a:r>
            <a:r>
              <a:rPr dirty="0" sz="1600" spc="-20">
                <a:solidFill>
                  <a:srgbClr val="1A1F2B"/>
                </a:solidFill>
                <a:latin typeface="Palatino Linotype"/>
                <a:cs typeface="Palatino Linotype"/>
              </a:rPr>
              <a:t>aid.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WTO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/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IMF: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Economic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trade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regulation.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spc="55" b="1">
                <a:solidFill>
                  <a:srgbClr val="1A1F2B"/>
                </a:solidFill>
                <a:latin typeface="Palatino Linotype"/>
                <a:cs typeface="Palatino Linotype"/>
              </a:rPr>
              <a:t>Regional</a:t>
            </a: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 b="1">
                <a:solidFill>
                  <a:srgbClr val="1A1F2B"/>
                </a:solidFill>
                <a:latin typeface="Palatino Linotype"/>
                <a:cs typeface="Palatino Linotype"/>
              </a:rPr>
              <a:t>Orgs:</a:t>
            </a:r>
            <a:r>
              <a:rPr dirty="0" sz="1600" spc="8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European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Union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(EU),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African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Union</a:t>
            </a:r>
            <a:r>
              <a:rPr dirty="0" sz="1600" spc="8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30">
                <a:solidFill>
                  <a:srgbClr val="1A1F2B"/>
                </a:solidFill>
                <a:latin typeface="Palatino Linotype"/>
                <a:cs typeface="Palatino Linotype"/>
              </a:rPr>
              <a:t>(AU),</a:t>
            </a:r>
            <a:r>
              <a:rPr dirty="0" sz="1600" spc="8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ASEAN.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spc="85" b="1">
                <a:solidFill>
                  <a:srgbClr val="1A1F2B"/>
                </a:solidFill>
                <a:latin typeface="Palatino Linotype"/>
                <a:cs typeface="Palatino Linotype"/>
              </a:rPr>
              <a:t>Informal</a:t>
            </a:r>
            <a:r>
              <a:rPr dirty="0" sz="1600" spc="11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Groups:</a:t>
            </a:r>
            <a:r>
              <a:rPr dirty="0" sz="1600" spc="114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G7,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G20,</a:t>
            </a:r>
            <a:r>
              <a:rPr dirty="0" sz="1600" spc="114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BRICS</a:t>
            </a:r>
            <a:r>
              <a:rPr dirty="0" sz="1600" spc="11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(setting</a:t>
            </a:r>
            <a:r>
              <a:rPr dirty="0" sz="1600" spc="114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114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agendas).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8.</a:t>
            </a:r>
            <a:r>
              <a:rPr dirty="0" spc="35"/>
              <a:t> </a:t>
            </a:r>
            <a:r>
              <a:rPr dirty="0" spc="95"/>
              <a:t>Non-</a:t>
            </a:r>
            <a:r>
              <a:rPr dirty="0" spc="75"/>
              <a:t>State</a:t>
            </a:r>
            <a:r>
              <a:rPr dirty="0" spc="35"/>
              <a:t> </a:t>
            </a:r>
            <a:r>
              <a:rPr dirty="0" spc="125"/>
              <a:t>Actors</a:t>
            </a:r>
            <a:r>
              <a:rPr dirty="0" spc="40"/>
              <a:t> </a:t>
            </a:r>
            <a:r>
              <a:rPr dirty="0" spc="-10"/>
              <a:t>(NSAs)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39800" y="1202639"/>
            <a:ext cx="7816850" cy="2115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75">
                <a:solidFill>
                  <a:srgbClr val="1A1F2B"/>
                </a:solidFill>
                <a:latin typeface="Palatino Linotype"/>
                <a:cs typeface="Palatino Linotype"/>
              </a:rPr>
              <a:t>rise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of</a:t>
            </a:r>
            <a:r>
              <a:rPr dirty="0" sz="1600" spc="3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governance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120" i="1">
                <a:solidFill>
                  <a:srgbClr val="1A1F2B"/>
                </a:solidFill>
                <a:latin typeface="Palatino Linotype"/>
                <a:cs typeface="Palatino Linotype"/>
              </a:rPr>
              <a:t>beyond</a:t>
            </a:r>
            <a:r>
              <a:rPr dirty="0" sz="1600" spc="35" i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the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state:</a:t>
            </a:r>
            <a:endParaRPr sz="16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buFont typeface="Palatino Linotype"/>
              <a:buChar char="•"/>
              <a:tabLst>
                <a:tab pos="297180" algn="l"/>
              </a:tabLst>
            </a:pPr>
            <a:r>
              <a:rPr dirty="0" sz="1600" spc="-10" b="1">
                <a:solidFill>
                  <a:srgbClr val="1A1F2B"/>
                </a:solidFill>
                <a:latin typeface="Palatino Linotype"/>
                <a:cs typeface="Palatino Linotype"/>
              </a:rPr>
              <a:t>NGOs:</a:t>
            </a:r>
            <a:r>
              <a:rPr dirty="0" sz="1600" spc="12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Amnesty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International,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Greenpeace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(advocacy</a:t>
            </a:r>
            <a:r>
              <a:rPr dirty="0" sz="1600" spc="1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12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monitoring).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MNCs:</a:t>
            </a:r>
            <a:r>
              <a:rPr dirty="0" sz="1600" spc="10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Influence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through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global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supply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chains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and</a:t>
            </a:r>
            <a:r>
              <a:rPr dirty="0" sz="1600" spc="10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economic</a:t>
            </a:r>
            <a:r>
              <a:rPr dirty="0" sz="1600" spc="10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10">
                <a:solidFill>
                  <a:srgbClr val="1A1F2B"/>
                </a:solidFill>
                <a:latin typeface="Palatino Linotype"/>
                <a:cs typeface="Palatino Linotype"/>
              </a:rPr>
              <a:t>lobbying.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b="1">
                <a:solidFill>
                  <a:srgbClr val="1A1F2B"/>
                </a:solidFill>
                <a:latin typeface="Palatino Linotype"/>
                <a:cs typeface="Palatino Linotype"/>
              </a:rPr>
              <a:t>Civil</a:t>
            </a:r>
            <a:r>
              <a:rPr dirty="0" sz="1600" spc="4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 b="1">
                <a:solidFill>
                  <a:srgbClr val="1A1F2B"/>
                </a:solidFill>
                <a:latin typeface="Palatino Linotype"/>
                <a:cs typeface="Palatino Linotype"/>
              </a:rPr>
              <a:t>Society:</a:t>
            </a:r>
            <a:r>
              <a:rPr dirty="0" sz="1600" spc="5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Transnational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networks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that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pressure</a:t>
            </a:r>
            <a:r>
              <a:rPr dirty="0" sz="1600" spc="4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5">
                <a:solidFill>
                  <a:srgbClr val="1A1F2B"/>
                </a:solidFill>
                <a:latin typeface="Palatino Linotype"/>
                <a:cs typeface="Palatino Linotype"/>
              </a:rPr>
              <a:t>governments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for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change.</a:t>
            </a:r>
            <a:endParaRPr sz="1600">
              <a:latin typeface="Palatino Linotype"/>
              <a:cs typeface="Palatino Linotype"/>
            </a:endParaRPr>
          </a:p>
          <a:p>
            <a:pPr marL="297180" indent="-136525">
              <a:lnSpc>
                <a:spcPct val="100000"/>
              </a:lnSpc>
              <a:spcBef>
                <a:spcPts val="1540"/>
              </a:spcBef>
              <a:buFont typeface="Palatino Linotype"/>
              <a:buChar char="•"/>
              <a:tabLst>
                <a:tab pos="297180" algn="l"/>
              </a:tabLst>
            </a:pPr>
            <a:r>
              <a:rPr dirty="0" sz="1600" spc="80" b="1">
                <a:solidFill>
                  <a:srgbClr val="1A1F2B"/>
                </a:solidFill>
                <a:latin typeface="Palatino Linotype"/>
                <a:cs typeface="Palatino Linotype"/>
              </a:rPr>
              <a:t>Epistemic</a:t>
            </a:r>
            <a:r>
              <a:rPr dirty="0" sz="1600" spc="25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 b="1">
                <a:solidFill>
                  <a:srgbClr val="1A1F2B"/>
                </a:solidFill>
                <a:latin typeface="Palatino Linotype"/>
                <a:cs typeface="Palatino Linotype"/>
              </a:rPr>
              <a:t>Communities:</a:t>
            </a:r>
            <a:r>
              <a:rPr dirty="0" sz="1600" spc="30" b="1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50">
                <a:solidFill>
                  <a:srgbClr val="1A1F2B"/>
                </a:solidFill>
                <a:latin typeface="Palatino Linotype"/>
                <a:cs typeface="Palatino Linotype"/>
              </a:rPr>
              <a:t>Scientific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experts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>
                <a:solidFill>
                  <a:srgbClr val="1A1F2B"/>
                </a:solidFill>
                <a:latin typeface="Palatino Linotype"/>
                <a:cs typeface="Palatino Linotype"/>
              </a:rPr>
              <a:t>(e.g.,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-55">
                <a:solidFill>
                  <a:srgbClr val="1A1F2B"/>
                </a:solidFill>
                <a:latin typeface="Palatino Linotype"/>
                <a:cs typeface="Palatino Linotype"/>
              </a:rPr>
              <a:t>IPCC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0">
                <a:solidFill>
                  <a:srgbClr val="1A1F2B"/>
                </a:solidFill>
                <a:latin typeface="Palatino Linotype"/>
                <a:cs typeface="Palatino Linotype"/>
              </a:rPr>
              <a:t>on</a:t>
            </a:r>
            <a:r>
              <a:rPr dirty="0" sz="1600" spc="30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65">
                <a:solidFill>
                  <a:srgbClr val="1A1F2B"/>
                </a:solidFill>
                <a:latin typeface="Palatino Linotype"/>
                <a:cs typeface="Palatino Linotype"/>
              </a:rPr>
              <a:t>climate</a:t>
            </a:r>
            <a:r>
              <a:rPr dirty="0" sz="1600" spc="25">
                <a:solidFill>
                  <a:srgbClr val="1A1F2B"/>
                </a:solidFill>
                <a:latin typeface="Palatino Linotype"/>
                <a:cs typeface="Palatino Linotype"/>
              </a:rPr>
              <a:t> </a:t>
            </a:r>
            <a:r>
              <a:rPr dirty="0" sz="1600" spc="40">
                <a:solidFill>
                  <a:srgbClr val="1A1F2B"/>
                </a:solidFill>
                <a:latin typeface="Palatino Linotype"/>
                <a:cs typeface="Palatino Linotype"/>
              </a:rPr>
              <a:t>change).</a:t>
            </a:r>
            <a:endParaRPr sz="1600">
              <a:latin typeface="Palatino Linotype"/>
              <a:cs typeface="Palatino Linotype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952500" y="6979196"/>
            <a:ext cx="8977630" cy="9525"/>
          </a:xfrm>
          <a:custGeom>
            <a:avLst/>
            <a:gdLst/>
            <a:ahLst/>
            <a:cxnLst/>
            <a:rect l="l" t="t" r="r" b="b"/>
            <a:pathLst>
              <a:path w="8977630" h="9525">
                <a:moveTo>
                  <a:pt x="8977503" y="9525"/>
                </a:moveTo>
                <a:lnTo>
                  <a:pt x="0" y="9525"/>
                </a:lnTo>
                <a:lnTo>
                  <a:pt x="0" y="0"/>
                </a:lnTo>
                <a:lnTo>
                  <a:pt x="8977503" y="0"/>
                </a:lnTo>
                <a:lnTo>
                  <a:pt x="8977503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pc="-20"/>
              <a:t>MA</a:t>
            </a:r>
            <a:r>
              <a:rPr dirty="0" spc="105"/>
              <a:t> </a:t>
            </a:r>
            <a:r>
              <a:rPr dirty="0"/>
              <a:t>2nd</a:t>
            </a:r>
            <a:r>
              <a:rPr dirty="0" spc="110"/>
              <a:t> </a:t>
            </a:r>
            <a:r>
              <a:rPr dirty="0"/>
              <a:t>Sem:</a:t>
            </a:r>
            <a:r>
              <a:rPr dirty="0" spc="110"/>
              <a:t> </a:t>
            </a:r>
            <a:r>
              <a:rPr dirty="0"/>
              <a:t>Global</a:t>
            </a:r>
            <a:r>
              <a:rPr dirty="0" spc="105"/>
              <a:t> </a:t>
            </a:r>
            <a:r>
              <a:rPr dirty="0" spc="-10"/>
              <a:t>Governance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2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/>
              <a:t>Slide</a:t>
            </a:r>
            <a:r>
              <a:rPr dirty="0" spc="130"/>
              <a:t> </a:t>
            </a:r>
            <a:fld id="{81D60167-4931-47E6-BA6A-407CBD079E47}" type="slidenum">
              <a:rPr dirty="0" spc="3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2026-05-21T16:55:24Z</dcterms:created>
  <dcterms:modified xsi:type="dcterms:W3CDTF">2026-05-21T16:55:24Z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2026-05-21T00:00:00Z</vt:filetime>
  </property>
  <property fmtid="{D5CDD505-2E9C-101B-9397-08002B2CF9AE}" pid="3" name="LastSaved">
    <vt:filetime>2026-05-21T00:00:00Z</vt:filetime>
  </property>
  <property fmtid="{D5CDD505-2E9C-101B-9397-08002B2CF9AE}" pid="4" name="Producer">
    <vt:lpwstr>3-Heights(TM) PDF Security Shell 4.8.25.2 (http://www.pdf-tools.com)</vt:lpwstr>
  </property>
</Properties>
</file>