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A365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A365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A365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A365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7560002"/>
                </a:moveTo>
                <a:lnTo>
                  <a:pt x="0" y="7560002"/>
                </a:lnTo>
                <a:lnTo>
                  <a:pt x="0" y="0"/>
                </a:lnTo>
                <a:lnTo>
                  <a:pt x="10692003" y="0"/>
                </a:lnTo>
                <a:lnTo>
                  <a:pt x="10692003" y="7560002"/>
                </a:lnTo>
                <a:close/>
              </a:path>
            </a:pathLst>
          </a:custGeom>
          <a:solidFill>
            <a:srgbClr val="F4F6F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39999" y="360000"/>
            <a:ext cx="9612630" cy="6660515"/>
          </a:xfrm>
          <a:custGeom>
            <a:avLst/>
            <a:gdLst/>
            <a:ahLst/>
            <a:cxnLst/>
            <a:rect l="l" t="t" r="r" b="b"/>
            <a:pathLst>
              <a:path w="9612630" h="6660515">
                <a:moveTo>
                  <a:pt x="9535831" y="6660001"/>
                </a:moveTo>
                <a:lnTo>
                  <a:pt x="76200" y="6660001"/>
                </a:lnTo>
                <a:lnTo>
                  <a:pt x="46612" y="6653988"/>
                </a:lnTo>
                <a:lnTo>
                  <a:pt x="22383" y="6637617"/>
                </a:lnTo>
                <a:lnTo>
                  <a:pt x="6012" y="6613388"/>
                </a:lnTo>
                <a:lnTo>
                  <a:pt x="0" y="6583801"/>
                </a:lnTo>
                <a:lnTo>
                  <a:pt x="0" y="76200"/>
                </a:lnTo>
                <a:lnTo>
                  <a:pt x="6012" y="46612"/>
                </a:lnTo>
                <a:lnTo>
                  <a:pt x="22383" y="22383"/>
                </a:lnTo>
                <a:lnTo>
                  <a:pt x="46612" y="6012"/>
                </a:lnTo>
                <a:lnTo>
                  <a:pt x="76200" y="0"/>
                </a:lnTo>
                <a:lnTo>
                  <a:pt x="9535831" y="0"/>
                </a:lnTo>
                <a:lnTo>
                  <a:pt x="9565418" y="6012"/>
                </a:lnTo>
                <a:lnTo>
                  <a:pt x="9589647" y="22383"/>
                </a:lnTo>
                <a:lnTo>
                  <a:pt x="9606018" y="46612"/>
                </a:lnTo>
                <a:lnTo>
                  <a:pt x="9612031" y="76200"/>
                </a:lnTo>
                <a:lnTo>
                  <a:pt x="9612031" y="6583801"/>
                </a:lnTo>
                <a:lnTo>
                  <a:pt x="9606018" y="6613388"/>
                </a:lnTo>
                <a:lnTo>
                  <a:pt x="9589647" y="6637617"/>
                </a:lnTo>
                <a:lnTo>
                  <a:pt x="9565418" y="6653988"/>
                </a:lnTo>
                <a:lnTo>
                  <a:pt x="9535831" y="66600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39999" y="360000"/>
            <a:ext cx="9612630" cy="95250"/>
          </a:xfrm>
          <a:custGeom>
            <a:avLst/>
            <a:gdLst/>
            <a:ahLst/>
            <a:cxnLst/>
            <a:rect l="l" t="t" r="r" b="b"/>
            <a:pathLst>
              <a:path w="9612630" h="95250">
                <a:moveTo>
                  <a:pt x="9612031" y="95250"/>
                </a:moveTo>
                <a:lnTo>
                  <a:pt x="0" y="95250"/>
                </a:lnTo>
                <a:lnTo>
                  <a:pt x="0" y="76200"/>
                </a:lnTo>
                <a:lnTo>
                  <a:pt x="6012" y="46612"/>
                </a:lnTo>
                <a:lnTo>
                  <a:pt x="22383" y="22383"/>
                </a:lnTo>
                <a:lnTo>
                  <a:pt x="46612" y="6012"/>
                </a:lnTo>
                <a:lnTo>
                  <a:pt x="76200" y="0"/>
                </a:lnTo>
                <a:lnTo>
                  <a:pt x="9535831" y="0"/>
                </a:lnTo>
                <a:lnTo>
                  <a:pt x="9565418" y="6012"/>
                </a:lnTo>
                <a:lnTo>
                  <a:pt x="9589647" y="22383"/>
                </a:lnTo>
                <a:lnTo>
                  <a:pt x="9606018" y="46612"/>
                </a:lnTo>
                <a:lnTo>
                  <a:pt x="9612031" y="76200"/>
                </a:lnTo>
                <a:lnTo>
                  <a:pt x="9612031" y="95250"/>
                </a:lnTo>
                <a:close/>
              </a:path>
            </a:pathLst>
          </a:custGeom>
          <a:solidFill>
            <a:srgbClr val="1A365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20999" y="1290278"/>
            <a:ext cx="8850630" cy="19050"/>
          </a:xfrm>
          <a:custGeom>
            <a:avLst/>
            <a:gdLst/>
            <a:ahLst/>
            <a:cxnLst/>
            <a:rect l="l" t="t" r="r" b="b"/>
            <a:pathLst>
              <a:path w="8850630" h="19050">
                <a:moveTo>
                  <a:pt x="8850001" y="19050"/>
                </a:moveTo>
                <a:lnTo>
                  <a:pt x="0" y="19050"/>
                </a:lnTo>
                <a:lnTo>
                  <a:pt x="0" y="0"/>
                </a:lnTo>
                <a:lnTo>
                  <a:pt x="8850001" y="0"/>
                </a:lnTo>
                <a:lnTo>
                  <a:pt x="8850001" y="19050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299" y="479077"/>
            <a:ext cx="5698490" cy="699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A365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2899" y="1542688"/>
            <a:ext cx="8926830" cy="3201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908299" y="6689804"/>
            <a:ext cx="201485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370577" y="6689804"/>
            <a:ext cx="451484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A0AEB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7560002"/>
                </a:moveTo>
                <a:lnTo>
                  <a:pt x="0" y="7560002"/>
                </a:lnTo>
                <a:lnTo>
                  <a:pt x="0" y="0"/>
                </a:lnTo>
                <a:lnTo>
                  <a:pt x="10692003" y="0"/>
                </a:lnTo>
                <a:lnTo>
                  <a:pt x="10692003" y="7560002"/>
                </a:lnTo>
                <a:close/>
              </a:path>
            </a:pathLst>
          </a:custGeom>
          <a:solidFill>
            <a:srgbClr val="F4F6F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39999" y="360000"/>
            <a:ext cx="9612630" cy="6660515"/>
            <a:chOff x="539999" y="360000"/>
            <a:chExt cx="9612630" cy="666051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999" y="360000"/>
              <a:ext cx="9612031" cy="6660001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539999" y="360000"/>
              <a:ext cx="9612630" cy="142875"/>
            </a:xfrm>
            <a:custGeom>
              <a:avLst/>
              <a:gdLst/>
              <a:ahLst/>
              <a:cxnLst/>
              <a:rect l="l" t="t" r="r" b="b"/>
              <a:pathLst>
                <a:path w="9612630" h="142875">
                  <a:moveTo>
                    <a:pt x="9612031" y="142875"/>
                  </a:moveTo>
                  <a:lnTo>
                    <a:pt x="0" y="142875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9535831" y="0"/>
                  </a:lnTo>
                  <a:lnTo>
                    <a:pt x="9565418" y="6012"/>
                  </a:lnTo>
                  <a:lnTo>
                    <a:pt x="9589647" y="22383"/>
                  </a:lnTo>
                  <a:lnTo>
                    <a:pt x="9606018" y="46612"/>
                  </a:lnTo>
                  <a:lnTo>
                    <a:pt x="9612031" y="76200"/>
                  </a:lnTo>
                  <a:lnTo>
                    <a:pt x="9612031" y="142875"/>
                  </a:lnTo>
                  <a:close/>
                </a:path>
              </a:pathLst>
            </a:custGeom>
            <a:solidFill>
              <a:srgbClr val="1A365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26808" y="716610"/>
            <a:ext cx="6238875" cy="1306830"/>
          </a:xfrm>
          <a:prstGeom prst="rect"/>
        </p:spPr>
        <p:txBody>
          <a:bodyPr wrap="square" lIns="0" tIns="212725" rIns="0" bIns="0" rtlCol="0" vert="horz">
            <a:spAutoFit/>
          </a:bodyPr>
          <a:lstStyle/>
          <a:p>
            <a:pPr marL="119380">
              <a:lnSpc>
                <a:spcPct val="100000"/>
              </a:lnSpc>
              <a:spcBef>
                <a:spcPts val="1675"/>
              </a:spcBef>
            </a:pPr>
            <a:r>
              <a:rPr dirty="0" sz="4200"/>
              <a:t>The</a:t>
            </a:r>
            <a:r>
              <a:rPr dirty="0" sz="4200" spc="-180"/>
              <a:t> </a:t>
            </a:r>
            <a:r>
              <a:rPr dirty="0" sz="4200" spc="-25"/>
              <a:t>Concept</a:t>
            </a:r>
            <a:r>
              <a:rPr dirty="0" sz="4200" spc="-180"/>
              <a:t> </a:t>
            </a:r>
            <a:r>
              <a:rPr dirty="0" sz="4200"/>
              <a:t>of</a:t>
            </a:r>
            <a:r>
              <a:rPr dirty="0" sz="4200" spc="-175"/>
              <a:t> </a:t>
            </a:r>
            <a:r>
              <a:rPr dirty="0" sz="4200" spc="-10"/>
              <a:t>Equality</a:t>
            </a:r>
            <a:endParaRPr sz="4200"/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2200">
                <a:solidFill>
                  <a:srgbClr val="D69E2D"/>
                </a:solidFill>
              </a:rPr>
              <a:t>Core</a:t>
            </a:r>
            <a:r>
              <a:rPr dirty="0" sz="2200" spc="-65">
                <a:solidFill>
                  <a:srgbClr val="D69E2D"/>
                </a:solidFill>
              </a:rPr>
              <a:t> </a:t>
            </a:r>
            <a:r>
              <a:rPr dirty="0" sz="2200">
                <a:solidFill>
                  <a:srgbClr val="D69E2D"/>
                </a:solidFill>
              </a:rPr>
              <a:t>Political</a:t>
            </a:r>
            <a:r>
              <a:rPr dirty="0" sz="2200" spc="-65">
                <a:solidFill>
                  <a:srgbClr val="D69E2D"/>
                </a:solidFill>
              </a:rPr>
              <a:t> </a:t>
            </a:r>
            <a:r>
              <a:rPr dirty="0" sz="2200">
                <a:solidFill>
                  <a:srgbClr val="D69E2D"/>
                </a:solidFill>
              </a:rPr>
              <a:t>Principles</a:t>
            </a:r>
            <a:r>
              <a:rPr dirty="0" sz="2200" spc="-65">
                <a:solidFill>
                  <a:srgbClr val="D69E2D"/>
                </a:solidFill>
              </a:rPr>
              <a:t> </a:t>
            </a:r>
            <a:r>
              <a:rPr dirty="0" sz="2200">
                <a:solidFill>
                  <a:srgbClr val="D69E2D"/>
                </a:solidFill>
              </a:rPr>
              <a:t>&amp;</a:t>
            </a:r>
            <a:r>
              <a:rPr dirty="0" sz="2200" spc="-65">
                <a:solidFill>
                  <a:srgbClr val="D69E2D"/>
                </a:solidFill>
              </a:rPr>
              <a:t> </a:t>
            </a:r>
            <a:r>
              <a:rPr dirty="0" sz="2200">
                <a:solidFill>
                  <a:srgbClr val="D69E2D"/>
                </a:solidFill>
              </a:rPr>
              <a:t>Theoretical</a:t>
            </a:r>
            <a:r>
              <a:rPr dirty="0" sz="2200" spc="-65">
                <a:solidFill>
                  <a:srgbClr val="D69E2D"/>
                </a:solidFill>
              </a:rPr>
              <a:t> </a:t>
            </a:r>
            <a:r>
              <a:rPr dirty="0" sz="2200" spc="-10">
                <a:solidFill>
                  <a:srgbClr val="D69E2D"/>
                </a:solidFill>
              </a:rPr>
              <a:t>Debates</a:t>
            </a:r>
            <a:endParaRPr sz="2200"/>
          </a:p>
        </p:txBody>
      </p:sp>
      <p:sp>
        <p:nvSpPr>
          <p:cNvPr id="7" name="object 7" descr=""/>
          <p:cNvSpPr/>
          <p:nvPr/>
        </p:nvSpPr>
        <p:spPr>
          <a:xfrm>
            <a:off x="2919602" y="2363419"/>
            <a:ext cx="4853305" cy="19050"/>
          </a:xfrm>
          <a:custGeom>
            <a:avLst/>
            <a:gdLst/>
            <a:ahLst/>
            <a:cxnLst/>
            <a:rect l="l" t="t" r="r" b="b"/>
            <a:pathLst>
              <a:path w="4853305" h="19050">
                <a:moveTo>
                  <a:pt x="4852797" y="19050"/>
                </a:moveTo>
                <a:lnTo>
                  <a:pt x="0" y="19050"/>
                </a:lnTo>
                <a:lnTo>
                  <a:pt x="0" y="0"/>
                </a:lnTo>
                <a:lnTo>
                  <a:pt x="4852797" y="0"/>
                </a:lnTo>
                <a:lnTo>
                  <a:pt x="4852797" y="19050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3695664" y="2616499"/>
            <a:ext cx="3300729" cy="55372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620"/>
              </a:spcBef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Course: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Political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Science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(4th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Semester)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Academic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Unit: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Political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Theory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&amp;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Concepts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20999" y="3627710"/>
            <a:ext cx="4234815" cy="1459230"/>
            <a:chOff x="920999" y="3627710"/>
            <a:chExt cx="4234815" cy="1459230"/>
          </a:xfrm>
        </p:grpSpPr>
        <p:sp>
          <p:nvSpPr>
            <p:cNvPr id="3" name="object 3" descr=""/>
            <p:cNvSpPr/>
            <p:nvPr/>
          </p:nvSpPr>
          <p:spPr>
            <a:xfrm>
              <a:off x="920999" y="3627710"/>
              <a:ext cx="4234815" cy="1459230"/>
            </a:xfrm>
            <a:custGeom>
              <a:avLst/>
              <a:gdLst/>
              <a:ahLst/>
              <a:cxnLst/>
              <a:rect l="l" t="t" r="r" b="b"/>
              <a:pathLst>
                <a:path w="4234815" h="1459229">
                  <a:moveTo>
                    <a:pt x="4158301" y="1459230"/>
                  </a:moveTo>
                  <a:lnTo>
                    <a:pt x="0" y="1459230"/>
                  </a:lnTo>
                  <a:lnTo>
                    <a:pt x="0" y="0"/>
                  </a:lnTo>
                  <a:lnTo>
                    <a:pt x="4158301" y="0"/>
                  </a:lnTo>
                  <a:lnTo>
                    <a:pt x="4187888" y="6012"/>
                  </a:lnTo>
                  <a:lnTo>
                    <a:pt x="4212118" y="22383"/>
                  </a:lnTo>
                  <a:lnTo>
                    <a:pt x="4228489" y="46612"/>
                  </a:lnTo>
                  <a:lnTo>
                    <a:pt x="4234501" y="76200"/>
                  </a:lnTo>
                  <a:lnTo>
                    <a:pt x="4234501" y="1383030"/>
                  </a:lnTo>
                  <a:lnTo>
                    <a:pt x="4228489" y="1412617"/>
                  </a:lnTo>
                  <a:lnTo>
                    <a:pt x="4212118" y="1436846"/>
                  </a:lnTo>
                  <a:lnTo>
                    <a:pt x="4187888" y="1453217"/>
                  </a:lnTo>
                  <a:lnTo>
                    <a:pt x="4158301" y="1459230"/>
                  </a:lnTo>
                  <a:close/>
                </a:path>
              </a:pathLst>
            </a:custGeom>
            <a:solidFill>
              <a:srgbClr val="EBF7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20999" y="3627710"/>
              <a:ext cx="47625" cy="1459230"/>
            </a:xfrm>
            <a:custGeom>
              <a:avLst/>
              <a:gdLst/>
              <a:ahLst/>
              <a:cxnLst/>
              <a:rect l="l" t="t" r="r" b="b"/>
              <a:pathLst>
                <a:path w="47625" h="1459229">
                  <a:moveTo>
                    <a:pt x="47625" y="1459230"/>
                  </a:moveTo>
                  <a:lnTo>
                    <a:pt x="0" y="1459230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1459230"/>
                  </a:lnTo>
                  <a:close/>
                </a:path>
              </a:pathLst>
            </a:custGeom>
            <a:solidFill>
              <a:srgbClr val="3182C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1.</a:t>
            </a:r>
            <a:r>
              <a:rPr dirty="0" spc="-25"/>
              <a:t> </a:t>
            </a:r>
            <a:r>
              <a:rPr dirty="0"/>
              <a:t>Introduction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 spc="-10"/>
              <a:t>Equality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spc="55" b="0">
                <a:solidFill>
                  <a:srgbClr val="708095"/>
                </a:solidFill>
                <a:latin typeface="Arial"/>
                <a:cs typeface="Arial"/>
              </a:rPr>
              <a:t>CONCEPTUAL</a:t>
            </a:r>
            <a:r>
              <a:rPr dirty="0" sz="1200" spc="15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FRAMEWORK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08299" y="1704645"/>
            <a:ext cx="4168140" cy="3143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What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is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Equality?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  <a:spcBef>
                <a:spcPts val="130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political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science,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does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not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imply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literal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uniformity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identity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treatment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(as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human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abilities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and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needs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naturally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differ).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Instead,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it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refers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removal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of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artificial,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socio-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political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privileges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creation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of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opportunities.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300">
              <a:latin typeface="Arial"/>
              <a:cs typeface="Arial"/>
            </a:endParaRPr>
          </a:p>
          <a:p>
            <a:pPr marL="250825">
              <a:lnSpc>
                <a:spcPct val="100000"/>
              </a:lnSpc>
            </a:pPr>
            <a:r>
              <a:rPr dirty="0" sz="1500" b="1">
                <a:solidFill>
                  <a:srgbClr val="2A6BAF"/>
                </a:solidFill>
                <a:latin typeface="Arial"/>
                <a:cs typeface="Arial"/>
              </a:rPr>
              <a:t>Harold</a:t>
            </a:r>
            <a:r>
              <a:rPr dirty="0" sz="1500" spc="-25" b="1">
                <a:solidFill>
                  <a:srgbClr val="2A6BAF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2A6BAF"/>
                </a:solidFill>
                <a:latin typeface="Arial"/>
                <a:cs typeface="Arial"/>
              </a:rPr>
              <a:t>Laski's</a:t>
            </a:r>
            <a:r>
              <a:rPr dirty="0" sz="1500" spc="-20" b="1">
                <a:solidFill>
                  <a:srgbClr val="2A6BAF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2A6BAF"/>
                </a:solidFill>
                <a:latin typeface="Arial"/>
                <a:cs typeface="Arial"/>
              </a:rPr>
              <a:t>Definition</a:t>
            </a:r>
            <a:endParaRPr sz="1500">
              <a:latin typeface="Arial"/>
              <a:cs typeface="Arial"/>
            </a:endParaRPr>
          </a:p>
          <a:p>
            <a:pPr marL="250825" marR="240665">
              <a:lnSpc>
                <a:spcPct val="133300"/>
              </a:lnSpc>
              <a:spcBef>
                <a:spcPts val="375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"Equality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means,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first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all,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absence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special privilege.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means,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second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place,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that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adequate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opportunities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are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laid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open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all."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23801" y="1704641"/>
            <a:ext cx="4164965" cy="2352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0" b="1">
                <a:solidFill>
                  <a:srgbClr val="495467"/>
                </a:solidFill>
                <a:latin typeface="Arial"/>
                <a:cs typeface="Arial"/>
              </a:rPr>
              <a:t>Two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Core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Attributes:</a:t>
            </a:r>
            <a:endParaRPr sz="1300">
              <a:latin typeface="Arial"/>
              <a:cs typeface="Arial"/>
            </a:endParaRPr>
          </a:p>
          <a:p>
            <a:pPr algn="just" marL="250825" marR="5080" indent="-104139">
              <a:lnSpc>
                <a:spcPct val="133300"/>
              </a:lnSpc>
              <a:spcBef>
                <a:spcPts val="13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Absence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Unfair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Privileges: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No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individual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class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should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possess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specific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social,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religious,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economic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benefits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over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others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birth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alone.</a:t>
            </a:r>
            <a:endParaRPr sz="1300">
              <a:latin typeface="Arial"/>
              <a:cs typeface="Arial"/>
            </a:endParaRPr>
          </a:p>
          <a:p>
            <a:pPr marL="250825" marR="110489" indent="-104139">
              <a:lnSpc>
                <a:spcPct val="133300"/>
              </a:lnSpc>
              <a:spcBef>
                <a:spcPts val="9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Adequate</a:t>
            </a:r>
            <a:r>
              <a:rPr dirty="0" sz="1300" spc="-4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Opportunities:</a:t>
            </a:r>
            <a:r>
              <a:rPr dirty="0" sz="1300" spc="-4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Every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member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society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must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find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conditions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necessary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to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develop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their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personality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talents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their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highest capacity.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63875" y="1690325"/>
            <a:ext cx="2033905" cy="3415665"/>
          </a:xfrm>
          <a:custGeom>
            <a:avLst/>
            <a:gdLst/>
            <a:ahLst/>
            <a:cxnLst/>
            <a:rect l="l" t="t" r="r" b="b"/>
            <a:pathLst>
              <a:path w="2033905" h="3415665">
                <a:moveTo>
                  <a:pt x="197675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51" y="0"/>
                </a:lnTo>
                <a:lnTo>
                  <a:pt x="1998942" y="4509"/>
                </a:lnTo>
                <a:lnTo>
                  <a:pt x="2017114" y="16787"/>
                </a:lnTo>
                <a:lnTo>
                  <a:pt x="2029392" y="34959"/>
                </a:lnTo>
                <a:lnTo>
                  <a:pt x="2033901" y="57150"/>
                </a:lnTo>
                <a:lnTo>
                  <a:pt x="2033901" y="3358419"/>
                </a:lnTo>
                <a:lnTo>
                  <a:pt x="2029392" y="3380610"/>
                </a:lnTo>
                <a:lnTo>
                  <a:pt x="2017114" y="3398782"/>
                </a:lnTo>
                <a:lnTo>
                  <a:pt x="1998942" y="3411060"/>
                </a:lnTo>
                <a:lnTo>
                  <a:pt x="1976751" y="3415569"/>
                </a:lnTo>
                <a:close/>
              </a:path>
            </a:pathLst>
          </a:custGeom>
          <a:solidFill>
            <a:srgbClr val="F6F9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240652" y="1690325"/>
            <a:ext cx="2034539" cy="3415665"/>
          </a:xfrm>
          <a:custGeom>
            <a:avLst/>
            <a:gdLst/>
            <a:ahLst/>
            <a:cxnLst/>
            <a:rect l="l" t="t" r="r" b="b"/>
            <a:pathLst>
              <a:path w="2034539" h="3415665">
                <a:moveTo>
                  <a:pt x="197676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61" y="0"/>
                </a:lnTo>
                <a:lnTo>
                  <a:pt x="1998951" y="4509"/>
                </a:lnTo>
                <a:lnTo>
                  <a:pt x="2017123" y="16787"/>
                </a:lnTo>
                <a:lnTo>
                  <a:pt x="2029401" y="34959"/>
                </a:lnTo>
                <a:lnTo>
                  <a:pt x="2033911" y="57150"/>
                </a:lnTo>
                <a:lnTo>
                  <a:pt x="2033911" y="3358419"/>
                </a:lnTo>
                <a:lnTo>
                  <a:pt x="2029401" y="3380610"/>
                </a:lnTo>
                <a:lnTo>
                  <a:pt x="2017123" y="3398782"/>
                </a:lnTo>
                <a:lnTo>
                  <a:pt x="1998951" y="3411060"/>
                </a:lnTo>
                <a:lnTo>
                  <a:pt x="1976761" y="3415569"/>
                </a:lnTo>
                <a:close/>
              </a:path>
            </a:pathLst>
          </a:custGeom>
          <a:solidFill>
            <a:srgbClr val="F6F9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417439" y="1690325"/>
            <a:ext cx="2033905" cy="3415665"/>
          </a:xfrm>
          <a:custGeom>
            <a:avLst/>
            <a:gdLst/>
            <a:ahLst/>
            <a:cxnLst/>
            <a:rect l="l" t="t" r="r" b="b"/>
            <a:pathLst>
              <a:path w="2033904" h="3415665">
                <a:moveTo>
                  <a:pt x="197675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51" y="0"/>
                </a:lnTo>
                <a:lnTo>
                  <a:pt x="1998942" y="4509"/>
                </a:lnTo>
                <a:lnTo>
                  <a:pt x="2017114" y="16787"/>
                </a:lnTo>
                <a:lnTo>
                  <a:pt x="2029392" y="34959"/>
                </a:lnTo>
                <a:lnTo>
                  <a:pt x="2033901" y="57150"/>
                </a:lnTo>
                <a:lnTo>
                  <a:pt x="2033901" y="3358419"/>
                </a:lnTo>
                <a:lnTo>
                  <a:pt x="2029392" y="3380610"/>
                </a:lnTo>
                <a:lnTo>
                  <a:pt x="2017114" y="3398782"/>
                </a:lnTo>
                <a:lnTo>
                  <a:pt x="1998942" y="3411060"/>
                </a:lnTo>
                <a:lnTo>
                  <a:pt x="1976751" y="3415569"/>
                </a:lnTo>
                <a:close/>
              </a:path>
            </a:pathLst>
          </a:custGeom>
          <a:solidFill>
            <a:srgbClr val="F6F9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594216" y="1690325"/>
            <a:ext cx="2034539" cy="3415665"/>
          </a:xfrm>
          <a:custGeom>
            <a:avLst/>
            <a:gdLst/>
            <a:ahLst/>
            <a:cxnLst/>
            <a:rect l="l" t="t" r="r" b="b"/>
            <a:pathLst>
              <a:path w="2034540" h="3415665">
                <a:moveTo>
                  <a:pt x="1976789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89" y="0"/>
                </a:lnTo>
                <a:lnTo>
                  <a:pt x="1998980" y="4509"/>
                </a:lnTo>
                <a:lnTo>
                  <a:pt x="2017152" y="16787"/>
                </a:lnTo>
                <a:lnTo>
                  <a:pt x="2029430" y="34959"/>
                </a:lnTo>
                <a:lnTo>
                  <a:pt x="2033939" y="57150"/>
                </a:lnTo>
                <a:lnTo>
                  <a:pt x="2033939" y="3358419"/>
                </a:lnTo>
                <a:lnTo>
                  <a:pt x="2029430" y="3380610"/>
                </a:lnTo>
                <a:lnTo>
                  <a:pt x="2017152" y="3398782"/>
                </a:lnTo>
                <a:lnTo>
                  <a:pt x="1998980" y="3411060"/>
                </a:lnTo>
                <a:lnTo>
                  <a:pt x="1976789" y="3415569"/>
                </a:lnTo>
                <a:close/>
              </a:path>
            </a:pathLst>
          </a:custGeom>
          <a:solidFill>
            <a:srgbClr val="F6F9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63875" y="1690325"/>
            <a:ext cx="2033905" cy="3415665"/>
          </a:xfrm>
          <a:custGeom>
            <a:avLst/>
            <a:gdLst/>
            <a:ahLst/>
            <a:cxnLst/>
            <a:rect l="l" t="t" r="r" b="b"/>
            <a:pathLst>
              <a:path w="2033905" h="3415665">
                <a:moveTo>
                  <a:pt x="197675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51" y="0"/>
                </a:lnTo>
                <a:lnTo>
                  <a:pt x="1998942" y="4509"/>
                </a:lnTo>
                <a:lnTo>
                  <a:pt x="2006365" y="9525"/>
                </a:lnTo>
                <a:lnTo>
                  <a:pt x="57150" y="9525"/>
                </a:lnTo>
                <a:lnTo>
                  <a:pt x="38658" y="13282"/>
                </a:lnTo>
                <a:lnTo>
                  <a:pt x="23514" y="23514"/>
                </a:lnTo>
                <a:lnTo>
                  <a:pt x="13282" y="38658"/>
                </a:lnTo>
                <a:lnTo>
                  <a:pt x="9525" y="57150"/>
                </a:lnTo>
                <a:lnTo>
                  <a:pt x="9525" y="3358419"/>
                </a:lnTo>
                <a:lnTo>
                  <a:pt x="13282" y="3376911"/>
                </a:lnTo>
                <a:lnTo>
                  <a:pt x="23514" y="3392055"/>
                </a:lnTo>
                <a:lnTo>
                  <a:pt x="38658" y="3402286"/>
                </a:lnTo>
                <a:lnTo>
                  <a:pt x="57150" y="3406044"/>
                </a:lnTo>
                <a:lnTo>
                  <a:pt x="2006365" y="3406044"/>
                </a:lnTo>
                <a:lnTo>
                  <a:pt x="1998942" y="3411060"/>
                </a:lnTo>
                <a:lnTo>
                  <a:pt x="1976751" y="3415569"/>
                </a:lnTo>
                <a:close/>
              </a:path>
              <a:path w="2033905" h="3415665">
                <a:moveTo>
                  <a:pt x="2006365" y="3406044"/>
                </a:moveTo>
                <a:lnTo>
                  <a:pt x="1976751" y="3406044"/>
                </a:lnTo>
                <a:lnTo>
                  <a:pt x="1995243" y="3402286"/>
                </a:lnTo>
                <a:lnTo>
                  <a:pt x="2010387" y="3392055"/>
                </a:lnTo>
                <a:lnTo>
                  <a:pt x="2020618" y="3376911"/>
                </a:lnTo>
                <a:lnTo>
                  <a:pt x="2024376" y="3358419"/>
                </a:lnTo>
                <a:lnTo>
                  <a:pt x="2024376" y="57150"/>
                </a:lnTo>
                <a:lnTo>
                  <a:pt x="2020618" y="38658"/>
                </a:lnTo>
                <a:lnTo>
                  <a:pt x="2010387" y="23514"/>
                </a:lnTo>
                <a:lnTo>
                  <a:pt x="1995243" y="13282"/>
                </a:lnTo>
                <a:lnTo>
                  <a:pt x="1976751" y="9525"/>
                </a:lnTo>
                <a:lnTo>
                  <a:pt x="2006365" y="9525"/>
                </a:lnTo>
                <a:lnTo>
                  <a:pt x="2017114" y="16787"/>
                </a:lnTo>
                <a:lnTo>
                  <a:pt x="2029392" y="34959"/>
                </a:lnTo>
                <a:lnTo>
                  <a:pt x="2033901" y="57150"/>
                </a:lnTo>
                <a:lnTo>
                  <a:pt x="2033901" y="3358419"/>
                </a:lnTo>
                <a:lnTo>
                  <a:pt x="2029392" y="3380610"/>
                </a:lnTo>
                <a:lnTo>
                  <a:pt x="2017114" y="3398782"/>
                </a:lnTo>
                <a:lnTo>
                  <a:pt x="2006365" y="3406044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240652" y="1690325"/>
            <a:ext cx="2034539" cy="3415665"/>
          </a:xfrm>
          <a:custGeom>
            <a:avLst/>
            <a:gdLst/>
            <a:ahLst/>
            <a:cxnLst/>
            <a:rect l="l" t="t" r="r" b="b"/>
            <a:pathLst>
              <a:path w="2034539" h="3415665">
                <a:moveTo>
                  <a:pt x="197676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61" y="0"/>
                </a:lnTo>
                <a:lnTo>
                  <a:pt x="1998951" y="4509"/>
                </a:lnTo>
                <a:lnTo>
                  <a:pt x="2006374" y="9525"/>
                </a:lnTo>
                <a:lnTo>
                  <a:pt x="57150" y="9525"/>
                </a:lnTo>
                <a:lnTo>
                  <a:pt x="38658" y="13282"/>
                </a:lnTo>
                <a:lnTo>
                  <a:pt x="23514" y="23514"/>
                </a:lnTo>
                <a:lnTo>
                  <a:pt x="13282" y="38658"/>
                </a:lnTo>
                <a:lnTo>
                  <a:pt x="9525" y="57150"/>
                </a:lnTo>
                <a:lnTo>
                  <a:pt x="9525" y="3358419"/>
                </a:lnTo>
                <a:lnTo>
                  <a:pt x="13282" y="3376911"/>
                </a:lnTo>
                <a:lnTo>
                  <a:pt x="23514" y="3392055"/>
                </a:lnTo>
                <a:lnTo>
                  <a:pt x="38658" y="3402286"/>
                </a:lnTo>
                <a:lnTo>
                  <a:pt x="57150" y="3406044"/>
                </a:lnTo>
                <a:lnTo>
                  <a:pt x="2006374" y="3406044"/>
                </a:lnTo>
                <a:lnTo>
                  <a:pt x="1998951" y="3411060"/>
                </a:lnTo>
                <a:lnTo>
                  <a:pt x="1976761" y="3415569"/>
                </a:lnTo>
                <a:close/>
              </a:path>
              <a:path w="2034539" h="3415665">
                <a:moveTo>
                  <a:pt x="2006374" y="3406044"/>
                </a:moveTo>
                <a:lnTo>
                  <a:pt x="1976761" y="3406044"/>
                </a:lnTo>
                <a:lnTo>
                  <a:pt x="1995253" y="3402286"/>
                </a:lnTo>
                <a:lnTo>
                  <a:pt x="2010396" y="3392055"/>
                </a:lnTo>
                <a:lnTo>
                  <a:pt x="2020628" y="3376911"/>
                </a:lnTo>
                <a:lnTo>
                  <a:pt x="2024386" y="3358419"/>
                </a:lnTo>
                <a:lnTo>
                  <a:pt x="2024386" y="57150"/>
                </a:lnTo>
                <a:lnTo>
                  <a:pt x="2020628" y="38658"/>
                </a:lnTo>
                <a:lnTo>
                  <a:pt x="2010396" y="23514"/>
                </a:lnTo>
                <a:lnTo>
                  <a:pt x="1995253" y="13282"/>
                </a:lnTo>
                <a:lnTo>
                  <a:pt x="1976761" y="9525"/>
                </a:lnTo>
                <a:lnTo>
                  <a:pt x="2006374" y="9525"/>
                </a:lnTo>
                <a:lnTo>
                  <a:pt x="2017123" y="16787"/>
                </a:lnTo>
                <a:lnTo>
                  <a:pt x="2029401" y="34959"/>
                </a:lnTo>
                <a:lnTo>
                  <a:pt x="2033911" y="57150"/>
                </a:lnTo>
                <a:lnTo>
                  <a:pt x="2033911" y="3358419"/>
                </a:lnTo>
                <a:lnTo>
                  <a:pt x="2029401" y="3380610"/>
                </a:lnTo>
                <a:lnTo>
                  <a:pt x="2017123" y="3398782"/>
                </a:lnTo>
                <a:lnTo>
                  <a:pt x="2006374" y="3406044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417439" y="1690325"/>
            <a:ext cx="2033905" cy="3415665"/>
          </a:xfrm>
          <a:custGeom>
            <a:avLst/>
            <a:gdLst/>
            <a:ahLst/>
            <a:cxnLst/>
            <a:rect l="l" t="t" r="r" b="b"/>
            <a:pathLst>
              <a:path w="2033904" h="3415665">
                <a:moveTo>
                  <a:pt x="1976751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51" y="0"/>
                </a:lnTo>
                <a:lnTo>
                  <a:pt x="1998942" y="4509"/>
                </a:lnTo>
                <a:lnTo>
                  <a:pt x="2006365" y="9525"/>
                </a:lnTo>
                <a:lnTo>
                  <a:pt x="57150" y="9525"/>
                </a:lnTo>
                <a:lnTo>
                  <a:pt x="38658" y="13282"/>
                </a:lnTo>
                <a:lnTo>
                  <a:pt x="23514" y="23514"/>
                </a:lnTo>
                <a:lnTo>
                  <a:pt x="13282" y="38658"/>
                </a:lnTo>
                <a:lnTo>
                  <a:pt x="9525" y="57150"/>
                </a:lnTo>
                <a:lnTo>
                  <a:pt x="9525" y="3358419"/>
                </a:lnTo>
                <a:lnTo>
                  <a:pt x="13282" y="3376911"/>
                </a:lnTo>
                <a:lnTo>
                  <a:pt x="23514" y="3392055"/>
                </a:lnTo>
                <a:lnTo>
                  <a:pt x="38658" y="3402286"/>
                </a:lnTo>
                <a:lnTo>
                  <a:pt x="57150" y="3406044"/>
                </a:lnTo>
                <a:lnTo>
                  <a:pt x="2006365" y="3406044"/>
                </a:lnTo>
                <a:lnTo>
                  <a:pt x="1998942" y="3411060"/>
                </a:lnTo>
                <a:lnTo>
                  <a:pt x="1976751" y="3415569"/>
                </a:lnTo>
                <a:close/>
              </a:path>
              <a:path w="2033904" h="3415665">
                <a:moveTo>
                  <a:pt x="2006365" y="3406044"/>
                </a:moveTo>
                <a:lnTo>
                  <a:pt x="1976751" y="3406044"/>
                </a:lnTo>
                <a:lnTo>
                  <a:pt x="1995243" y="3402286"/>
                </a:lnTo>
                <a:lnTo>
                  <a:pt x="2010387" y="3392055"/>
                </a:lnTo>
                <a:lnTo>
                  <a:pt x="2020618" y="3376911"/>
                </a:lnTo>
                <a:lnTo>
                  <a:pt x="2024376" y="3358419"/>
                </a:lnTo>
                <a:lnTo>
                  <a:pt x="2024376" y="57150"/>
                </a:lnTo>
                <a:lnTo>
                  <a:pt x="2020618" y="38658"/>
                </a:lnTo>
                <a:lnTo>
                  <a:pt x="2010387" y="23514"/>
                </a:lnTo>
                <a:lnTo>
                  <a:pt x="1995243" y="13282"/>
                </a:lnTo>
                <a:lnTo>
                  <a:pt x="1976751" y="9525"/>
                </a:lnTo>
                <a:lnTo>
                  <a:pt x="2006365" y="9525"/>
                </a:lnTo>
                <a:lnTo>
                  <a:pt x="2017114" y="16787"/>
                </a:lnTo>
                <a:lnTo>
                  <a:pt x="2029392" y="34959"/>
                </a:lnTo>
                <a:lnTo>
                  <a:pt x="2033901" y="57150"/>
                </a:lnTo>
                <a:lnTo>
                  <a:pt x="2033901" y="3358419"/>
                </a:lnTo>
                <a:lnTo>
                  <a:pt x="2029392" y="3380610"/>
                </a:lnTo>
                <a:lnTo>
                  <a:pt x="2017114" y="3398782"/>
                </a:lnTo>
                <a:lnTo>
                  <a:pt x="2006365" y="3406044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7594216" y="1690325"/>
            <a:ext cx="2034539" cy="3415665"/>
          </a:xfrm>
          <a:custGeom>
            <a:avLst/>
            <a:gdLst/>
            <a:ahLst/>
            <a:cxnLst/>
            <a:rect l="l" t="t" r="r" b="b"/>
            <a:pathLst>
              <a:path w="2034540" h="3415665">
                <a:moveTo>
                  <a:pt x="1976789" y="3415569"/>
                </a:moveTo>
                <a:lnTo>
                  <a:pt x="57150" y="3415569"/>
                </a:lnTo>
                <a:lnTo>
                  <a:pt x="34959" y="3411060"/>
                </a:lnTo>
                <a:lnTo>
                  <a:pt x="16787" y="3398782"/>
                </a:lnTo>
                <a:lnTo>
                  <a:pt x="4509" y="3380610"/>
                </a:lnTo>
                <a:lnTo>
                  <a:pt x="0" y="3358419"/>
                </a:lnTo>
                <a:lnTo>
                  <a:pt x="0" y="57150"/>
                </a:lnTo>
                <a:lnTo>
                  <a:pt x="4509" y="34959"/>
                </a:lnTo>
                <a:lnTo>
                  <a:pt x="16787" y="16787"/>
                </a:lnTo>
                <a:lnTo>
                  <a:pt x="34959" y="4509"/>
                </a:lnTo>
                <a:lnTo>
                  <a:pt x="57150" y="0"/>
                </a:lnTo>
                <a:lnTo>
                  <a:pt x="1976789" y="0"/>
                </a:lnTo>
                <a:lnTo>
                  <a:pt x="1998980" y="4509"/>
                </a:lnTo>
                <a:lnTo>
                  <a:pt x="2006403" y="9525"/>
                </a:lnTo>
                <a:lnTo>
                  <a:pt x="57150" y="9525"/>
                </a:lnTo>
                <a:lnTo>
                  <a:pt x="38658" y="13282"/>
                </a:lnTo>
                <a:lnTo>
                  <a:pt x="23514" y="23514"/>
                </a:lnTo>
                <a:lnTo>
                  <a:pt x="13282" y="38658"/>
                </a:lnTo>
                <a:lnTo>
                  <a:pt x="9525" y="57150"/>
                </a:lnTo>
                <a:lnTo>
                  <a:pt x="9525" y="3358419"/>
                </a:lnTo>
                <a:lnTo>
                  <a:pt x="13282" y="3376911"/>
                </a:lnTo>
                <a:lnTo>
                  <a:pt x="23514" y="3392055"/>
                </a:lnTo>
                <a:lnTo>
                  <a:pt x="38658" y="3402286"/>
                </a:lnTo>
                <a:lnTo>
                  <a:pt x="57150" y="3406044"/>
                </a:lnTo>
                <a:lnTo>
                  <a:pt x="2006403" y="3406044"/>
                </a:lnTo>
                <a:lnTo>
                  <a:pt x="1998980" y="3411060"/>
                </a:lnTo>
                <a:lnTo>
                  <a:pt x="1976789" y="3415569"/>
                </a:lnTo>
                <a:close/>
              </a:path>
              <a:path w="2034540" h="3415665">
                <a:moveTo>
                  <a:pt x="2006403" y="3406044"/>
                </a:moveTo>
                <a:lnTo>
                  <a:pt x="1976789" y="3406044"/>
                </a:lnTo>
                <a:lnTo>
                  <a:pt x="1995281" y="3402286"/>
                </a:lnTo>
                <a:lnTo>
                  <a:pt x="2010425" y="3392055"/>
                </a:lnTo>
                <a:lnTo>
                  <a:pt x="2020657" y="3376911"/>
                </a:lnTo>
                <a:lnTo>
                  <a:pt x="2024414" y="3358419"/>
                </a:lnTo>
                <a:lnTo>
                  <a:pt x="2024414" y="57150"/>
                </a:lnTo>
                <a:lnTo>
                  <a:pt x="2020657" y="38658"/>
                </a:lnTo>
                <a:lnTo>
                  <a:pt x="2010425" y="23514"/>
                </a:lnTo>
                <a:lnTo>
                  <a:pt x="1995281" y="13282"/>
                </a:lnTo>
                <a:lnTo>
                  <a:pt x="1976789" y="9525"/>
                </a:lnTo>
                <a:lnTo>
                  <a:pt x="2006403" y="9525"/>
                </a:lnTo>
                <a:lnTo>
                  <a:pt x="2017152" y="16787"/>
                </a:lnTo>
                <a:lnTo>
                  <a:pt x="2029430" y="34959"/>
                </a:lnTo>
                <a:lnTo>
                  <a:pt x="2033939" y="57150"/>
                </a:lnTo>
                <a:lnTo>
                  <a:pt x="2033939" y="3358419"/>
                </a:lnTo>
                <a:lnTo>
                  <a:pt x="2029430" y="3380610"/>
                </a:lnTo>
                <a:lnTo>
                  <a:pt x="2017152" y="3398782"/>
                </a:lnTo>
                <a:lnTo>
                  <a:pt x="2006403" y="3406044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263900" y="2115778"/>
            <a:ext cx="1633855" cy="19050"/>
          </a:xfrm>
          <a:custGeom>
            <a:avLst/>
            <a:gdLst/>
            <a:ahLst/>
            <a:cxnLst/>
            <a:rect l="l" t="t" r="r" b="b"/>
            <a:pathLst>
              <a:path w="1633855" h="19050">
                <a:moveTo>
                  <a:pt x="1633851" y="19050"/>
                </a:moveTo>
                <a:lnTo>
                  <a:pt x="0" y="19050"/>
                </a:lnTo>
                <a:lnTo>
                  <a:pt x="0" y="0"/>
                </a:lnTo>
                <a:lnTo>
                  <a:pt x="1633851" y="0"/>
                </a:lnTo>
                <a:lnTo>
                  <a:pt x="1633851" y="19050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3440677" y="2115778"/>
            <a:ext cx="1633855" cy="19050"/>
          </a:xfrm>
          <a:custGeom>
            <a:avLst/>
            <a:gdLst/>
            <a:ahLst/>
            <a:cxnLst/>
            <a:rect l="l" t="t" r="r" b="b"/>
            <a:pathLst>
              <a:path w="1633854" h="19050">
                <a:moveTo>
                  <a:pt x="1633851" y="19050"/>
                </a:moveTo>
                <a:lnTo>
                  <a:pt x="0" y="19050"/>
                </a:lnTo>
                <a:lnTo>
                  <a:pt x="0" y="0"/>
                </a:lnTo>
                <a:lnTo>
                  <a:pt x="1633851" y="0"/>
                </a:lnTo>
                <a:lnTo>
                  <a:pt x="1633851" y="19050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5617464" y="2115778"/>
            <a:ext cx="1633855" cy="19050"/>
          </a:xfrm>
          <a:custGeom>
            <a:avLst/>
            <a:gdLst/>
            <a:ahLst/>
            <a:cxnLst/>
            <a:rect l="l" t="t" r="r" b="b"/>
            <a:pathLst>
              <a:path w="1633854" h="19050">
                <a:moveTo>
                  <a:pt x="1633851" y="19050"/>
                </a:moveTo>
                <a:lnTo>
                  <a:pt x="0" y="19050"/>
                </a:lnTo>
                <a:lnTo>
                  <a:pt x="0" y="0"/>
                </a:lnTo>
                <a:lnTo>
                  <a:pt x="1633851" y="0"/>
                </a:lnTo>
                <a:lnTo>
                  <a:pt x="1633851" y="19050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7794241" y="2115778"/>
            <a:ext cx="1633855" cy="19050"/>
          </a:xfrm>
          <a:custGeom>
            <a:avLst/>
            <a:gdLst/>
            <a:ahLst/>
            <a:cxnLst/>
            <a:rect l="l" t="t" r="r" b="b"/>
            <a:pathLst>
              <a:path w="1633854" h="19050">
                <a:moveTo>
                  <a:pt x="1633851" y="19050"/>
                </a:moveTo>
                <a:lnTo>
                  <a:pt x="0" y="19050"/>
                </a:lnTo>
                <a:lnTo>
                  <a:pt x="0" y="0"/>
                </a:lnTo>
                <a:lnTo>
                  <a:pt x="1633851" y="0"/>
                </a:lnTo>
                <a:lnTo>
                  <a:pt x="1633851" y="19050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2.</a:t>
            </a:r>
            <a:r>
              <a:rPr dirty="0" spc="-25"/>
              <a:t> </a:t>
            </a:r>
            <a:r>
              <a:rPr dirty="0"/>
              <a:t>Four</a:t>
            </a:r>
            <a:r>
              <a:rPr dirty="0" spc="-20"/>
              <a:t> </a:t>
            </a:r>
            <a:r>
              <a:rPr dirty="0"/>
              <a:t>Core</a:t>
            </a:r>
            <a:r>
              <a:rPr dirty="0" spc="-20"/>
              <a:t> </a:t>
            </a:r>
            <a:r>
              <a:rPr dirty="0" spc="-10"/>
              <a:t>Dimensions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HOW</a:t>
            </a:r>
            <a:r>
              <a:rPr dirty="0" sz="1200" spc="19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5" b="0">
                <a:solidFill>
                  <a:srgbClr val="708095"/>
                </a:solidFill>
                <a:latin typeface="Arial"/>
                <a:cs typeface="Arial"/>
              </a:rPr>
              <a:t>EQUALITY</a:t>
            </a:r>
            <a:r>
              <a:rPr dirty="0" sz="1200" spc="19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EXPRESSES</a:t>
            </a:r>
            <a:r>
              <a:rPr dirty="0" sz="1200" spc="19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0" b="0">
                <a:solidFill>
                  <a:srgbClr val="708095"/>
                </a:solidFill>
                <a:latin typeface="Arial"/>
                <a:cs typeface="Arial"/>
              </a:rPr>
              <a:t>ITSELF</a:t>
            </a:r>
            <a:r>
              <a:rPr dirty="0" sz="1200" spc="19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IN</a:t>
            </a:r>
            <a:r>
              <a:rPr dirty="0" sz="1200" spc="19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SOCIETY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51200" y="1829475"/>
            <a:ext cx="12325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2D3648"/>
                </a:solidFill>
                <a:latin typeface="Arial"/>
                <a:cs typeface="Arial"/>
              </a:rPr>
              <a:t>Legal</a:t>
            </a:r>
            <a:r>
              <a:rPr dirty="0" sz="1400" spc="-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D3648"/>
                </a:solidFill>
                <a:latin typeface="Arial"/>
                <a:cs typeface="Arial"/>
              </a:rPr>
              <a:t>Equality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51200" y="2210123"/>
            <a:ext cx="1623060" cy="24822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16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Comprises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two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elements:</a:t>
            </a:r>
            <a:r>
              <a:rPr dirty="0" sz="1300" spc="-9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Equality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before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law</a:t>
            </a:r>
            <a:r>
              <a:rPr dirty="0" sz="1300" spc="-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(no</a:t>
            </a:r>
            <a:r>
              <a:rPr dirty="0" sz="1300" spc="50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one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above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law)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and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Equal</a:t>
            </a:r>
            <a:r>
              <a:rPr dirty="0" sz="1300" spc="-3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protection</a:t>
            </a:r>
            <a:r>
              <a:rPr dirty="0" sz="1300" spc="-3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of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laws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(laws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apply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equally).</a:t>
            </a:r>
            <a:r>
              <a:rPr dirty="0" sz="1300" spc="-6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Anchored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heavily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via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Rule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of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Law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models.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427977" y="1829475"/>
            <a:ext cx="14478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2D3648"/>
                </a:solidFill>
                <a:latin typeface="Arial"/>
                <a:cs typeface="Arial"/>
              </a:rPr>
              <a:t>Political</a:t>
            </a:r>
            <a:r>
              <a:rPr dirty="0" sz="1400" spc="-3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D3648"/>
                </a:solidFill>
                <a:latin typeface="Arial"/>
                <a:cs typeface="Arial"/>
              </a:rPr>
              <a:t>Equality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427977" y="2225974"/>
            <a:ext cx="1618615" cy="2402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Grants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equal citizenship</a:t>
            </a:r>
            <a:r>
              <a:rPr dirty="0" sz="1300" spc="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rights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within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political framework.</a:t>
            </a:r>
            <a:r>
              <a:rPr dirty="0" sz="1300" spc="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Manifests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through</a:t>
            </a:r>
            <a:r>
              <a:rPr dirty="0" sz="1300" spc="-7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Universal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Adult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Franchise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(right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vote),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right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to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contest</a:t>
            </a:r>
            <a:r>
              <a:rPr dirty="0" sz="1300" spc="-7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elections,</a:t>
            </a:r>
            <a:r>
              <a:rPr dirty="0" sz="1300" spc="-7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and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hold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public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office.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604764" y="1829475"/>
            <a:ext cx="12922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2D3648"/>
                </a:solidFill>
                <a:latin typeface="Arial"/>
                <a:cs typeface="Arial"/>
              </a:rPr>
              <a:t>Social</a:t>
            </a:r>
            <a:r>
              <a:rPr dirty="0" sz="1400" spc="-10" b="1">
                <a:solidFill>
                  <a:srgbClr val="2D3648"/>
                </a:solidFill>
                <a:latin typeface="Arial"/>
                <a:cs typeface="Arial"/>
              </a:rPr>
              <a:t> Equality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604764" y="2225974"/>
            <a:ext cx="1530350" cy="2402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3340">
              <a:lnSpc>
                <a:spcPct val="133300"/>
              </a:lnSpc>
              <a:spcBef>
                <a:spcPts val="10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Demands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the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complete</a:t>
            </a:r>
            <a:r>
              <a:rPr dirty="0" sz="1300" spc="-7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erasure</a:t>
            </a:r>
            <a:r>
              <a:rPr dirty="0" sz="1300" spc="-7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of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status-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based discrimination</a:t>
            </a:r>
            <a:r>
              <a:rPr dirty="0" sz="1300" spc="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(such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caste,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gender,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race,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creed).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Essential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for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maintaining</a:t>
            </a:r>
            <a:r>
              <a:rPr dirty="0" sz="1300" spc="-7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dignified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cohesion.</a:t>
            </a:r>
            <a:endParaRPr sz="13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781540" y="1829475"/>
            <a:ext cx="16154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2D3648"/>
                </a:solidFill>
                <a:latin typeface="Arial"/>
                <a:cs typeface="Arial"/>
              </a:rPr>
              <a:t>Economic</a:t>
            </a:r>
            <a:r>
              <a:rPr dirty="0" sz="1400" spc="-3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D3648"/>
                </a:solidFill>
                <a:latin typeface="Arial"/>
                <a:cs typeface="Arial"/>
              </a:rPr>
              <a:t>Equality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781540" y="2225974"/>
            <a:ext cx="1620520" cy="2402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Does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not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mean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equal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wealth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all,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but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means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providing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minimum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material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needs,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abolishing extreme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exploitation,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preventing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monopoly</a:t>
            </a:r>
            <a:r>
              <a:rPr dirty="0" sz="1300" spc="-7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over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wealth resources.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3.</a:t>
            </a:r>
            <a:r>
              <a:rPr dirty="0" spc="-95"/>
              <a:t> </a:t>
            </a:r>
            <a:r>
              <a:rPr dirty="0"/>
              <a:t>Formal</a:t>
            </a:r>
            <a:r>
              <a:rPr dirty="0" spc="-95"/>
              <a:t> </a:t>
            </a:r>
            <a:r>
              <a:rPr dirty="0"/>
              <a:t>vs.</a:t>
            </a:r>
            <a:r>
              <a:rPr dirty="0" spc="-95"/>
              <a:t> </a:t>
            </a:r>
            <a:r>
              <a:rPr dirty="0"/>
              <a:t>Substantive</a:t>
            </a:r>
            <a:r>
              <a:rPr dirty="0" spc="-95"/>
              <a:t> </a:t>
            </a:r>
            <a:r>
              <a:rPr dirty="0" spc="-10"/>
              <a:t>Equality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THE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GREAT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DIALECTIC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OF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5" b="0">
                <a:solidFill>
                  <a:srgbClr val="708095"/>
                </a:solidFill>
                <a:latin typeface="Arial"/>
                <a:cs typeface="Arial"/>
              </a:rPr>
              <a:t>MODERN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0" b="0">
                <a:solidFill>
                  <a:srgbClr val="708095"/>
                </a:solidFill>
                <a:latin typeface="Arial"/>
                <a:cs typeface="Arial"/>
              </a:rPr>
              <a:t>POLITICAL</a:t>
            </a:r>
            <a:r>
              <a:rPr dirty="0" sz="1200" spc="21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0" b="0">
                <a:solidFill>
                  <a:srgbClr val="708095"/>
                </a:solidFill>
                <a:latin typeface="Arial"/>
                <a:cs typeface="Arial"/>
              </a:rPr>
              <a:t>THOUGHT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20999" y="1542688"/>
          <a:ext cx="8926830" cy="320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/>
                <a:gridCol w="3314700"/>
                <a:gridCol w="3314700"/>
              </a:tblGrid>
              <a:tr h="57277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Feature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61290"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977265">
                        <a:lnSpc>
                          <a:spcPts val="1300"/>
                        </a:lnSpc>
                        <a:spcBef>
                          <a:spcPts val="880"/>
                        </a:spcBef>
                      </a:pP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Formal</a:t>
                      </a:r>
                      <a:r>
                        <a:rPr dirty="0" sz="13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Equality</a:t>
                      </a:r>
                      <a:r>
                        <a:rPr dirty="0" sz="13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(Equality</a:t>
                      </a:r>
                      <a:r>
                        <a:rPr dirty="0" sz="13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Opportunity)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1760">
                    <a:solidFill>
                      <a:srgbClr val="1A365D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593090">
                        <a:lnSpc>
                          <a:spcPts val="1300"/>
                        </a:lnSpc>
                        <a:spcBef>
                          <a:spcPts val="880"/>
                        </a:spcBef>
                      </a:pP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Substantive</a:t>
                      </a:r>
                      <a:r>
                        <a:rPr dirty="0" sz="13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Equality</a:t>
                      </a:r>
                      <a:r>
                        <a:rPr dirty="0" sz="13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(Equality</a:t>
                      </a:r>
                      <a:r>
                        <a:rPr dirty="0" sz="13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13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Outcome)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1760">
                    <a:solidFill>
                      <a:srgbClr val="1A365D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20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Core </a:t>
                      </a:r>
                      <a:r>
                        <a:rPr dirty="0" sz="1200" spc="-1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Thesis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263525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Focuses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purely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rules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competition.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structural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barriers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must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be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dropped.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224790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Focuses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structural</a:t>
                      </a:r>
                      <a:r>
                        <a:rPr dirty="0" sz="1200" spc="-3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realities.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True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competition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cannot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exist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when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starting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unequal.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200" spc="-1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Nature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153035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Negative/Procedural;</a:t>
                      </a:r>
                      <a:r>
                        <a:rPr dirty="0" sz="1200" spc="-7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prevents</a:t>
                      </a:r>
                      <a:r>
                        <a:rPr dirty="0" sz="1200" spc="-7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discrimination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gender/race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but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ignores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historical background.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175260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Positive/Material;</a:t>
                      </a:r>
                      <a:r>
                        <a:rPr dirty="0" sz="1200" spc="-4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actively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works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alter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unequal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starting positions of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underprivileged classes.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20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dirty="0" sz="1200" spc="-65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Output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495934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"Careers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talent"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dirty="0" sz="1200" spc="-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free-market,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Meritocracy</a:t>
                      </a:r>
                      <a:r>
                        <a:rPr dirty="0" sz="1200" spc="-3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systems.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147320" marR="523240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Affirmative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action,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reservation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systems,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dirty="0" sz="1200" spc="-5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protections,</a:t>
                      </a:r>
                      <a:r>
                        <a:rPr dirty="0" sz="1200" spc="-5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5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targeted</a:t>
                      </a:r>
                      <a:r>
                        <a:rPr dirty="0" sz="1200" spc="-5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social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equity</a:t>
                      </a:r>
                      <a:r>
                        <a:rPr dirty="0" sz="1200" spc="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grants.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120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200" spc="-6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Thinkers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187325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Classical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Liberals,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Libertarians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(John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Locke, </a:t>
                      </a:r>
                      <a:r>
                        <a:rPr dirty="0" sz="1200" spc="-2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F.A.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Hayek,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Robert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Nozick)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marL="147320" marR="268605">
                        <a:lnSpc>
                          <a:spcPts val="1200"/>
                        </a:lnSpc>
                        <a:spcBef>
                          <a:spcPts val="850"/>
                        </a:spcBef>
                      </a:pP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Modern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Liberals,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Socialists,</a:t>
                      </a:r>
                      <a:r>
                        <a:rPr dirty="0" sz="1200" spc="-2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Marxists</a:t>
                      </a:r>
                      <a:r>
                        <a:rPr dirty="0" sz="1200" spc="-1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(John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Rawls,</a:t>
                      </a:r>
                      <a:r>
                        <a:rPr dirty="0" sz="1200" spc="-3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R.H.</a:t>
                      </a:r>
                      <a:r>
                        <a:rPr dirty="0" sz="1200" spc="-2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Tawney,</a:t>
                      </a:r>
                      <a:r>
                        <a:rPr dirty="0" sz="1200" spc="-25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Harold</a:t>
                      </a:r>
                      <a:r>
                        <a:rPr dirty="0" sz="1200" spc="-3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solidFill>
                            <a:srgbClr val="2D3648"/>
                          </a:solidFill>
                          <a:latin typeface="Arial"/>
                          <a:cs typeface="Arial"/>
                        </a:rPr>
                        <a:t>Laski)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795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F6F9FB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20999" y="1547450"/>
            <a:ext cx="4234815" cy="1459230"/>
            <a:chOff x="920999" y="1547450"/>
            <a:chExt cx="4234815" cy="1459230"/>
          </a:xfrm>
        </p:grpSpPr>
        <p:sp>
          <p:nvSpPr>
            <p:cNvPr id="3" name="object 3" descr=""/>
            <p:cNvSpPr/>
            <p:nvPr/>
          </p:nvSpPr>
          <p:spPr>
            <a:xfrm>
              <a:off x="920999" y="1547450"/>
              <a:ext cx="4234815" cy="1459230"/>
            </a:xfrm>
            <a:custGeom>
              <a:avLst/>
              <a:gdLst/>
              <a:ahLst/>
              <a:cxnLst/>
              <a:rect l="l" t="t" r="r" b="b"/>
              <a:pathLst>
                <a:path w="4234815" h="1459230">
                  <a:moveTo>
                    <a:pt x="4158301" y="1459230"/>
                  </a:moveTo>
                  <a:lnTo>
                    <a:pt x="0" y="1459230"/>
                  </a:lnTo>
                  <a:lnTo>
                    <a:pt x="0" y="0"/>
                  </a:lnTo>
                  <a:lnTo>
                    <a:pt x="4158301" y="0"/>
                  </a:lnTo>
                  <a:lnTo>
                    <a:pt x="4187888" y="6012"/>
                  </a:lnTo>
                  <a:lnTo>
                    <a:pt x="4212118" y="22383"/>
                  </a:lnTo>
                  <a:lnTo>
                    <a:pt x="4228489" y="46612"/>
                  </a:lnTo>
                  <a:lnTo>
                    <a:pt x="4234501" y="76200"/>
                  </a:lnTo>
                  <a:lnTo>
                    <a:pt x="4234501" y="1383030"/>
                  </a:lnTo>
                  <a:lnTo>
                    <a:pt x="4228489" y="1412617"/>
                  </a:lnTo>
                  <a:lnTo>
                    <a:pt x="4212118" y="1436846"/>
                  </a:lnTo>
                  <a:lnTo>
                    <a:pt x="4187888" y="1453217"/>
                  </a:lnTo>
                  <a:lnTo>
                    <a:pt x="4158301" y="1459230"/>
                  </a:lnTo>
                  <a:close/>
                </a:path>
              </a:pathLst>
            </a:custGeom>
            <a:solidFill>
              <a:srgbClr val="FDFBB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20999" y="1547450"/>
              <a:ext cx="47625" cy="1459230"/>
            </a:xfrm>
            <a:custGeom>
              <a:avLst/>
              <a:gdLst/>
              <a:ahLst/>
              <a:cxnLst/>
              <a:rect l="l" t="t" r="r" b="b"/>
              <a:pathLst>
                <a:path w="47625" h="1459230">
                  <a:moveTo>
                    <a:pt x="47625" y="1459230"/>
                  </a:moveTo>
                  <a:lnTo>
                    <a:pt x="0" y="1459230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1459230"/>
                  </a:lnTo>
                  <a:close/>
                </a:path>
              </a:pathLst>
            </a:custGeom>
            <a:solidFill>
              <a:srgbClr val="D69E2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4.</a:t>
            </a:r>
            <a:r>
              <a:rPr dirty="0" spc="-50"/>
              <a:t> </a:t>
            </a:r>
            <a:r>
              <a:rPr dirty="0"/>
              <a:t>John</a:t>
            </a:r>
            <a:r>
              <a:rPr dirty="0" spc="-45"/>
              <a:t> </a:t>
            </a:r>
            <a:r>
              <a:rPr dirty="0"/>
              <a:t>Rawls</a:t>
            </a:r>
            <a:r>
              <a:rPr dirty="0" spc="-45"/>
              <a:t> </a:t>
            </a:r>
            <a:r>
              <a:rPr dirty="0"/>
              <a:t>on</a:t>
            </a:r>
            <a:r>
              <a:rPr dirty="0" spc="-45"/>
              <a:t> </a:t>
            </a:r>
            <a:r>
              <a:rPr dirty="0" spc="-10"/>
              <a:t>Egalitarianism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spc="50" b="0">
                <a:solidFill>
                  <a:srgbClr val="708095"/>
                </a:solidFill>
                <a:latin typeface="Arial"/>
                <a:cs typeface="Arial"/>
              </a:rPr>
              <a:t>JUSTICE</a:t>
            </a:r>
            <a:r>
              <a:rPr dirty="0" sz="1200" spc="28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AS</a:t>
            </a:r>
            <a:r>
              <a:rPr dirty="0" sz="1200" spc="28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FAIRNESS</a:t>
            </a:r>
            <a:r>
              <a:rPr dirty="0" sz="1200" spc="28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FRAMEWORK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08296" y="1542589"/>
            <a:ext cx="4201160" cy="2679065"/>
          </a:xfrm>
          <a:prstGeom prst="rect">
            <a:avLst/>
          </a:prstGeom>
        </p:spPr>
        <p:txBody>
          <a:bodyPr wrap="square" lIns="0" tIns="143510" rIns="0" bIns="0" rtlCol="0" vert="horz">
            <a:spAutoFit/>
          </a:bodyPr>
          <a:lstStyle/>
          <a:p>
            <a:pPr marL="250825">
              <a:lnSpc>
                <a:spcPct val="100000"/>
              </a:lnSpc>
              <a:spcBef>
                <a:spcPts val="1130"/>
              </a:spcBef>
            </a:pPr>
            <a:r>
              <a:rPr dirty="0" sz="1500" b="1">
                <a:solidFill>
                  <a:srgbClr val="B6791F"/>
                </a:solidFill>
                <a:latin typeface="Arial"/>
                <a:cs typeface="Arial"/>
              </a:rPr>
              <a:t>The</a:t>
            </a:r>
            <a:r>
              <a:rPr dirty="0" sz="1500" spc="-35" b="1">
                <a:solidFill>
                  <a:srgbClr val="B6791F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B6791F"/>
                </a:solidFill>
                <a:latin typeface="Arial"/>
                <a:cs typeface="Arial"/>
              </a:rPr>
              <a:t>Difference</a:t>
            </a:r>
            <a:r>
              <a:rPr dirty="0" sz="1500" spc="-35" b="1">
                <a:solidFill>
                  <a:srgbClr val="B6791F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B6791F"/>
                </a:solidFill>
                <a:latin typeface="Arial"/>
                <a:cs typeface="Arial"/>
              </a:rPr>
              <a:t>Principle</a:t>
            </a:r>
            <a:endParaRPr sz="1500">
              <a:latin typeface="Arial"/>
              <a:cs typeface="Arial"/>
            </a:endParaRPr>
          </a:p>
          <a:p>
            <a:pPr marL="250825" marR="206375">
              <a:lnSpc>
                <a:spcPct val="133300"/>
              </a:lnSpc>
              <a:spcBef>
                <a:spcPts val="375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Rawls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argues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that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socio-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economic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inequalities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are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permissible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only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if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provide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maximum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benefit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to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least-advantaged</a:t>
            </a:r>
            <a:r>
              <a:rPr dirty="0" sz="1300" spc="-1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members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society.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36000"/>
              </a:lnSpc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Rawls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balances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liberty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arguing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that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rational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individuals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inside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impartial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environment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(the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Veil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Ignorance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)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would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organically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safeguard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vulnerable populations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against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unchecked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free-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market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volatility.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23795" y="1704634"/>
            <a:ext cx="4101465" cy="2567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Rawls'</a:t>
            </a:r>
            <a:r>
              <a:rPr dirty="0" sz="1300" spc="-7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Lexical</a:t>
            </a:r>
            <a:r>
              <a:rPr dirty="0" sz="1300" spc="-6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Priorities:</a:t>
            </a:r>
            <a:endParaRPr sz="1300">
              <a:latin typeface="Arial"/>
              <a:cs typeface="Arial"/>
            </a:endParaRPr>
          </a:p>
          <a:p>
            <a:pPr marL="12700" marR="511175" indent="183515">
              <a:lnSpc>
                <a:spcPct val="133300"/>
              </a:lnSpc>
              <a:spcBef>
                <a:spcPts val="1300"/>
              </a:spcBef>
              <a:buFont typeface="Arial"/>
              <a:buAutoNum type="arabicPeriod"/>
              <a:tabLst>
                <a:tab pos="19621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Equal</a:t>
            </a:r>
            <a:r>
              <a:rPr dirty="0" sz="1300" spc="-5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Basic</a:t>
            </a:r>
            <a:r>
              <a:rPr dirty="0" sz="130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Liberties:</a:t>
            </a:r>
            <a:r>
              <a:rPr dirty="0" sz="1300" spc="-5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Maximize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political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and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personal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autonomy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all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citizens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equally.</a:t>
            </a:r>
            <a:endParaRPr sz="1300">
              <a:latin typeface="Arial"/>
              <a:cs typeface="Arial"/>
            </a:endParaRPr>
          </a:p>
          <a:p>
            <a:pPr marL="12700" marR="7620" indent="183515">
              <a:lnSpc>
                <a:spcPct val="133300"/>
              </a:lnSpc>
              <a:spcBef>
                <a:spcPts val="1300"/>
              </a:spcBef>
              <a:buFont typeface="Arial"/>
              <a:buAutoNum type="arabicPeriod"/>
              <a:tabLst>
                <a:tab pos="19621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Fair</a:t>
            </a:r>
            <a:r>
              <a:rPr dirty="0" sz="1300" spc="-5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Opportunity:</a:t>
            </a:r>
            <a:r>
              <a:rPr dirty="0" sz="130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intervention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ensuring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individuals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with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identical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natural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talents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have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identical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life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chances.</a:t>
            </a:r>
            <a:endParaRPr sz="1300">
              <a:latin typeface="Arial"/>
              <a:cs typeface="Arial"/>
            </a:endParaRPr>
          </a:p>
          <a:p>
            <a:pPr marL="12700" marR="5080" indent="183515">
              <a:lnSpc>
                <a:spcPct val="133300"/>
              </a:lnSpc>
              <a:spcBef>
                <a:spcPts val="1300"/>
              </a:spcBef>
              <a:buFont typeface="Arial"/>
              <a:buAutoNum type="arabicPeriod"/>
              <a:tabLst>
                <a:tab pos="19621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Difference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Principle: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Organizing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distributions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to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prioritize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welfare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baselines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weaker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societal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tiers.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336475" y="1547450"/>
            <a:ext cx="9525" cy="3251835"/>
          </a:xfrm>
          <a:custGeom>
            <a:avLst/>
            <a:gdLst/>
            <a:ahLst/>
            <a:cxnLst/>
            <a:rect l="l" t="t" r="r" b="b"/>
            <a:pathLst>
              <a:path w="9525" h="3251835">
                <a:moveTo>
                  <a:pt x="9525" y="3251501"/>
                </a:moveTo>
                <a:lnTo>
                  <a:pt x="0" y="3251501"/>
                </a:lnTo>
                <a:lnTo>
                  <a:pt x="0" y="0"/>
                </a:lnTo>
                <a:lnTo>
                  <a:pt x="9525" y="0"/>
                </a:lnTo>
                <a:lnTo>
                  <a:pt x="9525" y="3251501"/>
                </a:lnTo>
                <a:close/>
              </a:path>
            </a:pathLst>
          </a:custGeom>
          <a:solidFill>
            <a:srgbClr val="CAD4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5.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/>
              <a:t>Liberty</a:t>
            </a:r>
            <a:r>
              <a:rPr dirty="0" spc="-50"/>
              <a:t> </a:t>
            </a:r>
            <a:r>
              <a:rPr dirty="0"/>
              <a:t>vs.</a:t>
            </a:r>
            <a:r>
              <a:rPr dirty="0" spc="-50"/>
              <a:t> </a:t>
            </a:r>
            <a:r>
              <a:rPr dirty="0"/>
              <a:t>Equality</a:t>
            </a:r>
            <a:r>
              <a:rPr dirty="0" spc="-50"/>
              <a:t> </a:t>
            </a:r>
            <a:r>
              <a:rPr dirty="0" spc="-10"/>
              <a:t>Debate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ARE</a:t>
            </a:r>
            <a:r>
              <a:rPr dirty="0" sz="1200" spc="254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THEY</a:t>
            </a:r>
            <a:r>
              <a:rPr dirty="0" sz="1200" spc="26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5" b="0">
                <a:solidFill>
                  <a:srgbClr val="708095"/>
                </a:solidFill>
                <a:latin typeface="Arial"/>
                <a:cs typeface="Arial"/>
              </a:rPr>
              <a:t>COMPLEMENTARY</a:t>
            </a:r>
            <a:r>
              <a:rPr dirty="0" sz="1200" spc="26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OR</a:t>
            </a:r>
            <a:r>
              <a:rPr dirty="0" sz="1200" spc="26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40" b="0">
                <a:solidFill>
                  <a:srgbClr val="708095"/>
                </a:solidFill>
                <a:latin typeface="Arial"/>
                <a:cs typeface="Arial"/>
              </a:rPr>
              <a:t>CONTRADICTORY?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08299" y="1486430"/>
            <a:ext cx="4130040" cy="27940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C42F2F"/>
                </a:solidFill>
                <a:latin typeface="Arial"/>
                <a:cs typeface="Arial"/>
              </a:rPr>
              <a:t>The</a:t>
            </a:r>
            <a:r>
              <a:rPr dirty="0" sz="1400" spc="-20" b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C42F2F"/>
                </a:solidFill>
                <a:latin typeface="Arial"/>
                <a:cs typeface="Arial"/>
              </a:rPr>
              <a:t>Antithetical</a:t>
            </a:r>
            <a:r>
              <a:rPr dirty="0" sz="1400" spc="-15" b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C42F2F"/>
                </a:solidFill>
                <a:latin typeface="Arial"/>
                <a:cs typeface="Arial"/>
              </a:rPr>
              <a:t>View</a:t>
            </a:r>
            <a:r>
              <a:rPr dirty="0" sz="1400" spc="-15" b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C42F2F"/>
                </a:solidFill>
                <a:latin typeface="Arial"/>
                <a:cs typeface="Arial"/>
              </a:rPr>
              <a:t>(Incompatible)</a:t>
            </a:r>
            <a:endParaRPr sz="1400">
              <a:latin typeface="Arial"/>
              <a:cs typeface="Arial"/>
            </a:endParaRPr>
          </a:p>
          <a:p>
            <a:pPr marL="12700" marR="85090">
              <a:lnSpc>
                <a:spcPct val="133300"/>
              </a:lnSpc>
              <a:spcBef>
                <a:spcPts val="1019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Classical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thinkers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believe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absolute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liberty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destroys equality,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enforcement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absolute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naturally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forces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tyrannical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limitations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upon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individual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liberty.</a:t>
            </a:r>
            <a:endParaRPr sz="1300">
              <a:latin typeface="Arial"/>
              <a:cs typeface="Arial"/>
            </a:endParaRPr>
          </a:p>
          <a:p>
            <a:pPr algn="just" marL="250825" marR="10160" indent="-104139">
              <a:lnSpc>
                <a:spcPct val="141300"/>
              </a:lnSpc>
              <a:spcBef>
                <a:spcPts val="13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Lord</a:t>
            </a:r>
            <a:r>
              <a:rPr dirty="0" sz="1300" spc="-5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Acton:</a:t>
            </a:r>
            <a:r>
              <a:rPr dirty="0" sz="130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"The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passion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made</a:t>
            </a:r>
            <a:r>
              <a:rPr dirty="0" sz="1300" spc="-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vain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the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hope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freedom."</a:t>
            </a:r>
            <a:endParaRPr sz="1300">
              <a:latin typeface="Arial"/>
              <a:cs typeface="Arial"/>
            </a:endParaRPr>
          </a:p>
          <a:p>
            <a:pPr algn="just" marL="250190" marR="5080" indent="-104139">
              <a:lnSpc>
                <a:spcPct val="133300"/>
              </a:lnSpc>
              <a:spcBef>
                <a:spcPts val="900"/>
              </a:spcBef>
              <a:buFont typeface="Arial"/>
              <a:buChar char="•"/>
              <a:tabLst>
                <a:tab pos="250190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Alexis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de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Tocqueville:</a:t>
            </a:r>
            <a:r>
              <a:rPr dirty="0" sz="1300" spc="-4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Argued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democratic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societies prioritize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radically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that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risk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falling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into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democratic</a:t>
            </a:r>
            <a:r>
              <a:rPr dirty="0" sz="1300" spc="-9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despotism.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19051" y="1486430"/>
            <a:ext cx="4150360" cy="30740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2F8559"/>
                </a:solidFill>
                <a:latin typeface="Arial"/>
                <a:cs typeface="Arial"/>
              </a:rPr>
              <a:t>The Complementary View </a:t>
            </a:r>
            <a:r>
              <a:rPr dirty="0" sz="1400" spc="-10" b="1">
                <a:solidFill>
                  <a:srgbClr val="2F8559"/>
                </a:solidFill>
                <a:latin typeface="Arial"/>
                <a:cs typeface="Arial"/>
              </a:rPr>
              <a:t>(Compatible)</a:t>
            </a:r>
            <a:endParaRPr sz="1400">
              <a:latin typeface="Arial"/>
              <a:cs typeface="Arial"/>
            </a:endParaRPr>
          </a:p>
          <a:p>
            <a:pPr marL="12700" marR="113664">
              <a:lnSpc>
                <a:spcPct val="133300"/>
              </a:lnSpc>
              <a:spcBef>
                <a:spcPts val="1019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Modern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socialists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welfare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liberals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argue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that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liberty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without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economic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is</a:t>
            </a:r>
            <a:r>
              <a:rPr dirty="0" sz="1300" spc="-4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meaningless rhetoric.</a:t>
            </a:r>
            <a:endParaRPr sz="1300">
              <a:latin typeface="Arial"/>
              <a:cs typeface="Arial"/>
            </a:endParaRPr>
          </a:p>
          <a:p>
            <a:pPr marL="250825" marR="5080" indent="-104139">
              <a:lnSpc>
                <a:spcPct val="133300"/>
              </a:lnSpc>
              <a:spcBef>
                <a:spcPts val="13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R.H.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Tawney: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Pointed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out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that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liberty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rich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often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relies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directly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on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systematic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socio-economic subjugation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poor.</a:t>
            </a:r>
            <a:endParaRPr sz="1300">
              <a:latin typeface="Arial"/>
              <a:cs typeface="Arial"/>
            </a:endParaRPr>
          </a:p>
          <a:p>
            <a:pPr marL="250825" marR="83820" indent="-104139">
              <a:lnSpc>
                <a:spcPct val="141300"/>
              </a:lnSpc>
              <a:spcBef>
                <a:spcPts val="9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Rousseau:</a:t>
            </a:r>
            <a:r>
              <a:rPr dirty="0" sz="1300" spc="-6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"Liberty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cannot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exist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without</a:t>
            </a:r>
            <a:r>
              <a:rPr dirty="0" sz="1300" spc="-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equality...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no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citizen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should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be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rich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enough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buy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 i="1">
                <a:solidFill>
                  <a:srgbClr val="495467"/>
                </a:solidFill>
                <a:latin typeface="Arial"/>
                <a:cs typeface="Arial"/>
              </a:rPr>
              <a:t>another,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and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none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poor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enough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2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i="1">
                <a:solidFill>
                  <a:srgbClr val="495467"/>
                </a:solidFill>
                <a:latin typeface="Arial"/>
                <a:cs typeface="Arial"/>
              </a:rPr>
              <a:t>sell</a:t>
            </a:r>
            <a:r>
              <a:rPr dirty="0" sz="1300" spc="-3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i="1">
                <a:solidFill>
                  <a:srgbClr val="495467"/>
                </a:solidFill>
                <a:latin typeface="Arial"/>
                <a:cs typeface="Arial"/>
              </a:rPr>
              <a:t>himself."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536501" y="1547450"/>
            <a:ext cx="4234815" cy="2025650"/>
            <a:chOff x="5536501" y="1547450"/>
            <a:chExt cx="4234815" cy="2025650"/>
          </a:xfrm>
        </p:grpSpPr>
        <p:sp>
          <p:nvSpPr>
            <p:cNvPr id="3" name="object 3" descr=""/>
            <p:cNvSpPr/>
            <p:nvPr/>
          </p:nvSpPr>
          <p:spPr>
            <a:xfrm>
              <a:off x="5536501" y="1547450"/>
              <a:ext cx="4234815" cy="2025650"/>
            </a:xfrm>
            <a:custGeom>
              <a:avLst/>
              <a:gdLst/>
              <a:ahLst/>
              <a:cxnLst/>
              <a:rect l="l" t="t" r="r" b="b"/>
              <a:pathLst>
                <a:path w="4234815" h="2025650">
                  <a:moveTo>
                    <a:pt x="4158329" y="2025653"/>
                  </a:moveTo>
                  <a:lnTo>
                    <a:pt x="0" y="2025653"/>
                  </a:lnTo>
                  <a:lnTo>
                    <a:pt x="0" y="0"/>
                  </a:lnTo>
                  <a:lnTo>
                    <a:pt x="4158329" y="0"/>
                  </a:lnTo>
                  <a:lnTo>
                    <a:pt x="4187916" y="6012"/>
                  </a:lnTo>
                  <a:lnTo>
                    <a:pt x="4212145" y="22383"/>
                  </a:lnTo>
                  <a:lnTo>
                    <a:pt x="4228516" y="46612"/>
                  </a:lnTo>
                  <a:lnTo>
                    <a:pt x="4234529" y="76200"/>
                  </a:lnTo>
                  <a:lnTo>
                    <a:pt x="4234529" y="1949453"/>
                  </a:lnTo>
                  <a:lnTo>
                    <a:pt x="4228516" y="1979040"/>
                  </a:lnTo>
                  <a:lnTo>
                    <a:pt x="4212145" y="2003269"/>
                  </a:lnTo>
                  <a:lnTo>
                    <a:pt x="4187916" y="2019640"/>
                  </a:lnTo>
                  <a:lnTo>
                    <a:pt x="4158329" y="2025653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536501" y="1547450"/>
              <a:ext cx="47625" cy="2025650"/>
            </a:xfrm>
            <a:custGeom>
              <a:avLst/>
              <a:gdLst/>
              <a:ahLst/>
              <a:cxnLst/>
              <a:rect l="l" t="t" r="r" b="b"/>
              <a:pathLst>
                <a:path w="47625" h="2025650">
                  <a:moveTo>
                    <a:pt x="47625" y="2025653"/>
                  </a:moveTo>
                  <a:lnTo>
                    <a:pt x="0" y="2025653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2025653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6.</a:t>
            </a:r>
            <a:r>
              <a:rPr dirty="0" spc="-75"/>
              <a:t> </a:t>
            </a:r>
            <a:r>
              <a:rPr dirty="0"/>
              <a:t>Constitutional</a:t>
            </a:r>
            <a:r>
              <a:rPr dirty="0" spc="-70"/>
              <a:t> </a:t>
            </a:r>
            <a:r>
              <a:rPr dirty="0" spc="-10"/>
              <a:t>Framework</a:t>
            </a:r>
            <a:r>
              <a:rPr dirty="0" spc="-70"/>
              <a:t> </a:t>
            </a:r>
            <a:r>
              <a:rPr dirty="0"/>
              <a:t>in</a:t>
            </a:r>
            <a:r>
              <a:rPr dirty="0" spc="-70"/>
              <a:t> </a:t>
            </a:r>
            <a:r>
              <a:rPr dirty="0" spc="-10"/>
              <a:t>India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SUBSTANTIVE</a:t>
            </a:r>
            <a:r>
              <a:rPr dirty="0" sz="1200" spc="33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5" b="0">
                <a:solidFill>
                  <a:srgbClr val="708095"/>
                </a:solidFill>
                <a:latin typeface="Arial"/>
                <a:cs typeface="Arial"/>
              </a:rPr>
              <a:t>EQUALITY</a:t>
            </a:r>
            <a:r>
              <a:rPr dirty="0" sz="1200" spc="33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IN</a:t>
            </a:r>
            <a:r>
              <a:rPr dirty="0" sz="1200" spc="33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-10" b="0">
                <a:solidFill>
                  <a:srgbClr val="708095"/>
                </a:solidFill>
                <a:latin typeface="Arial"/>
                <a:cs typeface="Arial"/>
              </a:rPr>
              <a:t>PRACTICE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23801" y="1673624"/>
            <a:ext cx="4006850" cy="283400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250825" marR="323850">
              <a:lnSpc>
                <a:spcPts val="1500"/>
              </a:lnSpc>
              <a:spcBef>
                <a:spcPts val="400"/>
              </a:spcBef>
            </a:pPr>
            <a:r>
              <a:rPr dirty="0" sz="1500" b="1">
                <a:solidFill>
                  <a:srgbClr val="266749"/>
                </a:solidFill>
                <a:latin typeface="Arial"/>
                <a:cs typeface="Arial"/>
              </a:rPr>
              <a:t>Protective</a:t>
            </a:r>
            <a:r>
              <a:rPr dirty="0" sz="1500" spc="-55" b="1">
                <a:solidFill>
                  <a:srgbClr val="266749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266749"/>
                </a:solidFill>
                <a:latin typeface="Arial"/>
                <a:cs typeface="Arial"/>
              </a:rPr>
              <a:t>Discrimination</a:t>
            </a:r>
            <a:r>
              <a:rPr dirty="0" sz="1500" spc="-55" b="1">
                <a:solidFill>
                  <a:srgbClr val="266749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266749"/>
                </a:solidFill>
                <a:latin typeface="Arial"/>
                <a:cs typeface="Arial"/>
              </a:rPr>
              <a:t>(Art.</a:t>
            </a:r>
            <a:r>
              <a:rPr dirty="0" sz="1500" spc="-55" b="1">
                <a:solidFill>
                  <a:srgbClr val="266749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266749"/>
                </a:solidFill>
                <a:latin typeface="Arial"/>
                <a:cs typeface="Arial"/>
              </a:rPr>
              <a:t>15(4)</a:t>
            </a:r>
            <a:r>
              <a:rPr dirty="0" sz="1500" spc="-50" b="1">
                <a:solidFill>
                  <a:srgbClr val="266749"/>
                </a:solidFill>
                <a:latin typeface="Arial"/>
                <a:cs typeface="Arial"/>
              </a:rPr>
              <a:t> &amp; </a:t>
            </a:r>
            <a:r>
              <a:rPr dirty="0" sz="1500" spc="-10" b="1">
                <a:solidFill>
                  <a:srgbClr val="266749"/>
                </a:solidFill>
                <a:latin typeface="Arial"/>
                <a:cs typeface="Arial"/>
              </a:rPr>
              <a:t>16(4))</a:t>
            </a:r>
            <a:endParaRPr sz="1500">
              <a:latin typeface="Arial"/>
              <a:cs typeface="Arial"/>
            </a:endParaRPr>
          </a:p>
          <a:p>
            <a:pPr marL="250825" marR="5080">
              <a:lnSpc>
                <a:spcPct val="133300"/>
              </a:lnSpc>
              <a:spcBef>
                <a:spcPts val="430"/>
              </a:spcBef>
            </a:pP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Enables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special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state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provisions,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quotas,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10">
                <a:solidFill>
                  <a:srgbClr val="495467"/>
                </a:solidFill>
                <a:latin typeface="Arial"/>
                <a:cs typeface="Arial"/>
              </a:rPr>
              <a:t>reservations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Backward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Classes,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Scheduled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Castes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(SC),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25">
                <a:solidFill>
                  <a:srgbClr val="495467"/>
                </a:solidFill>
                <a:latin typeface="Arial"/>
                <a:cs typeface="Arial"/>
              </a:rPr>
              <a:t>and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Scheduled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10">
                <a:solidFill>
                  <a:srgbClr val="495467"/>
                </a:solidFill>
                <a:latin typeface="Arial"/>
                <a:cs typeface="Arial"/>
              </a:rPr>
              <a:t>Tribes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(ST).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This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demonstrates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a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10">
                <a:solidFill>
                  <a:srgbClr val="495467"/>
                </a:solidFill>
                <a:latin typeface="Arial"/>
                <a:cs typeface="Arial"/>
              </a:rPr>
              <a:t>foundational,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institutional</a:t>
            </a:r>
            <a:r>
              <a:rPr dirty="0" sz="115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commitment</a:t>
            </a:r>
            <a:r>
              <a:rPr dirty="0" sz="115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15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95467"/>
                </a:solidFill>
                <a:latin typeface="Arial"/>
                <a:cs typeface="Arial"/>
              </a:rPr>
              <a:t>Substantive</a:t>
            </a:r>
            <a:r>
              <a:rPr dirty="0" sz="1150" spc="-4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150" spc="-4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20">
                <a:solidFill>
                  <a:srgbClr val="495467"/>
                </a:solidFill>
                <a:latin typeface="Arial"/>
                <a:cs typeface="Arial"/>
              </a:rPr>
              <a:t>over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mere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surface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level,</a:t>
            </a:r>
            <a:r>
              <a:rPr dirty="0" sz="115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495467"/>
                </a:solidFill>
                <a:latin typeface="Arial"/>
                <a:cs typeface="Arial"/>
              </a:rPr>
              <a:t>formal</a:t>
            </a:r>
            <a:r>
              <a:rPr dirty="0" sz="115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50" spc="-10">
                <a:solidFill>
                  <a:srgbClr val="495467"/>
                </a:solidFill>
                <a:latin typeface="Arial"/>
                <a:cs typeface="Arial"/>
              </a:rPr>
              <a:t>parity.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150">
              <a:latin typeface="Arial"/>
              <a:cs typeface="Arial"/>
            </a:endParaRPr>
          </a:p>
          <a:p>
            <a:pPr marL="12700" marR="410845">
              <a:lnSpc>
                <a:spcPct val="133300"/>
              </a:lnSpc>
            </a:pP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Additionally,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Article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17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completely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abolishes Untouchability,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removing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one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history's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deepest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barriers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social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equality.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8299" y="1638604"/>
            <a:ext cx="4253230" cy="2532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5875">
              <a:lnSpc>
                <a:spcPct val="133300"/>
              </a:lnSpc>
              <a:spcBef>
                <a:spcPts val="100"/>
              </a:spcBef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Constitution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India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balances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both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formal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legal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parity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affirmative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protections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seamlessly:</a:t>
            </a:r>
            <a:endParaRPr sz="1300">
              <a:latin typeface="Arial"/>
              <a:cs typeface="Arial"/>
            </a:endParaRPr>
          </a:p>
          <a:p>
            <a:pPr marL="250825" marR="142240" indent="-104139">
              <a:lnSpc>
                <a:spcPct val="133300"/>
              </a:lnSpc>
              <a:spcBef>
                <a:spcPts val="13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Article</a:t>
            </a:r>
            <a:r>
              <a:rPr dirty="0" sz="1300" spc="-3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14: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Guarantees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both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Before</a:t>
            </a:r>
            <a:r>
              <a:rPr dirty="0" sz="1300" spc="-3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Law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Protection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the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Laws.</a:t>
            </a:r>
            <a:endParaRPr sz="1300">
              <a:latin typeface="Arial"/>
              <a:cs typeface="Arial"/>
            </a:endParaRPr>
          </a:p>
          <a:p>
            <a:pPr marL="250825" marR="5080" indent="-104139">
              <a:lnSpc>
                <a:spcPct val="133300"/>
              </a:lnSpc>
              <a:spcBef>
                <a:spcPts val="9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Article</a:t>
            </a:r>
            <a:r>
              <a:rPr dirty="0" sz="1300" spc="-2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15: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Strict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prohibition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discrimination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based</a:t>
            </a:r>
            <a:r>
              <a:rPr dirty="0" sz="1300" spc="-25">
                <a:solidFill>
                  <a:srgbClr val="495467"/>
                </a:solidFill>
                <a:latin typeface="Arial"/>
                <a:cs typeface="Arial"/>
              </a:rPr>
              <a:t> on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religion,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race,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caste,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sex,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place</a:t>
            </a:r>
            <a:r>
              <a:rPr dirty="0" sz="1300" spc="-5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birth.</a:t>
            </a:r>
            <a:endParaRPr sz="1300">
              <a:latin typeface="Arial"/>
              <a:cs typeface="Arial"/>
            </a:endParaRPr>
          </a:p>
          <a:p>
            <a:pPr marL="250825" marR="857250" indent="-104139">
              <a:lnSpc>
                <a:spcPct val="133300"/>
              </a:lnSpc>
              <a:spcBef>
                <a:spcPts val="900"/>
              </a:spcBef>
              <a:buFont typeface="Arial"/>
              <a:buChar char="•"/>
              <a:tabLst>
                <a:tab pos="250825" algn="l"/>
              </a:tabLst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Article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16:</a:t>
            </a:r>
            <a:r>
              <a:rPr dirty="0" sz="13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opportunity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in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public employment.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Slide</a:t>
            </a:r>
            <a:r>
              <a:rPr dirty="0" spc="-5"/>
              <a:t> </a:t>
            </a: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536501" y="2120922"/>
            <a:ext cx="4234815" cy="1858645"/>
            <a:chOff x="5536501" y="2120922"/>
            <a:chExt cx="4234815" cy="1858645"/>
          </a:xfrm>
        </p:grpSpPr>
        <p:sp>
          <p:nvSpPr>
            <p:cNvPr id="3" name="object 3" descr=""/>
            <p:cNvSpPr/>
            <p:nvPr/>
          </p:nvSpPr>
          <p:spPr>
            <a:xfrm>
              <a:off x="5536501" y="2120922"/>
              <a:ext cx="4234815" cy="1858645"/>
            </a:xfrm>
            <a:custGeom>
              <a:avLst/>
              <a:gdLst/>
              <a:ahLst/>
              <a:cxnLst/>
              <a:rect l="l" t="t" r="r" b="b"/>
              <a:pathLst>
                <a:path w="4234815" h="1858645">
                  <a:moveTo>
                    <a:pt x="4158329" y="1858518"/>
                  </a:moveTo>
                  <a:lnTo>
                    <a:pt x="76200" y="1858518"/>
                  </a:lnTo>
                  <a:lnTo>
                    <a:pt x="46612" y="1852505"/>
                  </a:lnTo>
                  <a:lnTo>
                    <a:pt x="22383" y="1836134"/>
                  </a:lnTo>
                  <a:lnTo>
                    <a:pt x="6012" y="1811905"/>
                  </a:lnTo>
                  <a:lnTo>
                    <a:pt x="0" y="1782318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4158329" y="0"/>
                  </a:lnTo>
                  <a:lnTo>
                    <a:pt x="4187916" y="6012"/>
                  </a:lnTo>
                  <a:lnTo>
                    <a:pt x="4212145" y="22383"/>
                  </a:lnTo>
                  <a:lnTo>
                    <a:pt x="4228516" y="46612"/>
                  </a:lnTo>
                  <a:lnTo>
                    <a:pt x="4234529" y="76200"/>
                  </a:lnTo>
                  <a:lnTo>
                    <a:pt x="4234529" y="1782318"/>
                  </a:lnTo>
                  <a:lnTo>
                    <a:pt x="4228516" y="1811905"/>
                  </a:lnTo>
                  <a:lnTo>
                    <a:pt x="4212145" y="1836134"/>
                  </a:lnTo>
                  <a:lnTo>
                    <a:pt x="4187916" y="1852505"/>
                  </a:lnTo>
                  <a:lnTo>
                    <a:pt x="4158329" y="1858518"/>
                  </a:lnTo>
                  <a:close/>
                </a:path>
              </a:pathLst>
            </a:custGeom>
            <a:solidFill>
              <a:srgbClr val="F9EF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536501" y="2120925"/>
              <a:ext cx="4234815" cy="1858645"/>
            </a:xfrm>
            <a:custGeom>
              <a:avLst/>
              <a:gdLst/>
              <a:ahLst/>
              <a:cxnLst/>
              <a:rect l="l" t="t" r="r" b="b"/>
              <a:pathLst>
                <a:path w="4234815" h="1858645">
                  <a:moveTo>
                    <a:pt x="19050" y="1693214"/>
                  </a:moveTo>
                  <a:lnTo>
                    <a:pt x="0" y="1693214"/>
                  </a:lnTo>
                  <a:lnTo>
                    <a:pt x="0" y="1749806"/>
                  </a:lnTo>
                  <a:lnTo>
                    <a:pt x="19050" y="1749806"/>
                  </a:lnTo>
                  <a:lnTo>
                    <a:pt x="19050" y="1693214"/>
                  </a:lnTo>
                  <a:close/>
                </a:path>
                <a:path w="4234815" h="1858645">
                  <a:moveTo>
                    <a:pt x="19050" y="1580045"/>
                  </a:moveTo>
                  <a:lnTo>
                    <a:pt x="0" y="1580045"/>
                  </a:lnTo>
                  <a:lnTo>
                    <a:pt x="0" y="1636623"/>
                  </a:lnTo>
                  <a:lnTo>
                    <a:pt x="19050" y="1636623"/>
                  </a:lnTo>
                  <a:lnTo>
                    <a:pt x="19050" y="1580045"/>
                  </a:lnTo>
                  <a:close/>
                </a:path>
                <a:path w="4234815" h="1858645">
                  <a:moveTo>
                    <a:pt x="19050" y="1466850"/>
                  </a:moveTo>
                  <a:lnTo>
                    <a:pt x="0" y="1466850"/>
                  </a:lnTo>
                  <a:lnTo>
                    <a:pt x="0" y="1523453"/>
                  </a:lnTo>
                  <a:lnTo>
                    <a:pt x="19050" y="1523453"/>
                  </a:lnTo>
                  <a:lnTo>
                    <a:pt x="19050" y="1466850"/>
                  </a:lnTo>
                  <a:close/>
                </a:path>
                <a:path w="4234815" h="1858645">
                  <a:moveTo>
                    <a:pt x="19050" y="1353680"/>
                  </a:moveTo>
                  <a:lnTo>
                    <a:pt x="0" y="1353680"/>
                  </a:lnTo>
                  <a:lnTo>
                    <a:pt x="0" y="1410258"/>
                  </a:lnTo>
                  <a:lnTo>
                    <a:pt x="19050" y="1410258"/>
                  </a:lnTo>
                  <a:lnTo>
                    <a:pt x="19050" y="1353680"/>
                  </a:lnTo>
                  <a:close/>
                </a:path>
                <a:path w="4234815" h="1858645">
                  <a:moveTo>
                    <a:pt x="19050" y="1240497"/>
                  </a:moveTo>
                  <a:lnTo>
                    <a:pt x="0" y="1240497"/>
                  </a:lnTo>
                  <a:lnTo>
                    <a:pt x="0" y="1297089"/>
                  </a:lnTo>
                  <a:lnTo>
                    <a:pt x="19050" y="1297089"/>
                  </a:lnTo>
                  <a:lnTo>
                    <a:pt x="19050" y="1240497"/>
                  </a:lnTo>
                  <a:close/>
                </a:path>
                <a:path w="4234815" h="1858645">
                  <a:moveTo>
                    <a:pt x="19050" y="1127328"/>
                  </a:moveTo>
                  <a:lnTo>
                    <a:pt x="0" y="1127328"/>
                  </a:lnTo>
                  <a:lnTo>
                    <a:pt x="0" y="1183906"/>
                  </a:lnTo>
                  <a:lnTo>
                    <a:pt x="19050" y="1183906"/>
                  </a:lnTo>
                  <a:lnTo>
                    <a:pt x="19050" y="1127328"/>
                  </a:lnTo>
                  <a:close/>
                </a:path>
                <a:path w="4234815" h="1858645">
                  <a:moveTo>
                    <a:pt x="19050" y="1014145"/>
                  </a:moveTo>
                  <a:lnTo>
                    <a:pt x="0" y="1014145"/>
                  </a:lnTo>
                  <a:lnTo>
                    <a:pt x="0" y="1070737"/>
                  </a:lnTo>
                  <a:lnTo>
                    <a:pt x="19050" y="1070737"/>
                  </a:lnTo>
                  <a:lnTo>
                    <a:pt x="19050" y="1014145"/>
                  </a:lnTo>
                  <a:close/>
                </a:path>
                <a:path w="4234815" h="1858645">
                  <a:moveTo>
                    <a:pt x="19050" y="900963"/>
                  </a:moveTo>
                  <a:lnTo>
                    <a:pt x="0" y="900963"/>
                  </a:lnTo>
                  <a:lnTo>
                    <a:pt x="0" y="957554"/>
                  </a:lnTo>
                  <a:lnTo>
                    <a:pt x="19050" y="957554"/>
                  </a:lnTo>
                  <a:lnTo>
                    <a:pt x="19050" y="900963"/>
                  </a:lnTo>
                  <a:close/>
                </a:path>
                <a:path w="4234815" h="1858645">
                  <a:moveTo>
                    <a:pt x="19050" y="787793"/>
                  </a:moveTo>
                  <a:lnTo>
                    <a:pt x="0" y="787793"/>
                  </a:lnTo>
                  <a:lnTo>
                    <a:pt x="0" y="844372"/>
                  </a:lnTo>
                  <a:lnTo>
                    <a:pt x="19050" y="844372"/>
                  </a:lnTo>
                  <a:lnTo>
                    <a:pt x="19050" y="787793"/>
                  </a:lnTo>
                  <a:close/>
                </a:path>
                <a:path w="4234815" h="1858645">
                  <a:moveTo>
                    <a:pt x="19050" y="674611"/>
                  </a:moveTo>
                  <a:lnTo>
                    <a:pt x="0" y="674611"/>
                  </a:lnTo>
                  <a:lnTo>
                    <a:pt x="0" y="731202"/>
                  </a:lnTo>
                  <a:lnTo>
                    <a:pt x="19050" y="731202"/>
                  </a:lnTo>
                  <a:lnTo>
                    <a:pt x="19050" y="674611"/>
                  </a:lnTo>
                  <a:close/>
                </a:path>
                <a:path w="4234815" h="1858645">
                  <a:moveTo>
                    <a:pt x="19050" y="561441"/>
                  </a:moveTo>
                  <a:lnTo>
                    <a:pt x="0" y="561441"/>
                  </a:lnTo>
                  <a:lnTo>
                    <a:pt x="0" y="618020"/>
                  </a:lnTo>
                  <a:lnTo>
                    <a:pt x="19050" y="618020"/>
                  </a:lnTo>
                  <a:lnTo>
                    <a:pt x="19050" y="561441"/>
                  </a:lnTo>
                  <a:close/>
                </a:path>
                <a:path w="4234815" h="1858645">
                  <a:moveTo>
                    <a:pt x="19050" y="448246"/>
                  </a:moveTo>
                  <a:lnTo>
                    <a:pt x="0" y="448246"/>
                  </a:lnTo>
                  <a:lnTo>
                    <a:pt x="0" y="504850"/>
                  </a:lnTo>
                  <a:lnTo>
                    <a:pt x="19050" y="504850"/>
                  </a:lnTo>
                  <a:lnTo>
                    <a:pt x="19050" y="448246"/>
                  </a:lnTo>
                  <a:close/>
                </a:path>
                <a:path w="4234815" h="1858645">
                  <a:moveTo>
                    <a:pt x="19050" y="335076"/>
                  </a:moveTo>
                  <a:lnTo>
                    <a:pt x="0" y="335076"/>
                  </a:lnTo>
                  <a:lnTo>
                    <a:pt x="0" y="391655"/>
                  </a:lnTo>
                  <a:lnTo>
                    <a:pt x="19050" y="391655"/>
                  </a:lnTo>
                  <a:lnTo>
                    <a:pt x="19050" y="335076"/>
                  </a:lnTo>
                  <a:close/>
                </a:path>
                <a:path w="4234815" h="1858645">
                  <a:moveTo>
                    <a:pt x="19050" y="221894"/>
                  </a:moveTo>
                  <a:lnTo>
                    <a:pt x="0" y="221894"/>
                  </a:lnTo>
                  <a:lnTo>
                    <a:pt x="0" y="278485"/>
                  </a:lnTo>
                  <a:lnTo>
                    <a:pt x="19050" y="278485"/>
                  </a:lnTo>
                  <a:lnTo>
                    <a:pt x="19050" y="221894"/>
                  </a:lnTo>
                  <a:close/>
                </a:path>
                <a:path w="4234815" h="1858645">
                  <a:moveTo>
                    <a:pt x="19050" y="108724"/>
                  </a:moveTo>
                  <a:lnTo>
                    <a:pt x="0" y="108724"/>
                  </a:lnTo>
                  <a:lnTo>
                    <a:pt x="0" y="165303"/>
                  </a:lnTo>
                  <a:lnTo>
                    <a:pt x="19050" y="165303"/>
                  </a:lnTo>
                  <a:lnTo>
                    <a:pt x="19050" y="108724"/>
                  </a:lnTo>
                  <a:close/>
                </a:path>
                <a:path w="4234815" h="1858645">
                  <a:moveTo>
                    <a:pt x="56146" y="1835391"/>
                  </a:moveTo>
                  <a:lnTo>
                    <a:pt x="54000" y="1834959"/>
                  </a:lnTo>
                  <a:lnTo>
                    <a:pt x="35826" y="1822678"/>
                  </a:lnTo>
                  <a:lnTo>
                    <a:pt x="23558" y="1804517"/>
                  </a:lnTo>
                  <a:lnTo>
                    <a:pt x="23114" y="1802358"/>
                  </a:lnTo>
                  <a:lnTo>
                    <a:pt x="5422" y="1809038"/>
                  </a:lnTo>
                  <a:lnTo>
                    <a:pt x="6007" y="1811909"/>
                  </a:lnTo>
                  <a:lnTo>
                    <a:pt x="22377" y="1836140"/>
                  </a:lnTo>
                  <a:lnTo>
                    <a:pt x="46609" y="1852510"/>
                  </a:lnTo>
                  <a:lnTo>
                    <a:pt x="49466" y="1853082"/>
                  </a:lnTo>
                  <a:lnTo>
                    <a:pt x="56146" y="1835391"/>
                  </a:lnTo>
                  <a:close/>
                </a:path>
                <a:path w="4234815" h="1858645">
                  <a:moveTo>
                    <a:pt x="56146" y="23126"/>
                  </a:moveTo>
                  <a:lnTo>
                    <a:pt x="49682" y="6019"/>
                  </a:lnTo>
                  <a:lnTo>
                    <a:pt x="49479" y="5435"/>
                  </a:lnTo>
                  <a:lnTo>
                    <a:pt x="46609" y="6019"/>
                  </a:lnTo>
                  <a:lnTo>
                    <a:pt x="22377" y="22390"/>
                  </a:lnTo>
                  <a:lnTo>
                    <a:pt x="6007" y="46621"/>
                  </a:lnTo>
                  <a:lnTo>
                    <a:pt x="5422" y="49479"/>
                  </a:lnTo>
                  <a:lnTo>
                    <a:pt x="23114" y="56159"/>
                  </a:lnTo>
                  <a:lnTo>
                    <a:pt x="23558" y="54013"/>
                  </a:lnTo>
                  <a:lnTo>
                    <a:pt x="35826" y="35839"/>
                  </a:lnTo>
                  <a:lnTo>
                    <a:pt x="54000" y="23558"/>
                  </a:lnTo>
                  <a:lnTo>
                    <a:pt x="56146" y="23126"/>
                  </a:lnTo>
                  <a:close/>
                </a:path>
                <a:path w="4234815" h="1858645">
                  <a:moveTo>
                    <a:pt x="165277" y="1839468"/>
                  </a:moveTo>
                  <a:lnTo>
                    <a:pt x="108699" y="1839468"/>
                  </a:lnTo>
                  <a:lnTo>
                    <a:pt x="108699" y="1858518"/>
                  </a:lnTo>
                  <a:lnTo>
                    <a:pt x="165277" y="1858518"/>
                  </a:lnTo>
                  <a:lnTo>
                    <a:pt x="165277" y="1839468"/>
                  </a:lnTo>
                  <a:close/>
                </a:path>
                <a:path w="4234815" h="1858645">
                  <a:moveTo>
                    <a:pt x="165277" y="0"/>
                  </a:moveTo>
                  <a:lnTo>
                    <a:pt x="108699" y="0"/>
                  </a:lnTo>
                  <a:lnTo>
                    <a:pt x="108699" y="19050"/>
                  </a:lnTo>
                  <a:lnTo>
                    <a:pt x="165277" y="19050"/>
                  </a:lnTo>
                  <a:lnTo>
                    <a:pt x="165277" y="0"/>
                  </a:lnTo>
                  <a:close/>
                </a:path>
                <a:path w="4234815" h="1858645">
                  <a:moveTo>
                    <a:pt x="278434" y="1839468"/>
                  </a:moveTo>
                  <a:lnTo>
                    <a:pt x="221856" y="1839468"/>
                  </a:lnTo>
                  <a:lnTo>
                    <a:pt x="221856" y="1858518"/>
                  </a:lnTo>
                  <a:lnTo>
                    <a:pt x="278434" y="1858518"/>
                  </a:lnTo>
                  <a:lnTo>
                    <a:pt x="278434" y="1839468"/>
                  </a:lnTo>
                  <a:close/>
                </a:path>
                <a:path w="4234815" h="1858645">
                  <a:moveTo>
                    <a:pt x="278434" y="0"/>
                  </a:moveTo>
                  <a:lnTo>
                    <a:pt x="221856" y="0"/>
                  </a:lnTo>
                  <a:lnTo>
                    <a:pt x="221856" y="19050"/>
                  </a:lnTo>
                  <a:lnTo>
                    <a:pt x="278434" y="19050"/>
                  </a:lnTo>
                  <a:lnTo>
                    <a:pt x="278434" y="0"/>
                  </a:lnTo>
                  <a:close/>
                </a:path>
                <a:path w="4234815" h="1858645">
                  <a:moveTo>
                    <a:pt x="391591" y="1839468"/>
                  </a:moveTo>
                  <a:lnTo>
                    <a:pt x="335013" y="1839468"/>
                  </a:lnTo>
                  <a:lnTo>
                    <a:pt x="335013" y="1858518"/>
                  </a:lnTo>
                  <a:lnTo>
                    <a:pt x="391591" y="1858518"/>
                  </a:lnTo>
                  <a:lnTo>
                    <a:pt x="391591" y="1839468"/>
                  </a:lnTo>
                  <a:close/>
                </a:path>
                <a:path w="4234815" h="1858645">
                  <a:moveTo>
                    <a:pt x="391591" y="0"/>
                  </a:moveTo>
                  <a:lnTo>
                    <a:pt x="335013" y="0"/>
                  </a:lnTo>
                  <a:lnTo>
                    <a:pt x="335013" y="19050"/>
                  </a:lnTo>
                  <a:lnTo>
                    <a:pt x="391591" y="19050"/>
                  </a:lnTo>
                  <a:lnTo>
                    <a:pt x="391591" y="0"/>
                  </a:lnTo>
                  <a:close/>
                </a:path>
                <a:path w="4234815" h="1858645">
                  <a:moveTo>
                    <a:pt x="504748" y="1839468"/>
                  </a:moveTo>
                  <a:lnTo>
                    <a:pt x="448170" y="1839468"/>
                  </a:lnTo>
                  <a:lnTo>
                    <a:pt x="448170" y="1858518"/>
                  </a:lnTo>
                  <a:lnTo>
                    <a:pt x="504748" y="1858518"/>
                  </a:lnTo>
                  <a:lnTo>
                    <a:pt x="504748" y="1839468"/>
                  </a:lnTo>
                  <a:close/>
                </a:path>
                <a:path w="4234815" h="1858645">
                  <a:moveTo>
                    <a:pt x="504748" y="0"/>
                  </a:moveTo>
                  <a:lnTo>
                    <a:pt x="448170" y="0"/>
                  </a:lnTo>
                  <a:lnTo>
                    <a:pt x="448170" y="19050"/>
                  </a:lnTo>
                  <a:lnTo>
                    <a:pt x="504748" y="19050"/>
                  </a:lnTo>
                  <a:lnTo>
                    <a:pt x="504748" y="0"/>
                  </a:lnTo>
                  <a:close/>
                </a:path>
                <a:path w="4234815" h="1858645">
                  <a:moveTo>
                    <a:pt x="617905" y="1839468"/>
                  </a:moveTo>
                  <a:lnTo>
                    <a:pt x="561327" y="1839468"/>
                  </a:lnTo>
                  <a:lnTo>
                    <a:pt x="561327" y="1858518"/>
                  </a:lnTo>
                  <a:lnTo>
                    <a:pt x="617905" y="1858518"/>
                  </a:lnTo>
                  <a:lnTo>
                    <a:pt x="617905" y="1839468"/>
                  </a:lnTo>
                  <a:close/>
                </a:path>
                <a:path w="4234815" h="1858645">
                  <a:moveTo>
                    <a:pt x="617905" y="0"/>
                  </a:moveTo>
                  <a:lnTo>
                    <a:pt x="561327" y="0"/>
                  </a:lnTo>
                  <a:lnTo>
                    <a:pt x="561327" y="19050"/>
                  </a:lnTo>
                  <a:lnTo>
                    <a:pt x="617905" y="19050"/>
                  </a:lnTo>
                  <a:lnTo>
                    <a:pt x="617905" y="0"/>
                  </a:lnTo>
                  <a:close/>
                </a:path>
                <a:path w="4234815" h="1858645">
                  <a:moveTo>
                    <a:pt x="731062" y="1839468"/>
                  </a:moveTo>
                  <a:lnTo>
                    <a:pt x="674484" y="1839468"/>
                  </a:lnTo>
                  <a:lnTo>
                    <a:pt x="674484" y="1858518"/>
                  </a:lnTo>
                  <a:lnTo>
                    <a:pt x="731062" y="1858518"/>
                  </a:lnTo>
                  <a:lnTo>
                    <a:pt x="731062" y="1839468"/>
                  </a:lnTo>
                  <a:close/>
                </a:path>
                <a:path w="4234815" h="1858645">
                  <a:moveTo>
                    <a:pt x="731062" y="0"/>
                  </a:moveTo>
                  <a:lnTo>
                    <a:pt x="674484" y="0"/>
                  </a:lnTo>
                  <a:lnTo>
                    <a:pt x="674484" y="19050"/>
                  </a:lnTo>
                  <a:lnTo>
                    <a:pt x="731062" y="19050"/>
                  </a:lnTo>
                  <a:lnTo>
                    <a:pt x="731062" y="0"/>
                  </a:lnTo>
                  <a:close/>
                </a:path>
                <a:path w="4234815" h="1858645">
                  <a:moveTo>
                    <a:pt x="844219" y="1839468"/>
                  </a:moveTo>
                  <a:lnTo>
                    <a:pt x="787641" y="1839468"/>
                  </a:lnTo>
                  <a:lnTo>
                    <a:pt x="787641" y="1858518"/>
                  </a:lnTo>
                  <a:lnTo>
                    <a:pt x="844219" y="1858518"/>
                  </a:lnTo>
                  <a:lnTo>
                    <a:pt x="844219" y="1839468"/>
                  </a:lnTo>
                  <a:close/>
                </a:path>
                <a:path w="4234815" h="1858645">
                  <a:moveTo>
                    <a:pt x="844219" y="0"/>
                  </a:moveTo>
                  <a:lnTo>
                    <a:pt x="787641" y="0"/>
                  </a:lnTo>
                  <a:lnTo>
                    <a:pt x="787641" y="19050"/>
                  </a:lnTo>
                  <a:lnTo>
                    <a:pt x="844219" y="19050"/>
                  </a:lnTo>
                  <a:lnTo>
                    <a:pt x="844219" y="0"/>
                  </a:lnTo>
                  <a:close/>
                </a:path>
                <a:path w="4234815" h="1858645">
                  <a:moveTo>
                    <a:pt x="957376" y="1839468"/>
                  </a:moveTo>
                  <a:lnTo>
                    <a:pt x="900798" y="1839468"/>
                  </a:lnTo>
                  <a:lnTo>
                    <a:pt x="900798" y="1858518"/>
                  </a:lnTo>
                  <a:lnTo>
                    <a:pt x="957376" y="1858518"/>
                  </a:lnTo>
                  <a:lnTo>
                    <a:pt x="957376" y="1839468"/>
                  </a:lnTo>
                  <a:close/>
                </a:path>
                <a:path w="4234815" h="1858645">
                  <a:moveTo>
                    <a:pt x="957376" y="0"/>
                  </a:moveTo>
                  <a:lnTo>
                    <a:pt x="900798" y="0"/>
                  </a:lnTo>
                  <a:lnTo>
                    <a:pt x="900798" y="19050"/>
                  </a:lnTo>
                  <a:lnTo>
                    <a:pt x="957376" y="19050"/>
                  </a:lnTo>
                  <a:lnTo>
                    <a:pt x="957376" y="0"/>
                  </a:lnTo>
                  <a:close/>
                </a:path>
                <a:path w="4234815" h="1858645">
                  <a:moveTo>
                    <a:pt x="1070533" y="1839468"/>
                  </a:moveTo>
                  <a:lnTo>
                    <a:pt x="1013955" y="1839468"/>
                  </a:lnTo>
                  <a:lnTo>
                    <a:pt x="1013955" y="1858518"/>
                  </a:lnTo>
                  <a:lnTo>
                    <a:pt x="1070533" y="1858518"/>
                  </a:lnTo>
                  <a:lnTo>
                    <a:pt x="1070533" y="1839468"/>
                  </a:lnTo>
                  <a:close/>
                </a:path>
                <a:path w="4234815" h="1858645">
                  <a:moveTo>
                    <a:pt x="1070533" y="0"/>
                  </a:moveTo>
                  <a:lnTo>
                    <a:pt x="1013955" y="0"/>
                  </a:lnTo>
                  <a:lnTo>
                    <a:pt x="1013955" y="19050"/>
                  </a:lnTo>
                  <a:lnTo>
                    <a:pt x="1070533" y="19050"/>
                  </a:lnTo>
                  <a:lnTo>
                    <a:pt x="1070533" y="0"/>
                  </a:lnTo>
                  <a:close/>
                </a:path>
                <a:path w="4234815" h="1858645">
                  <a:moveTo>
                    <a:pt x="1183690" y="1839468"/>
                  </a:moveTo>
                  <a:lnTo>
                    <a:pt x="1127112" y="1839468"/>
                  </a:lnTo>
                  <a:lnTo>
                    <a:pt x="1127112" y="1858518"/>
                  </a:lnTo>
                  <a:lnTo>
                    <a:pt x="1183690" y="1858518"/>
                  </a:lnTo>
                  <a:lnTo>
                    <a:pt x="1183690" y="1839468"/>
                  </a:lnTo>
                  <a:close/>
                </a:path>
                <a:path w="4234815" h="1858645">
                  <a:moveTo>
                    <a:pt x="1183690" y="0"/>
                  </a:moveTo>
                  <a:lnTo>
                    <a:pt x="1127112" y="0"/>
                  </a:lnTo>
                  <a:lnTo>
                    <a:pt x="1127112" y="19050"/>
                  </a:lnTo>
                  <a:lnTo>
                    <a:pt x="1183690" y="19050"/>
                  </a:lnTo>
                  <a:lnTo>
                    <a:pt x="1183690" y="0"/>
                  </a:lnTo>
                  <a:close/>
                </a:path>
                <a:path w="4234815" h="1858645">
                  <a:moveTo>
                    <a:pt x="1296847" y="1839468"/>
                  </a:moveTo>
                  <a:lnTo>
                    <a:pt x="1240269" y="1839468"/>
                  </a:lnTo>
                  <a:lnTo>
                    <a:pt x="1240269" y="1858518"/>
                  </a:lnTo>
                  <a:lnTo>
                    <a:pt x="1296847" y="1858518"/>
                  </a:lnTo>
                  <a:lnTo>
                    <a:pt x="1296847" y="1839468"/>
                  </a:lnTo>
                  <a:close/>
                </a:path>
                <a:path w="4234815" h="1858645">
                  <a:moveTo>
                    <a:pt x="1296847" y="0"/>
                  </a:moveTo>
                  <a:lnTo>
                    <a:pt x="1240269" y="0"/>
                  </a:lnTo>
                  <a:lnTo>
                    <a:pt x="1240269" y="19050"/>
                  </a:lnTo>
                  <a:lnTo>
                    <a:pt x="1296847" y="19050"/>
                  </a:lnTo>
                  <a:lnTo>
                    <a:pt x="1296847" y="0"/>
                  </a:lnTo>
                  <a:close/>
                </a:path>
                <a:path w="4234815" h="1858645">
                  <a:moveTo>
                    <a:pt x="1410004" y="1839468"/>
                  </a:moveTo>
                  <a:lnTo>
                    <a:pt x="1353426" y="1839468"/>
                  </a:lnTo>
                  <a:lnTo>
                    <a:pt x="1353426" y="1858518"/>
                  </a:lnTo>
                  <a:lnTo>
                    <a:pt x="1410004" y="1858518"/>
                  </a:lnTo>
                  <a:lnTo>
                    <a:pt x="1410004" y="1839468"/>
                  </a:lnTo>
                  <a:close/>
                </a:path>
                <a:path w="4234815" h="1858645">
                  <a:moveTo>
                    <a:pt x="1410004" y="0"/>
                  </a:moveTo>
                  <a:lnTo>
                    <a:pt x="1353426" y="0"/>
                  </a:lnTo>
                  <a:lnTo>
                    <a:pt x="1353426" y="19050"/>
                  </a:lnTo>
                  <a:lnTo>
                    <a:pt x="1410004" y="19050"/>
                  </a:lnTo>
                  <a:lnTo>
                    <a:pt x="1410004" y="0"/>
                  </a:lnTo>
                  <a:close/>
                </a:path>
                <a:path w="4234815" h="1858645">
                  <a:moveTo>
                    <a:pt x="1523161" y="1839468"/>
                  </a:moveTo>
                  <a:lnTo>
                    <a:pt x="1466583" y="1839468"/>
                  </a:lnTo>
                  <a:lnTo>
                    <a:pt x="1466583" y="1858518"/>
                  </a:lnTo>
                  <a:lnTo>
                    <a:pt x="1523161" y="1858518"/>
                  </a:lnTo>
                  <a:lnTo>
                    <a:pt x="1523161" y="1839468"/>
                  </a:lnTo>
                  <a:close/>
                </a:path>
                <a:path w="4234815" h="1858645">
                  <a:moveTo>
                    <a:pt x="1523161" y="0"/>
                  </a:moveTo>
                  <a:lnTo>
                    <a:pt x="1466583" y="0"/>
                  </a:lnTo>
                  <a:lnTo>
                    <a:pt x="1466583" y="19050"/>
                  </a:lnTo>
                  <a:lnTo>
                    <a:pt x="1523161" y="19050"/>
                  </a:lnTo>
                  <a:lnTo>
                    <a:pt x="1523161" y="0"/>
                  </a:lnTo>
                  <a:close/>
                </a:path>
                <a:path w="4234815" h="1858645">
                  <a:moveTo>
                    <a:pt x="1636318" y="1839468"/>
                  </a:moveTo>
                  <a:lnTo>
                    <a:pt x="1579740" y="1839468"/>
                  </a:lnTo>
                  <a:lnTo>
                    <a:pt x="1579740" y="1858518"/>
                  </a:lnTo>
                  <a:lnTo>
                    <a:pt x="1636318" y="1858518"/>
                  </a:lnTo>
                  <a:lnTo>
                    <a:pt x="1636318" y="1839468"/>
                  </a:lnTo>
                  <a:close/>
                </a:path>
                <a:path w="4234815" h="1858645">
                  <a:moveTo>
                    <a:pt x="1636318" y="0"/>
                  </a:moveTo>
                  <a:lnTo>
                    <a:pt x="1579740" y="0"/>
                  </a:lnTo>
                  <a:lnTo>
                    <a:pt x="1579740" y="19050"/>
                  </a:lnTo>
                  <a:lnTo>
                    <a:pt x="1636318" y="19050"/>
                  </a:lnTo>
                  <a:lnTo>
                    <a:pt x="1636318" y="0"/>
                  </a:lnTo>
                  <a:close/>
                </a:path>
                <a:path w="4234815" h="1858645">
                  <a:moveTo>
                    <a:pt x="1749475" y="1839468"/>
                  </a:moveTo>
                  <a:lnTo>
                    <a:pt x="1692897" y="1839468"/>
                  </a:lnTo>
                  <a:lnTo>
                    <a:pt x="1692897" y="1858518"/>
                  </a:lnTo>
                  <a:lnTo>
                    <a:pt x="1749475" y="1858518"/>
                  </a:lnTo>
                  <a:lnTo>
                    <a:pt x="1749475" y="1839468"/>
                  </a:lnTo>
                  <a:close/>
                </a:path>
                <a:path w="4234815" h="1858645">
                  <a:moveTo>
                    <a:pt x="1749475" y="0"/>
                  </a:moveTo>
                  <a:lnTo>
                    <a:pt x="1692897" y="0"/>
                  </a:lnTo>
                  <a:lnTo>
                    <a:pt x="1692897" y="19050"/>
                  </a:lnTo>
                  <a:lnTo>
                    <a:pt x="1749475" y="19050"/>
                  </a:lnTo>
                  <a:lnTo>
                    <a:pt x="1749475" y="0"/>
                  </a:lnTo>
                  <a:close/>
                </a:path>
                <a:path w="4234815" h="1858645">
                  <a:moveTo>
                    <a:pt x="1862632" y="1839468"/>
                  </a:moveTo>
                  <a:lnTo>
                    <a:pt x="1806054" y="1839468"/>
                  </a:lnTo>
                  <a:lnTo>
                    <a:pt x="1806054" y="1858518"/>
                  </a:lnTo>
                  <a:lnTo>
                    <a:pt x="1862632" y="1858518"/>
                  </a:lnTo>
                  <a:lnTo>
                    <a:pt x="1862632" y="1839468"/>
                  </a:lnTo>
                  <a:close/>
                </a:path>
                <a:path w="4234815" h="1858645">
                  <a:moveTo>
                    <a:pt x="1862632" y="0"/>
                  </a:moveTo>
                  <a:lnTo>
                    <a:pt x="1806054" y="0"/>
                  </a:lnTo>
                  <a:lnTo>
                    <a:pt x="1806054" y="19050"/>
                  </a:lnTo>
                  <a:lnTo>
                    <a:pt x="1862632" y="19050"/>
                  </a:lnTo>
                  <a:lnTo>
                    <a:pt x="1862632" y="0"/>
                  </a:lnTo>
                  <a:close/>
                </a:path>
                <a:path w="4234815" h="1858645">
                  <a:moveTo>
                    <a:pt x="1975789" y="1839468"/>
                  </a:moveTo>
                  <a:lnTo>
                    <a:pt x="1919211" y="1839468"/>
                  </a:lnTo>
                  <a:lnTo>
                    <a:pt x="1919211" y="1858518"/>
                  </a:lnTo>
                  <a:lnTo>
                    <a:pt x="1975789" y="1858518"/>
                  </a:lnTo>
                  <a:lnTo>
                    <a:pt x="1975789" y="1839468"/>
                  </a:lnTo>
                  <a:close/>
                </a:path>
                <a:path w="4234815" h="1858645">
                  <a:moveTo>
                    <a:pt x="1975789" y="0"/>
                  </a:moveTo>
                  <a:lnTo>
                    <a:pt x="1919211" y="0"/>
                  </a:lnTo>
                  <a:lnTo>
                    <a:pt x="1919211" y="19050"/>
                  </a:lnTo>
                  <a:lnTo>
                    <a:pt x="1975789" y="19050"/>
                  </a:lnTo>
                  <a:lnTo>
                    <a:pt x="1975789" y="0"/>
                  </a:lnTo>
                  <a:close/>
                </a:path>
                <a:path w="4234815" h="1858645">
                  <a:moveTo>
                    <a:pt x="2088946" y="1839468"/>
                  </a:moveTo>
                  <a:lnTo>
                    <a:pt x="2032368" y="1839468"/>
                  </a:lnTo>
                  <a:lnTo>
                    <a:pt x="2032368" y="1858518"/>
                  </a:lnTo>
                  <a:lnTo>
                    <a:pt x="2088946" y="1858518"/>
                  </a:lnTo>
                  <a:lnTo>
                    <a:pt x="2088946" y="1839468"/>
                  </a:lnTo>
                  <a:close/>
                </a:path>
                <a:path w="4234815" h="1858645">
                  <a:moveTo>
                    <a:pt x="2088946" y="0"/>
                  </a:moveTo>
                  <a:lnTo>
                    <a:pt x="2032368" y="0"/>
                  </a:lnTo>
                  <a:lnTo>
                    <a:pt x="2032368" y="19050"/>
                  </a:lnTo>
                  <a:lnTo>
                    <a:pt x="2088946" y="19050"/>
                  </a:lnTo>
                  <a:lnTo>
                    <a:pt x="2088946" y="0"/>
                  </a:lnTo>
                  <a:close/>
                </a:path>
                <a:path w="4234815" h="1858645">
                  <a:moveTo>
                    <a:pt x="2202103" y="1839468"/>
                  </a:moveTo>
                  <a:lnTo>
                    <a:pt x="2145525" y="1839468"/>
                  </a:lnTo>
                  <a:lnTo>
                    <a:pt x="2145525" y="1858518"/>
                  </a:lnTo>
                  <a:lnTo>
                    <a:pt x="2202103" y="1858518"/>
                  </a:lnTo>
                  <a:lnTo>
                    <a:pt x="2202103" y="1839468"/>
                  </a:lnTo>
                  <a:close/>
                </a:path>
                <a:path w="4234815" h="1858645">
                  <a:moveTo>
                    <a:pt x="2202103" y="0"/>
                  </a:moveTo>
                  <a:lnTo>
                    <a:pt x="2145525" y="0"/>
                  </a:lnTo>
                  <a:lnTo>
                    <a:pt x="2145525" y="19050"/>
                  </a:lnTo>
                  <a:lnTo>
                    <a:pt x="2202103" y="19050"/>
                  </a:lnTo>
                  <a:lnTo>
                    <a:pt x="2202103" y="0"/>
                  </a:lnTo>
                  <a:close/>
                </a:path>
                <a:path w="4234815" h="1858645">
                  <a:moveTo>
                    <a:pt x="2315260" y="1839468"/>
                  </a:moveTo>
                  <a:lnTo>
                    <a:pt x="2258682" y="1839468"/>
                  </a:lnTo>
                  <a:lnTo>
                    <a:pt x="2258682" y="1858518"/>
                  </a:lnTo>
                  <a:lnTo>
                    <a:pt x="2315260" y="1858518"/>
                  </a:lnTo>
                  <a:lnTo>
                    <a:pt x="2315260" y="1839468"/>
                  </a:lnTo>
                  <a:close/>
                </a:path>
                <a:path w="4234815" h="1858645">
                  <a:moveTo>
                    <a:pt x="2315260" y="0"/>
                  </a:moveTo>
                  <a:lnTo>
                    <a:pt x="2258682" y="0"/>
                  </a:lnTo>
                  <a:lnTo>
                    <a:pt x="2258682" y="19050"/>
                  </a:lnTo>
                  <a:lnTo>
                    <a:pt x="2315260" y="19050"/>
                  </a:lnTo>
                  <a:lnTo>
                    <a:pt x="2315260" y="0"/>
                  </a:lnTo>
                  <a:close/>
                </a:path>
                <a:path w="4234815" h="1858645">
                  <a:moveTo>
                    <a:pt x="2428417" y="1839468"/>
                  </a:moveTo>
                  <a:lnTo>
                    <a:pt x="2371839" y="1839468"/>
                  </a:lnTo>
                  <a:lnTo>
                    <a:pt x="2371839" y="1858518"/>
                  </a:lnTo>
                  <a:lnTo>
                    <a:pt x="2428417" y="1858518"/>
                  </a:lnTo>
                  <a:lnTo>
                    <a:pt x="2428417" y="1839468"/>
                  </a:lnTo>
                  <a:close/>
                </a:path>
                <a:path w="4234815" h="1858645">
                  <a:moveTo>
                    <a:pt x="2428417" y="0"/>
                  </a:moveTo>
                  <a:lnTo>
                    <a:pt x="2371839" y="0"/>
                  </a:lnTo>
                  <a:lnTo>
                    <a:pt x="2371839" y="19050"/>
                  </a:lnTo>
                  <a:lnTo>
                    <a:pt x="2428417" y="19050"/>
                  </a:lnTo>
                  <a:lnTo>
                    <a:pt x="2428417" y="0"/>
                  </a:lnTo>
                  <a:close/>
                </a:path>
                <a:path w="4234815" h="1858645">
                  <a:moveTo>
                    <a:pt x="2541587" y="1839468"/>
                  </a:moveTo>
                  <a:lnTo>
                    <a:pt x="2484996" y="1839468"/>
                  </a:lnTo>
                  <a:lnTo>
                    <a:pt x="2484996" y="1858518"/>
                  </a:lnTo>
                  <a:lnTo>
                    <a:pt x="2541587" y="1858518"/>
                  </a:lnTo>
                  <a:lnTo>
                    <a:pt x="2541587" y="1839468"/>
                  </a:lnTo>
                  <a:close/>
                </a:path>
                <a:path w="4234815" h="1858645">
                  <a:moveTo>
                    <a:pt x="2541587" y="0"/>
                  </a:moveTo>
                  <a:lnTo>
                    <a:pt x="2484996" y="0"/>
                  </a:lnTo>
                  <a:lnTo>
                    <a:pt x="2484996" y="19050"/>
                  </a:lnTo>
                  <a:lnTo>
                    <a:pt x="2541587" y="19050"/>
                  </a:lnTo>
                  <a:lnTo>
                    <a:pt x="2541587" y="0"/>
                  </a:lnTo>
                  <a:close/>
                </a:path>
                <a:path w="4234815" h="1858645">
                  <a:moveTo>
                    <a:pt x="2654744" y="1839468"/>
                  </a:moveTo>
                  <a:lnTo>
                    <a:pt x="2598166" y="1839468"/>
                  </a:lnTo>
                  <a:lnTo>
                    <a:pt x="2598166" y="1858518"/>
                  </a:lnTo>
                  <a:lnTo>
                    <a:pt x="2654744" y="1858518"/>
                  </a:lnTo>
                  <a:lnTo>
                    <a:pt x="2654744" y="1839468"/>
                  </a:lnTo>
                  <a:close/>
                </a:path>
                <a:path w="4234815" h="1858645">
                  <a:moveTo>
                    <a:pt x="2654744" y="0"/>
                  </a:moveTo>
                  <a:lnTo>
                    <a:pt x="2598166" y="0"/>
                  </a:lnTo>
                  <a:lnTo>
                    <a:pt x="2598166" y="19050"/>
                  </a:lnTo>
                  <a:lnTo>
                    <a:pt x="2654744" y="19050"/>
                  </a:lnTo>
                  <a:lnTo>
                    <a:pt x="2654744" y="0"/>
                  </a:lnTo>
                  <a:close/>
                </a:path>
                <a:path w="4234815" h="1858645">
                  <a:moveTo>
                    <a:pt x="2767901" y="1839468"/>
                  </a:moveTo>
                  <a:lnTo>
                    <a:pt x="2711323" y="1839468"/>
                  </a:lnTo>
                  <a:lnTo>
                    <a:pt x="2711323" y="1858518"/>
                  </a:lnTo>
                  <a:lnTo>
                    <a:pt x="2767901" y="1858518"/>
                  </a:lnTo>
                  <a:lnTo>
                    <a:pt x="2767901" y="1839468"/>
                  </a:lnTo>
                  <a:close/>
                </a:path>
                <a:path w="4234815" h="1858645">
                  <a:moveTo>
                    <a:pt x="2767901" y="0"/>
                  </a:moveTo>
                  <a:lnTo>
                    <a:pt x="2711323" y="0"/>
                  </a:lnTo>
                  <a:lnTo>
                    <a:pt x="2711323" y="19050"/>
                  </a:lnTo>
                  <a:lnTo>
                    <a:pt x="2767901" y="19050"/>
                  </a:lnTo>
                  <a:lnTo>
                    <a:pt x="2767901" y="0"/>
                  </a:lnTo>
                  <a:close/>
                </a:path>
                <a:path w="4234815" h="1858645">
                  <a:moveTo>
                    <a:pt x="2881058" y="1839468"/>
                  </a:moveTo>
                  <a:lnTo>
                    <a:pt x="2824480" y="1839468"/>
                  </a:lnTo>
                  <a:lnTo>
                    <a:pt x="2824480" y="1858518"/>
                  </a:lnTo>
                  <a:lnTo>
                    <a:pt x="2881058" y="1858518"/>
                  </a:lnTo>
                  <a:lnTo>
                    <a:pt x="2881058" y="1839468"/>
                  </a:lnTo>
                  <a:close/>
                </a:path>
                <a:path w="4234815" h="1858645">
                  <a:moveTo>
                    <a:pt x="2881058" y="0"/>
                  </a:moveTo>
                  <a:lnTo>
                    <a:pt x="2824480" y="0"/>
                  </a:lnTo>
                  <a:lnTo>
                    <a:pt x="2824480" y="19050"/>
                  </a:lnTo>
                  <a:lnTo>
                    <a:pt x="2881058" y="19050"/>
                  </a:lnTo>
                  <a:lnTo>
                    <a:pt x="2881058" y="0"/>
                  </a:lnTo>
                  <a:close/>
                </a:path>
                <a:path w="4234815" h="1858645">
                  <a:moveTo>
                    <a:pt x="2994215" y="1839468"/>
                  </a:moveTo>
                  <a:lnTo>
                    <a:pt x="2937637" y="1839468"/>
                  </a:lnTo>
                  <a:lnTo>
                    <a:pt x="2937637" y="1858518"/>
                  </a:lnTo>
                  <a:lnTo>
                    <a:pt x="2994215" y="1858518"/>
                  </a:lnTo>
                  <a:lnTo>
                    <a:pt x="2994215" y="1839468"/>
                  </a:lnTo>
                  <a:close/>
                </a:path>
                <a:path w="4234815" h="1858645">
                  <a:moveTo>
                    <a:pt x="2994215" y="0"/>
                  </a:moveTo>
                  <a:lnTo>
                    <a:pt x="2937637" y="0"/>
                  </a:lnTo>
                  <a:lnTo>
                    <a:pt x="2937637" y="19050"/>
                  </a:lnTo>
                  <a:lnTo>
                    <a:pt x="2994215" y="19050"/>
                  </a:lnTo>
                  <a:lnTo>
                    <a:pt x="2994215" y="0"/>
                  </a:lnTo>
                  <a:close/>
                </a:path>
                <a:path w="4234815" h="1858645">
                  <a:moveTo>
                    <a:pt x="3107372" y="1839468"/>
                  </a:moveTo>
                  <a:lnTo>
                    <a:pt x="3050794" y="1839468"/>
                  </a:lnTo>
                  <a:lnTo>
                    <a:pt x="3050794" y="1858518"/>
                  </a:lnTo>
                  <a:lnTo>
                    <a:pt x="3107372" y="1858518"/>
                  </a:lnTo>
                  <a:lnTo>
                    <a:pt x="3107372" y="1839468"/>
                  </a:lnTo>
                  <a:close/>
                </a:path>
                <a:path w="4234815" h="1858645">
                  <a:moveTo>
                    <a:pt x="3107372" y="0"/>
                  </a:moveTo>
                  <a:lnTo>
                    <a:pt x="3050794" y="0"/>
                  </a:lnTo>
                  <a:lnTo>
                    <a:pt x="3050794" y="19050"/>
                  </a:lnTo>
                  <a:lnTo>
                    <a:pt x="3107372" y="19050"/>
                  </a:lnTo>
                  <a:lnTo>
                    <a:pt x="3107372" y="0"/>
                  </a:lnTo>
                  <a:close/>
                </a:path>
                <a:path w="4234815" h="1858645">
                  <a:moveTo>
                    <a:pt x="3220529" y="1839468"/>
                  </a:moveTo>
                  <a:lnTo>
                    <a:pt x="3163951" y="1839468"/>
                  </a:lnTo>
                  <a:lnTo>
                    <a:pt x="3163951" y="1858518"/>
                  </a:lnTo>
                  <a:lnTo>
                    <a:pt x="3220529" y="1858518"/>
                  </a:lnTo>
                  <a:lnTo>
                    <a:pt x="3220529" y="1839468"/>
                  </a:lnTo>
                  <a:close/>
                </a:path>
                <a:path w="4234815" h="1858645">
                  <a:moveTo>
                    <a:pt x="3220529" y="0"/>
                  </a:moveTo>
                  <a:lnTo>
                    <a:pt x="3163951" y="0"/>
                  </a:lnTo>
                  <a:lnTo>
                    <a:pt x="3163951" y="19050"/>
                  </a:lnTo>
                  <a:lnTo>
                    <a:pt x="3220529" y="19050"/>
                  </a:lnTo>
                  <a:lnTo>
                    <a:pt x="3220529" y="0"/>
                  </a:lnTo>
                  <a:close/>
                </a:path>
                <a:path w="4234815" h="1858645">
                  <a:moveTo>
                    <a:pt x="3333686" y="1839468"/>
                  </a:moveTo>
                  <a:lnTo>
                    <a:pt x="3277108" y="1839468"/>
                  </a:lnTo>
                  <a:lnTo>
                    <a:pt x="3277108" y="1858518"/>
                  </a:lnTo>
                  <a:lnTo>
                    <a:pt x="3333686" y="1858518"/>
                  </a:lnTo>
                  <a:lnTo>
                    <a:pt x="3333686" y="1839468"/>
                  </a:lnTo>
                  <a:close/>
                </a:path>
                <a:path w="4234815" h="1858645">
                  <a:moveTo>
                    <a:pt x="3333686" y="0"/>
                  </a:moveTo>
                  <a:lnTo>
                    <a:pt x="3277108" y="0"/>
                  </a:lnTo>
                  <a:lnTo>
                    <a:pt x="3277108" y="19050"/>
                  </a:lnTo>
                  <a:lnTo>
                    <a:pt x="3333686" y="19050"/>
                  </a:lnTo>
                  <a:lnTo>
                    <a:pt x="3333686" y="0"/>
                  </a:lnTo>
                  <a:close/>
                </a:path>
                <a:path w="4234815" h="1858645">
                  <a:moveTo>
                    <a:pt x="3446843" y="1839468"/>
                  </a:moveTo>
                  <a:lnTo>
                    <a:pt x="3390265" y="1839468"/>
                  </a:lnTo>
                  <a:lnTo>
                    <a:pt x="3390265" y="1858518"/>
                  </a:lnTo>
                  <a:lnTo>
                    <a:pt x="3446843" y="1858518"/>
                  </a:lnTo>
                  <a:lnTo>
                    <a:pt x="3446843" y="1839468"/>
                  </a:lnTo>
                  <a:close/>
                </a:path>
                <a:path w="4234815" h="1858645">
                  <a:moveTo>
                    <a:pt x="3446843" y="0"/>
                  </a:moveTo>
                  <a:lnTo>
                    <a:pt x="3390265" y="0"/>
                  </a:lnTo>
                  <a:lnTo>
                    <a:pt x="3390265" y="19050"/>
                  </a:lnTo>
                  <a:lnTo>
                    <a:pt x="3446843" y="19050"/>
                  </a:lnTo>
                  <a:lnTo>
                    <a:pt x="3446843" y="0"/>
                  </a:lnTo>
                  <a:close/>
                </a:path>
                <a:path w="4234815" h="1858645">
                  <a:moveTo>
                    <a:pt x="3560000" y="1839468"/>
                  </a:moveTo>
                  <a:lnTo>
                    <a:pt x="3503422" y="1839468"/>
                  </a:lnTo>
                  <a:lnTo>
                    <a:pt x="3503422" y="1858518"/>
                  </a:lnTo>
                  <a:lnTo>
                    <a:pt x="3560000" y="1858518"/>
                  </a:lnTo>
                  <a:lnTo>
                    <a:pt x="3560000" y="1839468"/>
                  </a:lnTo>
                  <a:close/>
                </a:path>
                <a:path w="4234815" h="1858645">
                  <a:moveTo>
                    <a:pt x="3560000" y="0"/>
                  </a:moveTo>
                  <a:lnTo>
                    <a:pt x="3503422" y="0"/>
                  </a:lnTo>
                  <a:lnTo>
                    <a:pt x="3503422" y="19050"/>
                  </a:lnTo>
                  <a:lnTo>
                    <a:pt x="3560000" y="19050"/>
                  </a:lnTo>
                  <a:lnTo>
                    <a:pt x="3560000" y="0"/>
                  </a:lnTo>
                  <a:close/>
                </a:path>
                <a:path w="4234815" h="1858645">
                  <a:moveTo>
                    <a:pt x="3673157" y="1839468"/>
                  </a:moveTo>
                  <a:lnTo>
                    <a:pt x="3616579" y="1839468"/>
                  </a:lnTo>
                  <a:lnTo>
                    <a:pt x="3616579" y="1858518"/>
                  </a:lnTo>
                  <a:lnTo>
                    <a:pt x="3673157" y="1858518"/>
                  </a:lnTo>
                  <a:lnTo>
                    <a:pt x="3673157" y="1839468"/>
                  </a:lnTo>
                  <a:close/>
                </a:path>
                <a:path w="4234815" h="1858645">
                  <a:moveTo>
                    <a:pt x="3673157" y="0"/>
                  </a:moveTo>
                  <a:lnTo>
                    <a:pt x="3616579" y="0"/>
                  </a:lnTo>
                  <a:lnTo>
                    <a:pt x="3616579" y="19050"/>
                  </a:lnTo>
                  <a:lnTo>
                    <a:pt x="3673157" y="19050"/>
                  </a:lnTo>
                  <a:lnTo>
                    <a:pt x="3673157" y="0"/>
                  </a:lnTo>
                  <a:close/>
                </a:path>
                <a:path w="4234815" h="1858645">
                  <a:moveTo>
                    <a:pt x="3786314" y="1839468"/>
                  </a:moveTo>
                  <a:lnTo>
                    <a:pt x="3729736" y="1839468"/>
                  </a:lnTo>
                  <a:lnTo>
                    <a:pt x="3729736" y="1858518"/>
                  </a:lnTo>
                  <a:lnTo>
                    <a:pt x="3786314" y="1858518"/>
                  </a:lnTo>
                  <a:lnTo>
                    <a:pt x="3786314" y="1839468"/>
                  </a:lnTo>
                  <a:close/>
                </a:path>
                <a:path w="4234815" h="1858645">
                  <a:moveTo>
                    <a:pt x="3786314" y="0"/>
                  </a:moveTo>
                  <a:lnTo>
                    <a:pt x="3729736" y="0"/>
                  </a:lnTo>
                  <a:lnTo>
                    <a:pt x="3729736" y="19050"/>
                  </a:lnTo>
                  <a:lnTo>
                    <a:pt x="3786314" y="19050"/>
                  </a:lnTo>
                  <a:lnTo>
                    <a:pt x="3786314" y="0"/>
                  </a:lnTo>
                  <a:close/>
                </a:path>
                <a:path w="4234815" h="1858645">
                  <a:moveTo>
                    <a:pt x="3899471" y="1839468"/>
                  </a:moveTo>
                  <a:lnTo>
                    <a:pt x="3842893" y="1839468"/>
                  </a:lnTo>
                  <a:lnTo>
                    <a:pt x="3842893" y="1858518"/>
                  </a:lnTo>
                  <a:lnTo>
                    <a:pt x="3899471" y="1858518"/>
                  </a:lnTo>
                  <a:lnTo>
                    <a:pt x="3899471" y="1839468"/>
                  </a:lnTo>
                  <a:close/>
                </a:path>
                <a:path w="4234815" h="1858645">
                  <a:moveTo>
                    <a:pt x="3899471" y="0"/>
                  </a:moveTo>
                  <a:lnTo>
                    <a:pt x="3842893" y="0"/>
                  </a:lnTo>
                  <a:lnTo>
                    <a:pt x="3842893" y="19050"/>
                  </a:lnTo>
                  <a:lnTo>
                    <a:pt x="3899471" y="19050"/>
                  </a:lnTo>
                  <a:lnTo>
                    <a:pt x="3899471" y="0"/>
                  </a:lnTo>
                  <a:close/>
                </a:path>
                <a:path w="4234815" h="1858645">
                  <a:moveTo>
                    <a:pt x="4012590" y="1839468"/>
                  </a:moveTo>
                  <a:lnTo>
                    <a:pt x="3956050" y="1839468"/>
                  </a:lnTo>
                  <a:lnTo>
                    <a:pt x="3956050" y="1858518"/>
                  </a:lnTo>
                  <a:lnTo>
                    <a:pt x="4012590" y="1858518"/>
                  </a:lnTo>
                  <a:lnTo>
                    <a:pt x="4012590" y="1839468"/>
                  </a:lnTo>
                  <a:close/>
                </a:path>
                <a:path w="4234815" h="1858645">
                  <a:moveTo>
                    <a:pt x="4012590" y="0"/>
                  </a:moveTo>
                  <a:lnTo>
                    <a:pt x="3956050" y="0"/>
                  </a:lnTo>
                  <a:lnTo>
                    <a:pt x="3956050" y="19050"/>
                  </a:lnTo>
                  <a:lnTo>
                    <a:pt x="4012590" y="19050"/>
                  </a:lnTo>
                  <a:lnTo>
                    <a:pt x="4012590" y="0"/>
                  </a:lnTo>
                  <a:close/>
                </a:path>
                <a:path w="4234815" h="1858645">
                  <a:moveTo>
                    <a:pt x="4125747" y="1839468"/>
                  </a:moveTo>
                  <a:lnTo>
                    <a:pt x="4069169" y="1839468"/>
                  </a:lnTo>
                  <a:lnTo>
                    <a:pt x="4069169" y="1858518"/>
                  </a:lnTo>
                  <a:lnTo>
                    <a:pt x="4125747" y="1858518"/>
                  </a:lnTo>
                  <a:lnTo>
                    <a:pt x="4125747" y="1839468"/>
                  </a:lnTo>
                  <a:close/>
                </a:path>
                <a:path w="4234815" h="1858645">
                  <a:moveTo>
                    <a:pt x="4125747" y="0"/>
                  </a:moveTo>
                  <a:lnTo>
                    <a:pt x="4069169" y="0"/>
                  </a:lnTo>
                  <a:lnTo>
                    <a:pt x="4069169" y="19050"/>
                  </a:lnTo>
                  <a:lnTo>
                    <a:pt x="4125747" y="19050"/>
                  </a:lnTo>
                  <a:lnTo>
                    <a:pt x="4125747" y="0"/>
                  </a:lnTo>
                  <a:close/>
                </a:path>
                <a:path w="4234815" h="1858645">
                  <a:moveTo>
                    <a:pt x="4229087" y="49479"/>
                  </a:moveTo>
                  <a:lnTo>
                    <a:pt x="4228516" y="46621"/>
                  </a:lnTo>
                  <a:lnTo>
                    <a:pt x="4212145" y="22390"/>
                  </a:lnTo>
                  <a:lnTo>
                    <a:pt x="4187914" y="6019"/>
                  </a:lnTo>
                  <a:lnTo>
                    <a:pt x="4185043" y="5435"/>
                  </a:lnTo>
                  <a:lnTo>
                    <a:pt x="4178363" y="23126"/>
                  </a:lnTo>
                  <a:lnTo>
                    <a:pt x="4180509" y="23558"/>
                  </a:lnTo>
                  <a:lnTo>
                    <a:pt x="4198683" y="35839"/>
                  </a:lnTo>
                  <a:lnTo>
                    <a:pt x="4210964" y="54013"/>
                  </a:lnTo>
                  <a:lnTo>
                    <a:pt x="4211396" y="56159"/>
                  </a:lnTo>
                  <a:lnTo>
                    <a:pt x="4229087" y="49479"/>
                  </a:lnTo>
                  <a:close/>
                </a:path>
                <a:path w="4234815" h="1858645">
                  <a:moveTo>
                    <a:pt x="4229100" y="1809038"/>
                  </a:moveTo>
                  <a:lnTo>
                    <a:pt x="4211396" y="1802358"/>
                  </a:lnTo>
                  <a:lnTo>
                    <a:pt x="4210964" y="1804517"/>
                  </a:lnTo>
                  <a:lnTo>
                    <a:pt x="4198683" y="1822678"/>
                  </a:lnTo>
                  <a:lnTo>
                    <a:pt x="4180509" y="1834959"/>
                  </a:lnTo>
                  <a:lnTo>
                    <a:pt x="4178376" y="1835391"/>
                  </a:lnTo>
                  <a:lnTo>
                    <a:pt x="4184815" y="1852510"/>
                  </a:lnTo>
                  <a:lnTo>
                    <a:pt x="4185056" y="1853082"/>
                  </a:lnTo>
                  <a:lnTo>
                    <a:pt x="4187914" y="1852510"/>
                  </a:lnTo>
                  <a:lnTo>
                    <a:pt x="4212145" y="1836140"/>
                  </a:lnTo>
                  <a:lnTo>
                    <a:pt x="4228516" y="1811909"/>
                  </a:lnTo>
                  <a:lnTo>
                    <a:pt x="4229100" y="1809038"/>
                  </a:lnTo>
                  <a:close/>
                </a:path>
                <a:path w="4234815" h="1858645">
                  <a:moveTo>
                    <a:pt x="4234523" y="1693214"/>
                  </a:moveTo>
                  <a:lnTo>
                    <a:pt x="4215473" y="1693214"/>
                  </a:lnTo>
                  <a:lnTo>
                    <a:pt x="4215473" y="1749806"/>
                  </a:lnTo>
                  <a:lnTo>
                    <a:pt x="4234523" y="1749806"/>
                  </a:lnTo>
                  <a:lnTo>
                    <a:pt x="4234523" y="1693214"/>
                  </a:lnTo>
                  <a:close/>
                </a:path>
                <a:path w="4234815" h="1858645">
                  <a:moveTo>
                    <a:pt x="4234523" y="1580045"/>
                  </a:moveTo>
                  <a:lnTo>
                    <a:pt x="4215473" y="1580045"/>
                  </a:lnTo>
                  <a:lnTo>
                    <a:pt x="4215473" y="1636623"/>
                  </a:lnTo>
                  <a:lnTo>
                    <a:pt x="4234523" y="1636623"/>
                  </a:lnTo>
                  <a:lnTo>
                    <a:pt x="4234523" y="1580045"/>
                  </a:lnTo>
                  <a:close/>
                </a:path>
                <a:path w="4234815" h="1858645">
                  <a:moveTo>
                    <a:pt x="4234523" y="1466850"/>
                  </a:moveTo>
                  <a:lnTo>
                    <a:pt x="4215473" y="1466850"/>
                  </a:lnTo>
                  <a:lnTo>
                    <a:pt x="4215473" y="1523453"/>
                  </a:lnTo>
                  <a:lnTo>
                    <a:pt x="4234523" y="1523453"/>
                  </a:lnTo>
                  <a:lnTo>
                    <a:pt x="4234523" y="1466850"/>
                  </a:lnTo>
                  <a:close/>
                </a:path>
                <a:path w="4234815" h="1858645">
                  <a:moveTo>
                    <a:pt x="4234523" y="1353680"/>
                  </a:moveTo>
                  <a:lnTo>
                    <a:pt x="4215473" y="1353680"/>
                  </a:lnTo>
                  <a:lnTo>
                    <a:pt x="4215473" y="1410258"/>
                  </a:lnTo>
                  <a:lnTo>
                    <a:pt x="4234523" y="1410258"/>
                  </a:lnTo>
                  <a:lnTo>
                    <a:pt x="4234523" y="1353680"/>
                  </a:lnTo>
                  <a:close/>
                </a:path>
                <a:path w="4234815" h="1858645">
                  <a:moveTo>
                    <a:pt x="4234523" y="1240497"/>
                  </a:moveTo>
                  <a:lnTo>
                    <a:pt x="4215473" y="1240497"/>
                  </a:lnTo>
                  <a:lnTo>
                    <a:pt x="4215473" y="1297089"/>
                  </a:lnTo>
                  <a:lnTo>
                    <a:pt x="4234523" y="1297089"/>
                  </a:lnTo>
                  <a:lnTo>
                    <a:pt x="4234523" y="1240497"/>
                  </a:lnTo>
                  <a:close/>
                </a:path>
                <a:path w="4234815" h="1858645">
                  <a:moveTo>
                    <a:pt x="4234523" y="1127328"/>
                  </a:moveTo>
                  <a:lnTo>
                    <a:pt x="4215473" y="1127328"/>
                  </a:lnTo>
                  <a:lnTo>
                    <a:pt x="4215473" y="1183906"/>
                  </a:lnTo>
                  <a:lnTo>
                    <a:pt x="4234523" y="1183906"/>
                  </a:lnTo>
                  <a:lnTo>
                    <a:pt x="4234523" y="1127328"/>
                  </a:lnTo>
                  <a:close/>
                </a:path>
                <a:path w="4234815" h="1858645">
                  <a:moveTo>
                    <a:pt x="4234523" y="1014145"/>
                  </a:moveTo>
                  <a:lnTo>
                    <a:pt x="4215473" y="1014145"/>
                  </a:lnTo>
                  <a:lnTo>
                    <a:pt x="4215473" y="1070737"/>
                  </a:lnTo>
                  <a:lnTo>
                    <a:pt x="4234523" y="1070737"/>
                  </a:lnTo>
                  <a:lnTo>
                    <a:pt x="4234523" y="1014145"/>
                  </a:lnTo>
                  <a:close/>
                </a:path>
                <a:path w="4234815" h="1858645">
                  <a:moveTo>
                    <a:pt x="4234523" y="900963"/>
                  </a:moveTo>
                  <a:lnTo>
                    <a:pt x="4215473" y="900963"/>
                  </a:lnTo>
                  <a:lnTo>
                    <a:pt x="4215473" y="957554"/>
                  </a:lnTo>
                  <a:lnTo>
                    <a:pt x="4234523" y="957554"/>
                  </a:lnTo>
                  <a:lnTo>
                    <a:pt x="4234523" y="900963"/>
                  </a:lnTo>
                  <a:close/>
                </a:path>
                <a:path w="4234815" h="1858645">
                  <a:moveTo>
                    <a:pt x="4234523" y="787793"/>
                  </a:moveTo>
                  <a:lnTo>
                    <a:pt x="4215473" y="787793"/>
                  </a:lnTo>
                  <a:lnTo>
                    <a:pt x="4215473" y="844372"/>
                  </a:lnTo>
                  <a:lnTo>
                    <a:pt x="4234523" y="844372"/>
                  </a:lnTo>
                  <a:lnTo>
                    <a:pt x="4234523" y="787793"/>
                  </a:lnTo>
                  <a:close/>
                </a:path>
                <a:path w="4234815" h="1858645">
                  <a:moveTo>
                    <a:pt x="4234523" y="674611"/>
                  </a:moveTo>
                  <a:lnTo>
                    <a:pt x="4215473" y="674611"/>
                  </a:lnTo>
                  <a:lnTo>
                    <a:pt x="4215473" y="731202"/>
                  </a:lnTo>
                  <a:lnTo>
                    <a:pt x="4234523" y="731202"/>
                  </a:lnTo>
                  <a:lnTo>
                    <a:pt x="4234523" y="674611"/>
                  </a:lnTo>
                  <a:close/>
                </a:path>
                <a:path w="4234815" h="1858645">
                  <a:moveTo>
                    <a:pt x="4234523" y="561441"/>
                  </a:moveTo>
                  <a:lnTo>
                    <a:pt x="4215473" y="561441"/>
                  </a:lnTo>
                  <a:lnTo>
                    <a:pt x="4215473" y="618020"/>
                  </a:lnTo>
                  <a:lnTo>
                    <a:pt x="4234523" y="618020"/>
                  </a:lnTo>
                  <a:lnTo>
                    <a:pt x="4234523" y="561441"/>
                  </a:lnTo>
                  <a:close/>
                </a:path>
                <a:path w="4234815" h="1858645">
                  <a:moveTo>
                    <a:pt x="4234523" y="448246"/>
                  </a:moveTo>
                  <a:lnTo>
                    <a:pt x="4215473" y="448246"/>
                  </a:lnTo>
                  <a:lnTo>
                    <a:pt x="4215473" y="504850"/>
                  </a:lnTo>
                  <a:lnTo>
                    <a:pt x="4234523" y="504850"/>
                  </a:lnTo>
                  <a:lnTo>
                    <a:pt x="4234523" y="448246"/>
                  </a:lnTo>
                  <a:close/>
                </a:path>
                <a:path w="4234815" h="1858645">
                  <a:moveTo>
                    <a:pt x="4234523" y="335076"/>
                  </a:moveTo>
                  <a:lnTo>
                    <a:pt x="4215473" y="335076"/>
                  </a:lnTo>
                  <a:lnTo>
                    <a:pt x="4215473" y="391655"/>
                  </a:lnTo>
                  <a:lnTo>
                    <a:pt x="4234523" y="391655"/>
                  </a:lnTo>
                  <a:lnTo>
                    <a:pt x="4234523" y="335076"/>
                  </a:lnTo>
                  <a:close/>
                </a:path>
                <a:path w="4234815" h="1858645">
                  <a:moveTo>
                    <a:pt x="4234523" y="221894"/>
                  </a:moveTo>
                  <a:lnTo>
                    <a:pt x="4215473" y="221894"/>
                  </a:lnTo>
                  <a:lnTo>
                    <a:pt x="4215473" y="278485"/>
                  </a:lnTo>
                  <a:lnTo>
                    <a:pt x="4234523" y="278485"/>
                  </a:lnTo>
                  <a:lnTo>
                    <a:pt x="4234523" y="221894"/>
                  </a:lnTo>
                  <a:close/>
                </a:path>
                <a:path w="4234815" h="1858645">
                  <a:moveTo>
                    <a:pt x="4234523" y="108724"/>
                  </a:moveTo>
                  <a:lnTo>
                    <a:pt x="4215473" y="108724"/>
                  </a:lnTo>
                  <a:lnTo>
                    <a:pt x="4215473" y="165303"/>
                  </a:lnTo>
                  <a:lnTo>
                    <a:pt x="4234523" y="165303"/>
                  </a:lnTo>
                  <a:lnTo>
                    <a:pt x="4234523" y="108724"/>
                  </a:lnTo>
                  <a:close/>
                </a:path>
              </a:pathLst>
            </a:custGeom>
            <a:solidFill>
              <a:srgbClr val="CAD4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/>
              <a:t>7.</a:t>
            </a:r>
            <a:r>
              <a:rPr dirty="0" spc="-65"/>
              <a:t> </a:t>
            </a:r>
            <a:r>
              <a:rPr dirty="0"/>
              <a:t>Conclusion</a:t>
            </a:r>
            <a:r>
              <a:rPr dirty="0" spc="-65"/>
              <a:t> </a:t>
            </a:r>
            <a:r>
              <a:rPr dirty="0"/>
              <a:t>&amp;</a:t>
            </a:r>
            <a:r>
              <a:rPr dirty="0" spc="-65"/>
              <a:t> </a:t>
            </a:r>
            <a:r>
              <a:rPr dirty="0"/>
              <a:t>Key</a:t>
            </a:r>
            <a:r>
              <a:rPr dirty="0" spc="-65"/>
              <a:t> </a:t>
            </a:r>
            <a:r>
              <a:rPr dirty="0" spc="-35"/>
              <a:t>Takeaways</a:t>
            </a: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200" spc="50" b="0">
                <a:solidFill>
                  <a:srgbClr val="708095"/>
                </a:solidFill>
                <a:latin typeface="Arial"/>
                <a:cs typeface="Arial"/>
              </a:rPr>
              <a:t>SUMMARY</a:t>
            </a:r>
            <a:r>
              <a:rPr dirty="0" sz="1200" spc="19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b="0">
                <a:solidFill>
                  <a:srgbClr val="708095"/>
                </a:solidFill>
                <a:latin typeface="Arial"/>
                <a:cs typeface="Arial"/>
              </a:rPr>
              <a:t>FOR</a:t>
            </a:r>
            <a:r>
              <a:rPr dirty="0" sz="1200" spc="195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50" b="0">
                <a:solidFill>
                  <a:srgbClr val="708095"/>
                </a:solidFill>
                <a:latin typeface="Arial"/>
                <a:cs typeface="Arial"/>
              </a:rPr>
              <a:t>EXAMINATION</a:t>
            </a:r>
            <a:r>
              <a:rPr dirty="0" sz="1200" spc="190" b="0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200" spc="-20" b="0">
                <a:solidFill>
                  <a:srgbClr val="708095"/>
                </a:solidFill>
                <a:latin typeface="Arial"/>
                <a:cs typeface="Arial"/>
              </a:rPr>
              <a:t>PREP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17372" y="2364701"/>
            <a:ext cx="3473450" cy="1266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74420F"/>
                </a:solidFill>
                <a:latin typeface="Arial"/>
                <a:cs typeface="Arial"/>
              </a:rPr>
              <a:t>Exam</a:t>
            </a:r>
            <a:r>
              <a:rPr dirty="0" sz="1400" spc="-30" b="1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74420F"/>
                </a:solidFill>
                <a:latin typeface="Arial"/>
                <a:cs typeface="Arial"/>
              </a:rPr>
              <a:t>Note</a:t>
            </a:r>
            <a:endParaRPr sz="1400">
              <a:latin typeface="Arial"/>
              <a:cs typeface="Arial"/>
            </a:endParaRPr>
          </a:p>
          <a:p>
            <a:pPr algn="ctr" marL="12700" marR="5080" indent="635">
              <a:lnSpc>
                <a:spcPct val="133300"/>
              </a:lnSpc>
              <a:spcBef>
                <a:spcPts val="405"/>
              </a:spcBef>
            </a:pP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When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writing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74420F"/>
                </a:solidFill>
                <a:latin typeface="Arial"/>
                <a:cs typeface="Arial"/>
              </a:rPr>
              <a:t>long-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form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answers,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make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sure</a:t>
            </a:r>
            <a:r>
              <a:rPr dirty="0" sz="1200" spc="-1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74420F"/>
                </a:solidFill>
                <a:latin typeface="Arial"/>
                <a:cs typeface="Arial"/>
              </a:rPr>
              <a:t>to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contrast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classical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liberal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views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74420F"/>
                </a:solidFill>
                <a:latin typeface="Arial"/>
                <a:cs typeface="Arial"/>
              </a:rPr>
              <a:t>(Hayek,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Nozick)</a:t>
            </a:r>
            <a:r>
              <a:rPr dirty="0" sz="1200" spc="-20">
                <a:solidFill>
                  <a:srgbClr val="74420F"/>
                </a:solidFill>
                <a:latin typeface="Arial"/>
                <a:cs typeface="Arial"/>
              </a:rPr>
              <a:t> with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egalitarian</a:t>
            </a:r>
            <a:r>
              <a:rPr dirty="0" sz="1200" spc="-30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welfare</a:t>
            </a:r>
            <a:r>
              <a:rPr dirty="0" sz="1200" spc="-2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perspectives</a:t>
            </a:r>
            <a:r>
              <a:rPr dirty="0" sz="1200" spc="-2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74420F"/>
                </a:solidFill>
                <a:latin typeface="Arial"/>
                <a:cs typeface="Arial"/>
              </a:rPr>
              <a:t>(Laski,</a:t>
            </a:r>
            <a:r>
              <a:rPr dirty="0" sz="1200" spc="-25">
                <a:solidFill>
                  <a:srgbClr val="74420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74420F"/>
                </a:solidFill>
                <a:latin typeface="Arial"/>
                <a:cs typeface="Arial"/>
              </a:rPr>
              <a:t>Tawney, Rawls).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8299" y="1704645"/>
            <a:ext cx="4251325" cy="2466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Core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Themes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495467"/>
                </a:solidFill>
                <a:latin typeface="Arial"/>
                <a:cs typeface="Arial"/>
              </a:rPr>
              <a:t>for</a:t>
            </a:r>
            <a:r>
              <a:rPr dirty="0" sz="1300" spc="-3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495467"/>
                </a:solidFill>
                <a:latin typeface="Arial"/>
                <a:cs typeface="Arial"/>
              </a:rPr>
              <a:t>Revision:</a:t>
            </a:r>
            <a:endParaRPr sz="1300">
              <a:latin typeface="Arial"/>
              <a:cs typeface="Arial"/>
            </a:endParaRPr>
          </a:p>
          <a:p>
            <a:pPr marL="250825" marR="5080" indent="-104139">
              <a:lnSpc>
                <a:spcPct val="133300"/>
              </a:lnSpc>
              <a:spcBef>
                <a:spcPts val="1300"/>
              </a:spcBef>
              <a:buChar char="•"/>
              <a:tabLst>
                <a:tab pos="250825" algn="l"/>
              </a:tabLst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Equality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is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dynamic—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it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shifts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from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protecting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basic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civil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procedures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enacting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structural</a:t>
            </a:r>
            <a:r>
              <a:rPr dirty="0" sz="1300" spc="-6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economic interventions.</a:t>
            </a:r>
            <a:endParaRPr sz="1300">
              <a:latin typeface="Arial"/>
              <a:cs typeface="Arial"/>
            </a:endParaRPr>
          </a:p>
          <a:p>
            <a:pPr marL="250825" marR="186055" indent="-104139">
              <a:lnSpc>
                <a:spcPct val="133300"/>
              </a:lnSpc>
              <a:spcBef>
                <a:spcPts val="900"/>
              </a:spcBef>
              <a:buChar char="•"/>
              <a:tabLst>
                <a:tab pos="250825" algn="l"/>
              </a:tabLst>
            </a:pP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Modern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democracy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depends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on</a:t>
            </a:r>
            <a:r>
              <a:rPr dirty="0" sz="1300" spc="-4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balancing</a:t>
            </a:r>
            <a:r>
              <a:rPr dirty="0" sz="1300" spc="-5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individual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liberty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with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social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justice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frameworks.</a:t>
            </a:r>
            <a:endParaRPr sz="1300">
              <a:latin typeface="Arial"/>
              <a:cs typeface="Arial"/>
            </a:endParaRPr>
          </a:p>
          <a:p>
            <a:pPr marL="250825" marR="168910" indent="-104139">
              <a:lnSpc>
                <a:spcPct val="133300"/>
              </a:lnSpc>
              <a:spcBef>
                <a:spcPts val="900"/>
              </a:spcBef>
              <a:buChar char="•"/>
              <a:tabLst>
                <a:tab pos="250825" algn="l"/>
              </a:tabLst>
            </a:pP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Meritocracy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is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 incomplete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if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historical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or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 generational disadvantages</a:t>
            </a:r>
            <a:r>
              <a:rPr dirty="0" sz="1300" spc="-20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are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495467"/>
                </a:solidFill>
                <a:latin typeface="Arial"/>
                <a:cs typeface="Arial"/>
              </a:rPr>
              <a:t>left</a:t>
            </a:r>
            <a:r>
              <a:rPr dirty="0" sz="1300" spc="-15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495467"/>
                </a:solidFill>
                <a:latin typeface="Arial"/>
                <a:cs typeface="Arial"/>
              </a:rPr>
              <a:t>unchecked.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920999" y="6597729"/>
            <a:ext cx="8850630" cy="9525"/>
          </a:xfrm>
          <a:custGeom>
            <a:avLst/>
            <a:gdLst/>
            <a:ahLst/>
            <a:cxnLst/>
            <a:rect l="l" t="t" r="r" b="b"/>
            <a:pathLst>
              <a:path w="8850630" h="9525">
                <a:moveTo>
                  <a:pt x="8850001" y="9525"/>
                </a:moveTo>
                <a:lnTo>
                  <a:pt x="0" y="9525"/>
                </a:lnTo>
                <a:lnTo>
                  <a:pt x="0" y="0"/>
                </a:lnTo>
                <a:lnTo>
                  <a:pt x="8850001" y="0"/>
                </a:lnTo>
                <a:lnTo>
                  <a:pt x="8850001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/>
              <a:t>BA</a:t>
            </a:r>
            <a:r>
              <a:rPr dirty="0" spc="-20"/>
              <a:t> </a:t>
            </a:r>
            <a:r>
              <a:rPr dirty="0"/>
              <a:t>4th</a:t>
            </a:r>
            <a:r>
              <a:rPr dirty="0" spc="-15"/>
              <a:t> </a:t>
            </a:r>
            <a:r>
              <a:rPr dirty="0"/>
              <a:t>Semester</a:t>
            </a:r>
            <a:r>
              <a:rPr dirty="0" spc="-15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Political</a:t>
            </a:r>
            <a:r>
              <a:rPr dirty="0" spc="-15"/>
              <a:t> </a:t>
            </a:r>
            <a:r>
              <a:rPr dirty="0" spc="-10"/>
              <a:t>Science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9023619" y="6689804"/>
            <a:ext cx="76009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30"/>
              </a:lnSpc>
            </a:pPr>
            <a:r>
              <a:rPr dirty="0" sz="1000">
                <a:solidFill>
                  <a:srgbClr val="A0AEBF"/>
                </a:solidFill>
                <a:latin typeface="Arial"/>
                <a:cs typeface="Arial"/>
              </a:rPr>
              <a:t>Slide 8 </a:t>
            </a:r>
            <a:r>
              <a:rPr dirty="0" sz="1000" spc="-10">
                <a:solidFill>
                  <a:srgbClr val="A0AEBF"/>
                </a:solidFill>
                <a:latin typeface="Arial"/>
                <a:cs typeface="Arial"/>
              </a:rPr>
              <a:t>(End)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Equality - Political Science BA 4th Sem</dc:title>
  <dcterms:created xsi:type="dcterms:W3CDTF">2026-05-21T17:05:25Z</dcterms:created>
  <dcterms:modified xsi:type="dcterms:W3CDTF">2026-05-21T17:05:25Z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2026-05-21T00:00:00Z</vt:filetime>
  </property>
  <property fmtid="{D5CDD505-2E9C-101B-9397-08002B2CF9AE}" pid="3" name="LastSaved">
    <vt:filetime>2026-05-21T00:00:00Z</vt:filetime>
  </property>
  <property fmtid="{D5CDD505-2E9C-101B-9397-08002B2CF9AE}" pid="4" name="Producer">
    <vt:lpwstr>3-Heights(TM) PDF Security Shell 4.8.25.2 (http://www.pdf-tools.com)</vt:lpwstr>
  </property>
</Properties>
</file>