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x="10693400" cy="7562850"/>
  <p:notesSz cx="10693400" cy="75628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2A6BAF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A0AEBF"/>
                </a:solidFill>
                <a:latin typeface="Lucida Sans"/>
                <a:cs typeface="Lucida Sans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BA</a:t>
            </a:r>
            <a:r>
              <a:rPr dirty="0" spc="-50"/>
              <a:t> </a:t>
            </a:r>
            <a:r>
              <a:rPr dirty="0" spc="-35"/>
              <a:t>2nd</a:t>
            </a:r>
            <a:r>
              <a:rPr dirty="0" spc="-50"/>
              <a:t> </a:t>
            </a:r>
            <a:r>
              <a:rPr dirty="0" spc="-10"/>
              <a:t>Sem:</a:t>
            </a:r>
            <a:r>
              <a:rPr dirty="0" spc="-50"/>
              <a:t> </a:t>
            </a:r>
            <a:r>
              <a:rPr dirty="0" spc="-20"/>
              <a:t>FR</a:t>
            </a:r>
            <a:r>
              <a:rPr dirty="0" spc="-50"/>
              <a:t> </a:t>
            </a:r>
            <a:r>
              <a:rPr dirty="0" spc="-30"/>
              <a:t>vs</a:t>
            </a:r>
            <a:r>
              <a:rPr dirty="0" spc="-50"/>
              <a:t> </a:t>
            </a:r>
            <a:r>
              <a:rPr dirty="0" spc="-20"/>
              <a:t>DPSP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A0AEBF"/>
                </a:solidFill>
                <a:latin typeface="Lucida Sans"/>
                <a:cs typeface="Lucida Sans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 spc="-20"/>
              <a:t>Slide</a:t>
            </a:r>
            <a:r>
              <a:rPr dirty="0" spc="-30"/>
              <a:t> </a:t>
            </a:r>
            <a:fld id="{81D60167-4931-47E6-BA6A-407CBD079E47}" type="slidenum">
              <a:rPr dirty="0" spc="-35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rgbClr val="2A6BAF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A0AEBF"/>
                </a:solidFill>
                <a:latin typeface="Lucida Sans"/>
                <a:cs typeface="Lucida Sans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BA</a:t>
            </a:r>
            <a:r>
              <a:rPr dirty="0" spc="-50"/>
              <a:t> </a:t>
            </a:r>
            <a:r>
              <a:rPr dirty="0" spc="-35"/>
              <a:t>2nd</a:t>
            </a:r>
            <a:r>
              <a:rPr dirty="0" spc="-50"/>
              <a:t> </a:t>
            </a:r>
            <a:r>
              <a:rPr dirty="0" spc="-10"/>
              <a:t>Sem:</a:t>
            </a:r>
            <a:r>
              <a:rPr dirty="0" spc="-50"/>
              <a:t> </a:t>
            </a:r>
            <a:r>
              <a:rPr dirty="0" spc="-20"/>
              <a:t>FR</a:t>
            </a:r>
            <a:r>
              <a:rPr dirty="0" spc="-50"/>
              <a:t> </a:t>
            </a:r>
            <a:r>
              <a:rPr dirty="0" spc="-30"/>
              <a:t>vs</a:t>
            </a:r>
            <a:r>
              <a:rPr dirty="0" spc="-50"/>
              <a:t> </a:t>
            </a:r>
            <a:r>
              <a:rPr dirty="0" spc="-20"/>
              <a:t>DPSP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A0AEBF"/>
                </a:solidFill>
                <a:latin typeface="Lucida Sans"/>
                <a:cs typeface="Lucida Sans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 spc="-20"/>
              <a:t>Slide</a:t>
            </a:r>
            <a:r>
              <a:rPr dirty="0" spc="-30"/>
              <a:t> </a:t>
            </a:r>
            <a:fld id="{81D60167-4931-47E6-BA6A-407CBD079E47}" type="slidenum">
              <a:rPr dirty="0" spc="-35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rgbClr val="2A6BAF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A0AEBF"/>
                </a:solidFill>
                <a:latin typeface="Lucida Sans"/>
                <a:cs typeface="Lucida Sans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BA</a:t>
            </a:r>
            <a:r>
              <a:rPr dirty="0" spc="-50"/>
              <a:t> </a:t>
            </a:r>
            <a:r>
              <a:rPr dirty="0" spc="-35"/>
              <a:t>2nd</a:t>
            </a:r>
            <a:r>
              <a:rPr dirty="0" spc="-50"/>
              <a:t> </a:t>
            </a:r>
            <a:r>
              <a:rPr dirty="0" spc="-10"/>
              <a:t>Sem:</a:t>
            </a:r>
            <a:r>
              <a:rPr dirty="0" spc="-50"/>
              <a:t> </a:t>
            </a:r>
            <a:r>
              <a:rPr dirty="0" spc="-20"/>
              <a:t>FR</a:t>
            </a:r>
            <a:r>
              <a:rPr dirty="0" spc="-50"/>
              <a:t> </a:t>
            </a:r>
            <a:r>
              <a:rPr dirty="0" spc="-30"/>
              <a:t>vs</a:t>
            </a:r>
            <a:r>
              <a:rPr dirty="0" spc="-50"/>
              <a:t> </a:t>
            </a:r>
            <a:r>
              <a:rPr dirty="0" spc="-20"/>
              <a:t>DPSP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A0AEBF"/>
                </a:solidFill>
                <a:latin typeface="Lucida Sans"/>
                <a:cs typeface="Lucida Sans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 spc="-20"/>
              <a:t>Slide</a:t>
            </a:r>
            <a:r>
              <a:rPr dirty="0" spc="-30"/>
              <a:t> </a:t>
            </a:r>
            <a:fld id="{81D60167-4931-47E6-BA6A-407CBD079E47}" type="slidenum">
              <a:rPr dirty="0" spc="-35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rgbClr val="2A6BAF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A0AEBF"/>
                </a:solidFill>
                <a:latin typeface="Lucida Sans"/>
                <a:cs typeface="Lucida Sans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BA</a:t>
            </a:r>
            <a:r>
              <a:rPr dirty="0" spc="-50"/>
              <a:t> </a:t>
            </a:r>
            <a:r>
              <a:rPr dirty="0" spc="-35"/>
              <a:t>2nd</a:t>
            </a:r>
            <a:r>
              <a:rPr dirty="0" spc="-50"/>
              <a:t> </a:t>
            </a:r>
            <a:r>
              <a:rPr dirty="0" spc="-10"/>
              <a:t>Sem:</a:t>
            </a:r>
            <a:r>
              <a:rPr dirty="0" spc="-50"/>
              <a:t> </a:t>
            </a:r>
            <a:r>
              <a:rPr dirty="0" spc="-20"/>
              <a:t>FR</a:t>
            </a:r>
            <a:r>
              <a:rPr dirty="0" spc="-50"/>
              <a:t> </a:t>
            </a:r>
            <a:r>
              <a:rPr dirty="0" spc="-30"/>
              <a:t>vs</a:t>
            </a:r>
            <a:r>
              <a:rPr dirty="0" spc="-50"/>
              <a:t> </a:t>
            </a:r>
            <a:r>
              <a:rPr dirty="0" spc="-20"/>
              <a:t>DPSP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A0AEBF"/>
                </a:solidFill>
                <a:latin typeface="Lucida Sans"/>
                <a:cs typeface="Lucida Sans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 spc="-20"/>
              <a:t>Slide</a:t>
            </a:r>
            <a:r>
              <a:rPr dirty="0" spc="-30"/>
              <a:t> </a:t>
            </a:r>
            <a:fld id="{81D60167-4931-47E6-BA6A-407CBD079E47}" type="slidenum">
              <a:rPr dirty="0" spc="-35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A0AEBF"/>
                </a:solidFill>
                <a:latin typeface="Lucida Sans"/>
                <a:cs typeface="Lucida Sans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BA</a:t>
            </a:r>
            <a:r>
              <a:rPr dirty="0" spc="-50"/>
              <a:t> </a:t>
            </a:r>
            <a:r>
              <a:rPr dirty="0" spc="-35"/>
              <a:t>2nd</a:t>
            </a:r>
            <a:r>
              <a:rPr dirty="0" spc="-50"/>
              <a:t> </a:t>
            </a:r>
            <a:r>
              <a:rPr dirty="0" spc="-10"/>
              <a:t>Sem:</a:t>
            </a:r>
            <a:r>
              <a:rPr dirty="0" spc="-50"/>
              <a:t> </a:t>
            </a:r>
            <a:r>
              <a:rPr dirty="0" spc="-20"/>
              <a:t>FR</a:t>
            </a:r>
            <a:r>
              <a:rPr dirty="0" spc="-50"/>
              <a:t> </a:t>
            </a:r>
            <a:r>
              <a:rPr dirty="0" spc="-30"/>
              <a:t>vs</a:t>
            </a:r>
            <a:r>
              <a:rPr dirty="0" spc="-50"/>
              <a:t> </a:t>
            </a:r>
            <a:r>
              <a:rPr dirty="0" spc="-20"/>
              <a:t>DPSP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A0AEBF"/>
                </a:solidFill>
                <a:latin typeface="Lucida Sans"/>
                <a:cs typeface="Lucida Sans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 spc="-20"/>
              <a:t>Slide</a:t>
            </a:r>
            <a:r>
              <a:rPr dirty="0" spc="-30"/>
              <a:t> </a:t>
            </a:r>
            <a:fld id="{81D60167-4931-47E6-BA6A-407CBD079E47}" type="slidenum">
              <a:rPr dirty="0" spc="-35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0692130" cy="142875"/>
          </a:xfrm>
          <a:custGeom>
            <a:avLst/>
            <a:gdLst/>
            <a:ahLst/>
            <a:cxnLst/>
            <a:rect l="l" t="t" r="r" b="b"/>
            <a:pathLst>
              <a:path w="10692130" h="142875">
                <a:moveTo>
                  <a:pt x="10692003" y="142875"/>
                </a:moveTo>
                <a:lnTo>
                  <a:pt x="0" y="142875"/>
                </a:lnTo>
                <a:lnTo>
                  <a:pt x="0" y="0"/>
                </a:lnTo>
                <a:lnTo>
                  <a:pt x="10692003" y="0"/>
                </a:lnTo>
                <a:lnTo>
                  <a:pt x="10692003" y="142875"/>
                </a:lnTo>
                <a:close/>
              </a:path>
            </a:pathLst>
          </a:custGeom>
          <a:solidFill>
            <a:srgbClr val="1A3A5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58800" y="762356"/>
            <a:ext cx="5269865" cy="360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2A6BAF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28637" y="1579235"/>
            <a:ext cx="9634855" cy="25253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8669290" y="7183834"/>
            <a:ext cx="1464309" cy="1987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A0AEBF"/>
                </a:solidFill>
                <a:latin typeface="Lucida Sans"/>
                <a:cs typeface="Lucida Sans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BA</a:t>
            </a:r>
            <a:r>
              <a:rPr dirty="0" spc="-50"/>
              <a:t> </a:t>
            </a:r>
            <a:r>
              <a:rPr dirty="0" spc="-35"/>
              <a:t>2nd</a:t>
            </a:r>
            <a:r>
              <a:rPr dirty="0" spc="-50"/>
              <a:t> </a:t>
            </a:r>
            <a:r>
              <a:rPr dirty="0" spc="-10"/>
              <a:t>Sem:</a:t>
            </a:r>
            <a:r>
              <a:rPr dirty="0" spc="-50"/>
              <a:t> </a:t>
            </a:r>
            <a:r>
              <a:rPr dirty="0" spc="-20"/>
              <a:t>FR</a:t>
            </a:r>
            <a:r>
              <a:rPr dirty="0" spc="-50"/>
              <a:t> </a:t>
            </a:r>
            <a:r>
              <a:rPr dirty="0" spc="-30"/>
              <a:t>vs</a:t>
            </a:r>
            <a:r>
              <a:rPr dirty="0" spc="-50"/>
              <a:t> </a:t>
            </a:r>
            <a:r>
              <a:rPr dirty="0" spc="-20"/>
              <a:t>DPSP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58800" y="7183834"/>
            <a:ext cx="488950" cy="1987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A0AEBF"/>
                </a:solidFill>
                <a:latin typeface="Lucida Sans"/>
                <a:cs typeface="Lucida Sans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 spc="-20"/>
              <a:t>Slide</a:t>
            </a:r>
            <a:r>
              <a:rPr dirty="0" spc="-30"/>
              <a:t> </a:t>
            </a:r>
            <a:fld id="{81D60167-4931-47E6-BA6A-407CBD079E47}" type="slidenum">
              <a:rPr dirty="0" spc="-35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692003" cy="7560005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5128468" y="3800776"/>
            <a:ext cx="1565910" cy="756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 spc="-385">
                <a:solidFill>
                  <a:srgbClr val="FFFFFF"/>
                </a:solidFill>
                <a:latin typeface="Arial Black"/>
                <a:cs typeface="Arial Black"/>
              </a:rPr>
              <a:t>DPS</a:t>
            </a:r>
            <a:r>
              <a:rPr dirty="0" sz="4800" spc="-3815">
                <a:solidFill>
                  <a:srgbClr val="FFFFFF"/>
                </a:solidFill>
                <a:latin typeface="Arial Black"/>
                <a:cs typeface="Arial Black"/>
              </a:rPr>
              <a:t>P</a:t>
            </a:r>
            <a:endParaRPr sz="4800">
              <a:latin typeface="Arial Black"/>
              <a:cs typeface="Arial Black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845471" y="2041471"/>
            <a:ext cx="4144645" cy="16865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609600" marR="30480" indent="-572135">
              <a:lnSpc>
                <a:spcPct val="113500"/>
              </a:lnSpc>
              <a:spcBef>
                <a:spcPts val="100"/>
              </a:spcBef>
            </a:pPr>
            <a:r>
              <a:rPr dirty="0" sz="4800" spc="-200">
                <a:solidFill>
                  <a:srgbClr val="FFFFFF"/>
                </a:solidFill>
              </a:rPr>
              <a:t>Fundamental </a:t>
            </a:r>
            <a:r>
              <a:rPr dirty="0" sz="4800" spc="-245">
                <a:solidFill>
                  <a:srgbClr val="FFFFFF"/>
                </a:solidFill>
              </a:rPr>
              <a:t>Ri</a:t>
            </a:r>
            <a:r>
              <a:rPr dirty="0" sz="4800" spc="-2300">
                <a:solidFill>
                  <a:srgbClr val="FFFFFF"/>
                </a:solidFill>
              </a:rPr>
              <a:t>g</a:t>
            </a:r>
            <a:r>
              <a:rPr dirty="0" baseline="-31250" sz="3600" spc="-367">
                <a:solidFill>
                  <a:srgbClr val="FFFFFF"/>
                </a:solidFill>
                <a:latin typeface="Lucida Sans"/>
                <a:cs typeface="Lucida Sans"/>
              </a:rPr>
              <a:t>A</a:t>
            </a:r>
            <a:r>
              <a:rPr dirty="0" baseline="-31250" sz="3600" spc="-502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dirty="0" sz="4800" spc="-3100">
                <a:solidFill>
                  <a:srgbClr val="FFFFFF"/>
                </a:solidFill>
              </a:rPr>
              <a:t>h</a:t>
            </a:r>
            <a:r>
              <a:rPr dirty="0" baseline="-31250" sz="3600" spc="-165">
                <a:solidFill>
                  <a:srgbClr val="FFFFFF"/>
                </a:solidFill>
                <a:latin typeface="Lucida Sans"/>
                <a:cs typeface="Lucida Sans"/>
              </a:rPr>
              <a:t>D</a:t>
            </a:r>
            <a:r>
              <a:rPr dirty="0" baseline="-31250" sz="3600" spc="-434">
                <a:solidFill>
                  <a:srgbClr val="FFFFFF"/>
                </a:solidFill>
                <a:latin typeface="Lucida Sans"/>
                <a:cs typeface="Lucida Sans"/>
              </a:rPr>
              <a:t>e</a:t>
            </a:r>
            <a:r>
              <a:rPr dirty="0" sz="4800" spc="-2055">
                <a:solidFill>
                  <a:srgbClr val="FFFFFF"/>
                </a:solidFill>
              </a:rPr>
              <a:t>t</a:t>
            </a:r>
            <a:r>
              <a:rPr dirty="0" baseline="-31250" sz="3600" spc="-165">
                <a:solidFill>
                  <a:srgbClr val="FFFFFF"/>
                </a:solidFill>
                <a:latin typeface="Lucida Sans"/>
                <a:cs typeface="Lucida Sans"/>
              </a:rPr>
              <a:t>t</a:t>
            </a:r>
            <a:r>
              <a:rPr dirty="0" baseline="-31250" sz="3600" spc="-630">
                <a:solidFill>
                  <a:srgbClr val="FFFFFF"/>
                </a:solidFill>
                <a:latin typeface="Lucida Sans"/>
                <a:cs typeface="Lucida Sans"/>
              </a:rPr>
              <a:t>a</a:t>
            </a:r>
            <a:r>
              <a:rPr dirty="0" sz="4800" spc="-2680">
                <a:solidFill>
                  <a:srgbClr val="FFFFFF"/>
                </a:solidFill>
              </a:rPr>
              <a:t>s</a:t>
            </a:r>
            <a:r>
              <a:rPr dirty="0" baseline="-31250" sz="3600" spc="-165">
                <a:solidFill>
                  <a:srgbClr val="FFFFFF"/>
                </a:solidFill>
                <a:latin typeface="Lucida Sans"/>
                <a:cs typeface="Lucida Sans"/>
              </a:rPr>
              <a:t>ile</a:t>
            </a:r>
            <a:r>
              <a:rPr dirty="0" baseline="-31250" sz="3600" spc="-1320">
                <a:solidFill>
                  <a:srgbClr val="FFFFFF"/>
                </a:solidFill>
                <a:latin typeface="Lucida Sans"/>
                <a:cs typeface="Lucida Sans"/>
              </a:rPr>
              <a:t>d</a:t>
            </a:r>
            <a:r>
              <a:rPr dirty="0" sz="4800" spc="-110">
                <a:solidFill>
                  <a:srgbClr val="FFFFFF"/>
                </a:solidFill>
              </a:rPr>
              <a:t>vs.</a:t>
            </a:r>
            <a:endParaRPr sz="4800">
              <a:latin typeface="Lucida Sans"/>
              <a:cs typeface="Lucida Sans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991467" y="3859907"/>
            <a:ext cx="133731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30">
                <a:solidFill>
                  <a:srgbClr val="FFFFFF"/>
                </a:solidFill>
                <a:latin typeface="Lucida Sans"/>
                <a:cs typeface="Lucida Sans"/>
              </a:rPr>
              <a:t>Compara</a:t>
            </a:r>
            <a:endParaRPr sz="2400">
              <a:latin typeface="Lucida Sans"/>
              <a:cs typeface="Lucida Sans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303022" y="3859907"/>
            <a:ext cx="54102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25">
                <a:solidFill>
                  <a:srgbClr val="FFFFFF"/>
                </a:solidFill>
                <a:latin typeface="Lucida Sans"/>
                <a:cs typeface="Lucida Sans"/>
              </a:rPr>
              <a:t>tive</a:t>
            </a:r>
            <a:endParaRPr sz="2400">
              <a:latin typeface="Lucida Sans"/>
              <a:cs typeface="Lucida Sans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325368" y="4275045"/>
            <a:ext cx="118427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5">
                <a:solidFill>
                  <a:srgbClr val="FFFFFF"/>
                </a:solidFill>
                <a:latin typeface="Lucida Sans"/>
                <a:cs typeface="Lucida Sans"/>
              </a:rPr>
              <a:t>Analysis</a:t>
            </a:r>
            <a:endParaRPr sz="2400">
              <a:latin typeface="Lucida Sans"/>
              <a:cs typeface="Lucida Sans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372116" y="5115378"/>
            <a:ext cx="1090930" cy="140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065" marR="5080" indent="-635">
              <a:lnSpc>
                <a:spcPct val="113500"/>
              </a:lnSpc>
              <a:spcBef>
                <a:spcPts val="100"/>
              </a:spcBef>
            </a:pPr>
            <a:r>
              <a:rPr dirty="0" sz="1600">
                <a:solidFill>
                  <a:srgbClr val="FFFFFF"/>
                </a:solidFill>
                <a:latin typeface="Lucida Sans"/>
                <a:cs typeface="Lucida Sans"/>
              </a:rPr>
              <a:t>BA</a:t>
            </a:r>
            <a:r>
              <a:rPr dirty="0" sz="1600" spc="-75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FFFFFF"/>
                </a:solidFill>
                <a:latin typeface="Lucida Sans"/>
                <a:cs typeface="Lucida Sans"/>
              </a:rPr>
              <a:t>2nd </a:t>
            </a:r>
            <a:r>
              <a:rPr dirty="0" sz="1600" spc="-10">
                <a:solidFill>
                  <a:srgbClr val="FFFFFF"/>
                </a:solidFill>
                <a:latin typeface="Lucida Sans"/>
                <a:cs typeface="Lucida Sans"/>
              </a:rPr>
              <a:t>Semester</a:t>
            </a:r>
            <a:r>
              <a:rPr dirty="0" sz="1600" spc="-9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dirty="0" sz="1600" spc="400">
                <a:solidFill>
                  <a:srgbClr val="FFFFFF"/>
                </a:solidFill>
                <a:latin typeface="Lucida Sans"/>
                <a:cs typeface="Lucida Sans"/>
              </a:rPr>
              <a:t>| </a:t>
            </a:r>
            <a:r>
              <a:rPr dirty="0" sz="1600" spc="-10">
                <a:solidFill>
                  <a:srgbClr val="FFFFFF"/>
                </a:solidFill>
                <a:latin typeface="Lucida Sans"/>
                <a:cs typeface="Lucida Sans"/>
              </a:rPr>
              <a:t>Political Science </a:t>
            </a:r>
            <a:r>
              <a:rPr dirty="0" sz="1600" spc="-35">
                <a:solidFill>
                  <a:srgbClr val="FFFFFF"/>
                </a:solidFill>
                <a:latin typeface="Lucida Sans"/>
                <a:cs typeface="Lucida Sans"/>
              </a:rPr>
              <a:t>Curriculum</a:t>
            </a:r>
            <a:endParaRPr sz="1600">
              <a:latin typeface="Lucida Sans"/>
              <a:cs typeface="Lucida San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71500" y="1183945"/>
            <a:ext cx="4704080" cy="19050"/>
          </a:xfrm>
          <a:custGeom>
            <a:avLst/>
            <a:gdLst/>
            <a:ahLst/>
            <a:cxnLst/>
            <a:rect l="l" t="t" r="r" b="b"/>
            <a:pathLst>
              <a:path w="4704080" h="19050">
                <a:moveTo>
                  <a:pt x="4703607" y="19050"/>
                </a:moveTo>
                <a:lnTo>
                  <a:pt x="0" y="19050"/>
                </a:lnTo>
                <a:lnTo>
                  <a:pt x="0" y="0"/>
                </a:lnTo>
                <a:lnTo>
                  <a:pt x="4703607" y="0"/>
                </a:lnTo>
                <a:lnTo>
                  <a:pt x="4703607" y="19050"/>
                </a:lnTo>
                <a:close/>
              </a:path>
            </a:pathLst>
          </a:custGeom>
          <a:solidFill>
            <a:srgbClr val="BDE2F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65"/>
              <a:t>9.</a:t>
            </a:r>
            <a:r>
              <a:rPr dirty="0" spc="-135"/>
              <a:t> </a:t>
            </a:r>
            <a:r>
              <a:rPr dirty="0" spc="-145"/>
              <a:t>Suspension</a:t>
            </a:r>
            <a:r>
              <a:rPr dirty="0" spc="-130"/>
              <a:t> </a:t>
            </a:r>
            <a:r>
              <a:rPr dirty="0" spc="-170"/>
              <a:t>vs.</a:t>
            </a:r>
            <a:r>
              <a:rPr dirty="0" spc="-135"/>
              <a:t> </a:t>
            </a:r>
            <a:r>
              <a:rPr dirty="0" spc="-65"/>
              <a:t>Implementation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667685" y="1622196"/>
            <a:ext cx="8839835" cy="10147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1605" indent="-140970">
              <a:lnSpc>
                <a:spcPct val="100000"/>
              </a:lnSpc>
              <a:spcBef>
                <a:spcPts val="100"/>
              </a:spcBef>
              <a:buFont typeface="Lucida Sans"/>
              <a:buChar char="•"/>
              <a:tabLst>
                <a:tab pos="141605" algn="l"/>
              </a:tabLst>
            </a:pPr>
            <a:r>
              <a:rPr dirty="0" sz="1600" spc="-165">
                <a:solidFill>
                  <a:srgbClr val="333333"/>
                </a:solidFill>
                <a:latin typeface="Arial Black"/>
                <a:cs typeface="Arial Black"/>
              </a:rPr>
              <a:t>FRs:</a:t>
            </a:r>
            <a:r>
              <a:rPr dirty="0" sz="1600" spc="-105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dirty="0" sz="1600" spc="-45">
                <a:solidFill>
                  <a:srgbClr val="333333"/>
                </a:solidFill>
                <a:latin typeface="Lucida Sans"/>
                <a:cs typeface="Lucida Sans"/>
              </a:rPr>
              <a:t>Can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be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suspended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during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a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National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Emergency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55">
                <a:solidFill>
                  <a:srgbClr val="333333"/>
                </a:solidFill>
                <a:latin typeface="Lucida Sans"/>
                <a:cs typeface="Lucida Sans"/>
              </a:rPr>
              <a:t>(except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0">
                <a:solidFill>
                  <a:srgbClr val="333333"/>
                </a:solidFill>
                <a:latin typeface="Lucida Sans"/>
                <a:cs typeface="Lucida Sans"/>
              </a:rPr>
              <a:t>Articles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10">
                <a:solidFill>
                  <a:srgbClr val="333333"/>
                </a:solidFill>
                <a:latin typeface="Lucida Sans"/>
                <a:cs typeface="Lucida Sans"/>
              </a:rPr>
              <a:t>20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and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21).</a:t>
            </a:r>
            <a:endParaRPr sz="1600">
              <a:latin typeface="Lucida Sans"/>
              <a:cs typeface="Lucida Sans"/>
            </a:endParaRPr>
          </a:p>
          <a:p>
            <a:pPr marL="141605" marR="5080" indent="-141605">
              <a:lnSpc>
                <a:spcPct val="133300"/>
              </a:lnSpc>
              <a:spcBef>
                <a:spcPts val="750"/>
              </a:spcBef>
              <a:buFont typeface="Lucida Sans"/>
              <a:buChar char="•"/>
              <a:tabLst>
                <a:tab pos="141605" algn="l"/>
              </a:tabLst>
            </a:pPr>
            <a:r>
              <a:rPr dirty="0" sz="1600" spc="-160">
                <a:solidFill>
                  <a:srgbClr val="333333"/>
                </a:solidFill>
                <a:latin typeface="Arial Black"/>
                <a:cs typeface="Arial Black"/>
              </a:rPr>
              <a:t>DPSPs:</a:t>
            </a:r>
            <a:r>
              <a:rPr dirty="0" sz="1600" spc="-114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dirty="0" sz="1600" spc="-35">
                <a:solidFill>
                  <a:srgbClr val="333333"/>
                </a:solidFill>
                <a:latin typeface="Lucida Sans"/>
                <a:cs typeface="Lucida Sans"/>
              </a:rPr>
              <a:t>Do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not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require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suspension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because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they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are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not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time-bound;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they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are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implemented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continuously</a:t>
            </a:r>
            <a:r>
              <a:rPr dirty="0" sz="1600" spc="-7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through</a:t>
            </a:r>
            <a:r>
              <a:rPr dirty="0" sz="1600" spc="-7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state</a:t>
            </a:r>
            <a:r>
              <a:rPr dirty="0" sz="1600" spc="-7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5">
                <a:solidFill>
                  <a:srgbClr val="333333"/>
                </a:solidFill>
                <a:latin typeface="Lucida Sans"/>
                <a:cs typeface="Lucida Sans"/>
              </a:rPr>
              <a:t>legislation</a:t>
            </a:r>
            <a:r>
              <a:rPr dirty="0" sz="1600" spc="-6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55">
                <a:solidFill>
                  <a:srgbClr val="333333"/>
                </a:solidFill>
                <a:latin typeface="Lucida Sans"/>
                <a:cs typeface="Lucida Sans"/>
              </a:rPr>
              <a:t>(e.g.,</a:t>
            </a:r>
            <a:r>
              <a:rPr dirty="0" sz="1600" spc="-7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Mid-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day</a:t>
            </a:r>
            <a:r>
              <a:rPr dirty="0" sz="1600" spc="-7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meal</a:t>
            </a:r>
            <a:r>
              <a:rPr dirty="0" sz="1600" spc="-6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schemes,</a:t>
            </a:r>
            <a:r>
              <a:rPr dirty="0" sz="1600" spc="-7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MNREGA).</a:t>
            </a:r>
            <a:endParaRPr sz="1600">
              <a:latin typeface="Lucida Sans"/>
              <a:cs typeface="Lucida Sans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571500" y="7091762"/>
            <a:ext cx="9549130" cy="9525"/>
          </a:xfrm>
          <a:custGeom>
            <a:avLst/>
            <a:gdLst/>
            <a:ahLst/>
            <a:cxnLst/>
            <a:rect l="l" t="t" r="r" b="b"/>
            <a:pathLst>
              <a:path w="9549130" h="9525">
                <a:moveTo>
                  <a:pt x="9549003" y="9525"/>
                </a:moveTo>
                <a:lnTo>
                  <a:pt x="0" y="9525"/>
                </a:lnTo>
                <a:lnTo>
                  <a:pt x="0" y="0"/>
                </a:lnTo>
                <a:lnTo>
                  <a:pt x="9549003" y="0"/>
                </a:lnTo>
                <a:lnTo>
                  <a:pt x="9549003" y="952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 spc="-20"/>
              <a:t>Slide</a:t>
            </a:r>
            <a:r>
              <a:rPr dirty="0" spc="-30"/>
              <a:t> </a:t>
            </a:r>
            <a:fld id="{81D60167-4931-47E6-BA6A-407CBD079E47}" type="slidenum">
              <a:rPr dirty="0" spc="-35"/>
              <a:t>10</a:t>
            </a:fld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BA</a:t>
            </a:r>
            <a:r>
              <a:rPr dirty="0" spc="-50"/>
              <a:t> </a:t>
            </a:r>
            <a:r>
              <a:rPr dirty="0" spc="-35"/>
              <a:t>2nd</a:t>
            </a:r>
            <a:r>
              <a:rPr dirty="0" spc="-50"/>
              <a:t> </a:t>
            </a:r>
            <a:r>
              <a:rPr dirty="0" spc="-10"/>
              <a:t>Sem:</a:t>
            </a:r>
            <a:r>
              <a:rPr dirty="0" spc="-50"/>
              <a:t> </a:t>
            </a:r>
            <a:r>
              <a:rPr dirty="0" spc="-20"/>
              <a:t>FR</a:t>
            </a:r>
            <a:r>
              <a:rPr dirty="0" spc="-50"/>
              <a:t> </a:t>
            </a:r>
            <a:r>
              <a:rPr dirty="0" spc="-30"/>
              <a:t>vs</a:t>
            </a:r>
            <a:r>
              <a:rPr dirty="0" spc="-50"/>
              <a:t> </a:t>
            </a:r>
            <a:r>
              <a:rPr dirty="0" spc="-20"/>
              <a:t>DPSP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71500" y="1183945"/>
            <a:ext cx="5020310" cy="19050"/>
          </a:xfrm>
          <a:custGeom>
            <a:avLst/>
            <a:gdLst/>
            <a:ahLst/>
            <a:cxnLst/>
            <a:rect l="l" t="t" r="r" b="b"/>
            <a:pathLst>
              <a:path w="5020310" h="19050">
                <a:moveTo>
                  <a:pt x="5020189" y="19050"/>
                </a:moveTo>
                <a:lnTo>
                  <a:pt x="0" y="19050"/>
                </a:lnTo>
                <a:lnTo>
                  <a:pt x="0" y="0"/>
                </a:lnTo>
                <a:lnTo>
                  <a:pt x="5020189" y="0"/>
                </a:lnTo>
                <a:lnTo>
                  <a:pt x="5020189" y="19050"/>
                </a:lnTo>
                <a:close/>
              </a:path>
            </a:pathLst>
          </a:custGeom>
          <a:solidFill>
            <a:srgbClr val="BDE2F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85"/>
              <a:t>10.</a:t>
            </a:r>
            <a:r>
              <a:rPr dirty="0" spc="-130"/>
              <a:t> </a:t>
            </a:r>
            <a:r>
              <a:rPr dirty="0" spc="-195"/>
              <a:t>Judicial</a:t>
            </a:r>
            <a:r>
              <a:rPr dirty="0" spc="-130"/>
              <a:t> </a:t>
            </a:r>
            <a:r>
              <a:rPr dirty="0" spc="-100"/>
              <a:t>Evolution:</a:t>
            </a:r>
            <a:r>
              <a:rPr dirty="0" spc="-130"/>
              <a:t> </a:t>
            </a:r>
            <a:r>
              <a:rPr dirty="0" spc="-125"/>
              <a:t>Conflict</a:t>
            </a:r>
            <a:r>
              <a:rPr dirty="0" spc="-130"/>
              <a:t> </a:t>
            </a:r>
            <a:r>
              <a:rPr dirty="0" spc="-135"/>
              <a:t>Phase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558800" y="1622196"/>
            <a:ext cx="9458325" cy="25996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90">
                <a:solidFill>
                  <a:srgbClr val="333333"/>
                </a:solidFill>
                <a:latin typeface="Arial Black"/>
                <a:cs typeface="Arial Black"/>
              </a:rPr>
              <a:t>Champakam</a:t>
            </a:r>
            <a:r>
              <a:rPr dirty="0" sz="1600" spc="-75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dirty="0" sz="1600" spc="-70">
                <a:solidFill>
                  <a:srgbClr val="333333"/>
                </a:solidFill>
                <a:latin typeface="Arial Black"/>
                <a:cs typeface="Arial Black"/>
              </a:rPr>
              <a:t>Dorairajan</a:t>
            </a:r>
            <a:r>
              <a:rPr dirty="0" sz="1600" spc="-75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dirty="0" sz="1600" spc="-165">
                <a:solidFill>
                  <a:srgbClr val="333333"/>
                </a:solidFill>
                <a:latin typeface="Arial Black"/>
                <a:cs typeface="Arial Black"/>
              </a:rPr>
              <a:t>Case</a:t>
            </a:r>
            <a:r>
              <a:rPr dirty="0" sz="1600" spc="-75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Arial Black"/>
                <a:cs typeface="Arial Black"/>
              </a:rPr>
              <a:t>(1951):</a:t>
            </a:r>
            <a:endParaRPr sz="1600">
              <a:latin typeface="Arial Black"/>
              <a:cs typeface="Arial Black"/>
            </a:endParaRPr>
          </a:p>
          <a:p>
            <a:pPr marL="250825" marR="5080" indent="-141605">
              <a:lnSpc>
                <a:spcPct val="133300"/>
              </a:lnSpc>
              <a:spcBef>
                <a:spcPts val="1600"/>
              </a:spcBef>
              <a:buChar char="•"/>
              <a:tabLst>
                <a:tab pos="250825" algn="l"/>
              </a:tabLst>
            </a:pPr>
            <a:r>
              <a:rPr dirty="0" sz="1600" spc="-45">
                <a:solidFill>
                  <a:srgbClr val="333333"/>
                </a:solidFill>
                <a:latin typeface="Lucida Sans"/>
                <a:cs typeface="Lucida Sans"/>
              </a:rPr>
              <a:t>The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Supreme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5">
                <a:solidFill>
                  <a:srgbClr val="333333"/>
                </a:solidFill>
                <a:latin typeface="Lucida Sans"/>
                <a:cs typeface="Lucida Sans"/>
              </a:rPr>
              <a:t>Court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ruled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that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Fundamental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5">
                <a:solidFill>
                  <a:srgbClr val="333333"/>
                </a:solidFill>
                <a:latin typeface="Lucida Sans"/>
                <a:cs typeface="Lucida Sans"/>
              </a:rPr>
              <a:t>Rights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would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prevail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over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5">
                <a:solidFill>
                  <a:srgbClr val="333333"/>
                </a:solidFill>
                <a:latin typeface="Lucida Sans"/>
                <a:cs typeface="Lucida Sans"/>
              </a:rPr>
              <a:t>Directive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Principles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in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case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of</a:t>
            </a:r>
            <a:r>
              <a:rPr dirty="0" sz="1600" spc="-10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any</a:t>
            </a:r>
            <a:r>
              <a:rPr dirty="0" sz="1600" spc="-9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5">
                <a:solidFill>
                  <a:srgbClr val="333333"/>
                </a:solidFill>
                <a:latin typeface="Lucida Sans"/>
                <a:cs typeface="Lucida Sans"/>
              </a:rPr>
              <a:t>conflict</a:t>
            </a:r>
            <a:r>
              <a:rPr dirty="0" sz="1600" spc="-9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0">
                <a:solidFill>
                  <a:srgbClr val="333333"/>
                </a:solidFill>
                <a:latin typeface="Lucida Sans"/>
                <a:cs typeface="Lucida Sans"/>
              </a:rPr>
              <a:t>[cite:</a:t>
            </a:r>
            <a:r>
              <a:rPr dirty="0" sz="1600" spc="-9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2].</a:t>
            </a:r>
            <a:endParaRPr sz="1600">
              <a:latin typeface="Lucida Sans"/>
              <a:cs typeface="Lucida Sans"/>
            </a:endParaRPr>
          </a:p>
          <a:p>
            <a:pPr marL="250190" indent="-140970">
              <a:lnSpc>
                <a:spcPct val="100000"/>
              </a:lnSpc>
              <a:spcBef>
                <a:spcPts val="1390"/>
              </a:spcBef>
              <a:buChar char="•"/>
              <a:tabLst>
                <a:tab pos="250190" algn="l"/>
              </a:tabLst>
            </a:pP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DPSPs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were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seen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as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"subsidiary"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to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Fundamental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5">
                <a:solidFill>
                  <a:srgbClr val="333333"/>
                </a:solidFill>
                <a:latin typeface="Lucida Sans"/>
                <a:cs typeface="Lucida Sans"/>
              </a:rPr>
              <a:t>Rights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0">
                <a:solidFill>
                  <a:srgbClr val="333333"/>
                </a:solidFill>
                <a:latin typeface="Lucida Sans"/>
                <a:cs typeface="Lucida Sans"/>
              </a:rPr>
              <a:t>[cite: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2].</a:t>
            </a:r>
            <a:endParaRPr sz="160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  <a:spcBef>
                <a:spcPts val="355"/>
              </a:spcBef>
              <a:buClr>
                <a:srgbClr val="333333"/>
              </a:buClr>
              <a:buFont typeface="Lucida Sans"/>
              <a:buChar char="•"/>
            </a:pPr>
            <a:endParaRPr sz="1600">
              <a:latin typeface="Lucida Sans"/>
              <a:cs typeface="Lucida Sans"/>
            </a:endParaRPr>
          </a:p>
          <a:p>
            <a:pPr marL="12700">
              <a:lnSpc>
                <a:spcPct val="100000"/>
              </a:lnSpc>
            </a:pPr>
            <a:r>
              <a:rPr dirty="0" sz="1600" spc="-75">
                <a:solidFill>
                  <a:srgbClr val="333333"/>
                </a:solidFill>
                <a:latin typeface="Arial Black"/>
                <a:cs typeface="Arial Black"/>
              </a:rPr>
              <a:t>Golaknath</a:t>
            </a:r>
            <a:r>
              <a:rPr dirty="0" sz="1600" spc="-95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dirty="0" sz="1600" spc="-165">
                <a:solidFill>
                  <a:srgbClr val="333333"/>
                </a:solidFill>
                <a:latin typeface="Arial Black"/>
                <a:cs typeface="Arial Black"/>
              </a:rPr>
              <a:t>Case</a:t>
            </a:r>
            <a:r>
              <a:rPr dirty="0" sz="1600" spc="-9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Arial Black"/>
                <a:cs typeface="Arial Black"/>
              </a:rPr>
              <a:t>(1967):</a:t>
            </a:r>
            <a:endParaRPr sz="1600">
              <a:latin typeface="Arial Black"/>
              <a:cs typeface="Arial Black"/>
            </a:endParaRPr>
          </a:p>
          <a:p>
            <a:pPr marL="250190" indent="-140970">
              <a:lnSpc>
                <a:spcPct val="100000"/>
              </a:lnSpc>
              <a:spcBef>
                <a:spcPts val="2240"/>
              </a:spcBef>
              <a:buChar char="•"/>
              <a:tabLst>
                <a:tab pos="250190" algn="l"/>
              </a:tabLst>
            </a:pP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Asserted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that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0">
                <a:solidFill>
                  <a:srgbClr val="333333"/>
                </a:solidFill>
                <a:latin typeface="Lucida Sans"/>
                <a:cs typeface="Lucida Sans"/>
              </a:rPr>
              <a:t>FRs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are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5">
                <a:solidFill>
                  <a:srgbClr val="333333"/>
                </a:solidFill>
                <a:latin typeface="Lucida Sans"/>
                <a:cs typeface="Lucida Sans"/>
              </a:rPr>
              <a:t>sacrosanct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and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cannot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be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amended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to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implement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DPSPs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0">
                <a:solidFill>
                  <a:srgbClr val="333333"/>
                </a:solidFill>
                <a:latin typeface="Lucida Sans"/>
                <a:cs typeface="Lucida Sans"/>
              </a:rPr>
              <a:t>[cite: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2].</a:t>
            </a:r>
            <a:endParaRPr sz="1600">
              <a:latin typeface="Lucida Sans"/>
              <a:cs typeface="Lucida Sans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571500" y="7091762"/>
            <a:ext cx="9549130" cy="9525"/>
          </a:xfrm>
          <a:custGeom>
            <a:avLst/>
            <a:gdLst/>
            <a:ahLst/>
            <a:cxnLst/>
            <a:rect l="l" t="t" r="r" b="b"/>
            <a:pathLst>
              <a:path w="9549130" h="9525">
                <a:moveTo>
                  <a:pt x="9549003" y="9525"/>
                </a:moveTo>
                <a:lnTo>
                  <a:pt x="0" y="9525"/>
                </a:lnTo>
                <a:lnTo>
                  <a:pt x="0" y="0"/>
                </a:lnTo>
                <a:lnTo>
                  <a:pt x="9549003" y="0"/>
                </a:lnTo>
                <a:lnTo>
                  <a:pt x="9549003" y="952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 spc="-20"/>
              <a:t>Slide</a:t>
            </a:r>
            <a:r>
              <a:rPr dirty="0" spc="-30"/>
              <a:t> </a:t>
            </a:r>
            <a:fld id="{81D60167-4931-47E6-BA6A-407CBD079E47}" type="slidenum">
              <a:rPr dirty="0" spc="-35"/>
              <a:t>10</a:t>
            </a:fld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BA</a:t>
            </a:r>
            <a:r>
              <a:rPr dirty="0" spc="-50"/>
              <a:t> </a:t>
            </a:r>
            <a:r>
              <a:rPr dirty="0" spc="-35"/>
              <a:t>2nd</a:t>
            </a:r>
            <a:r>
              <a:rPr dirty="0" spc="-50"/>
              <a:t> </a:t>
            </a:r>
            <a:r>
              <a:rPr dirty="0" spc="-10"/>
              <a:t>Sem:</a:t>
            </a:r>
            <a:r>
              <a:rPr dirty="0" spc="-50"/>
              <a:t> </a:t>
            </a:r>
            <a:r>
              <a:rPr dirty="0" spc="-20"/>
              <a:t>FR</a:t>
            </a:r>
            <a:r>
              <a:rPr dirty="0" spc="-50"/>
              <a:t> </a:t>
            </a:r>
            <a:r>
              <a:rPr dirty="0" spc="-30"/>
              <a:t>vs</a:t>
            </a:r>
            <a:r>
              <a:rPr dirty="0" spc="-50"/>
              <a:t> </a:t>
            </a:r>
            <a:r>
              <a:rPr dirty="0" spc="-20"/>
              <a:t>DPSP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71500" y="1183945"/>
            <a:ext cx="5241925" cy="19050"/>
          </a:xfrm>
          <a:custGeom>
            <a:avLst/>
            <a:gdLst/>
            <a:ahLst/>
            <a:cxnLst/>
            <a:rect l="l" t="t" r="r" b="b"/>
            <a:pathLst>
              <a:path w="5241925" h="19050">
                <a:moveTo>
                  <a:pt x="5241455" y="19050"/>
                </a:moveTo>
                <a:lnTo>
                  <a:pt x="0" y="19050"/>
                </a:lnTo>
                <a:lnTo>
                  <a:pt x="0" y="0"/>
                </a:lnTo>
                <a:lnTo>
                  <a:pt x="5241455" y="0"/>
                </a:lnTo>
                <a:lnTo>
                  <a:pt x="5241455" y="19050"/>
                </a:lnTo>
                <a:close/>
              </a:path>
            </a:pathLst>
          </a:custGeom>
          <a:solidFill>
            <a:srgbClr val="BDE2F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58800" y="762356"/>
            <a:ext cx="5267325" cy="36068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85"/>
              <a:t>11.</a:t>
            </a:r>
            <a:r>
              <a:rPr dirty="0" spc="-140"/>
              <a:t> </a:t>
            </a:r>
            <a:r>
              <a:rPr dirty="0" spc="-195"/>
              <a:t>Judicial</a:t>
            </a:r>
            <a:r>
              <a:rPr dirty="0" spc="-140"/>
              <a:t> </a:t>
            </a:r>
            <a:r>
              <a:rPr dirty="0" spc="-100"/>
              <a:t>Evolution:</a:t>
            </a:r>
            <a:r>
              <a:rPr dirty="0" spc="-140"/>
              <a:t> </a:t>
            </a:r>
            <a:r>
              <a:rPr dirty="0" spc="-80"/>
              <a:t>Harmony</a:t>
            </a:r>
            <a:r>
              <a:rPr dirty="0" spc="-135"/>
              <a:t> Phase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558800" y="1622196"/>
            <a:ext cx="9309735" cy="22885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55">
                <a:solidFill>
                  <a:srgbClr val="333333"/>
                </a:solidFill>
                <a:latin typeface="Arial Black"/>
                <a:cs typeface="Arial Black"/>
              </a:rPr>
              <a:t>Minerva</a:t>
            </a:r>
            <a:r>
              <a:rPr dirty="0" sz="1600" spc="-95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dirty="0" sz="1600" spc="-80">
                <a:solidFill>
                  <a:srgbClr val="333333"/>
                </a:solidFill>
                <a:latin typeface="Arial Black"/>
                <a:cs typeface="Arial Black"/>
              </a:rPr>
              <a:t>Mills</a:t>
            </a:r>
            <a:r>
              <a:rPr dirty="0" sz="1600" spc="-95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dirty="0" sz="1600" spc="-165">
                <a:solidFill>
                  <a:srgbClr val="333333"/>
                </a:solidFill>
                <a:latin typeface="Arial Black"/>
                <a:cs typeface="Arial Black"/>
              </a:rPr>
              <a:t>Case</a:t>
            </a:r>
            <a:r>
              <a:rPr dirty="0" sz="1600" spc="-95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Arial Black"/>
                <a:cs typeface="Arial Black"/>
              </a:rPr>
              <a:t>(1980):</a:t>
            </a:r>
            <a:endParaRPr sz="1600">
              <a:latin typeface="Arial Black"/>
              <a:cs typeface="Arial Black"/>
            </a:endParaRPr>
          </a:p>
          <a:p>
            <a:pPr marL="250825" marR="5080" indent="-141605">
              <a:lnSpc>
                <a:spcPct val="133300"/>
              </a:lnSpc>
              <a:spcBef>
                <a:spcPts val="1600"/>
              </a:spcBef>
              <a:buChar char="•"/>
              <a:tabLst>
                <a:tab pos="250825" algn="l"/>
              </a:tabLst>
            </a:pPr>
            <a:r>
              <a:rPr dirty="0" sz="1600" spc="-45">
                <a:solidFill>
                  <a:srgbClr val="333333"/>
                </a:solidFill>
                <a:latin typeface="Lucida Sans"/>
                <a:cs typeface="Lucida Sans"/>
              </a:rPr>
              <a:t>The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5">
                <a:solidFill>
                  <a:srgbClr val="333333"/>
                </a:solidFill>
                <a:latin typeface="Lucida Sans"/>
                <a:cs typeface="Lucida Sans"/>
              </a:rPr>
              <a:t>Court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held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that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the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5">
                <a:solidFill>
                  <a:srgbClr val="333333"/>
                </a:solidFill>
                <a:latin typeface="Lucida Sans"/>
                <a:cs typeface="Lucida Sans"/>
              </a:rPr>
              <a:t>Constitution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55">
                <a:solidFill>
                  <a:srgbClr val="333333"/>
                </a:solidFill>
                <a:latin typeface="Lucida Sans"/>
                <a:cs typeface="Lucida Sans"/>
              </a:rPr>
              <a:t>is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founded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on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the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5">
                <a:solidFill>
                  <a:srgbClr val="333333"/>
                </a:solidFill>
                <a:latin typeface="Lucida Sans"/>
                <a:cs typeface="Lucida Sans"/>
              </a:rPr>
              <a:t>bedrock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of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the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5">
                <a:solidFill>
                  <a:srgbClr val="333333"/>
                </a:solidFill>
                <a:latin typeface="Arial Black"/>
                <a:cs typeface="Arial Black"/>
              </a:rPr>
              <a:t>balance</a:t>
            </a:r>
            <a:r>
              <a:rPr dirty="0" sz="1600" spc="-114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between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Part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25">
                <a:solidFill>
                  <a:srgbClr val="333333"/>
                </a:solidFill>
                <a:latin typeface="Lucida Sans"/>
                <a:cs typeface="Lucida Sans"/>
              </a:rPr>
              <a:t>III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and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Part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IV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0">
                <a:solidFill>
                  <a:srgbClr val="333333"/>
                </a:solidFill>
                <a:latin typeface="Lucida Sans"/>
                <a:cs typeface="Lucida Sans"/>
              </a:rPr>
              <a:t>[cite: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2].</a:t>
            </a:r>
            <a:endParaRPr sz="1600">
              <a:latin typeface="Lucida Sans"/>
              <a:cs typeface="Lucida Sans"/>
            </a:endParaRPr>
          </a:p>
          <a:p>
            <a:pPr marL="250825" marR="108585" indent="-141605">
              <a:lnSpc>
                <a:spcPct val="133300"/>
              </a:lnSpc>
              <a:spcBef>
                <a:spcPts val="750"/>
              </a:spcBef>
              <a:buChar char="•"/>
              <a:tabLst>
                <a:tab pos="250825" algn="l"/>
              </a:tabLst>
            </a:pPr>
            <a:r>
              <a:rPr dirty="0" sz="1600" spc="-140">
                <a:solidFill>
                  <a:srgbClr val="333333"/>
                </a:solidFill>
                <a:latin typeface="Lucida Sans"/>
                <a:cs typeface="Lucida Sans"/>
              </a:rPr>
              <a:t>To</a:t>
            </a:r>
            <a:r>
              <a:rPr dirty="0" sz="1600" spc="-9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give</a:t>
            </a:r>
            <a:r>
              <a:rPr dirty="0" sz="1600" spc="-10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absolute</a:t>
            </a:r>
            <a:r>
              <a:rPr dirty="0" sz="1600" spc="-9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primacy</a:t>
            </a:r>
            <a:r>
              <a:rPr dirty="0" sz="1600" spc="-9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to</a:t>
            </a:r>
            <a:r>
              <a:rPr dirty="0" sz="1600" spc="-9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one</a:t>
            </a:r>
            <a:r>
              <a:rPr dirty="0" sz="1600" spc="-9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over</a:t>
            </a:r>
            <a:r>
              <a:rPr dirty="0" sz="1600" spc="-9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the</a:t>
            </a:r>
            <a:r>
              <a:rPr dirty="0" sz="1600" spc="-9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other</a:t>
            </a:r>
            <a:r>
              <a:rPr dirty="0" sz="1600" spc="-9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would</a:t>
            </a:r>
            <a:r>
              <a:rPr dirty="0" sz="1600" spc="-9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disturb</a:t>
            </a:r>
            <a:r>
              <a:rPr dirty="0" sz="1600" spc="-9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the</a:t>
            </a:r>
            <a:r>
              <a:rPr dirty="0" sz="1600" spc="-10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harmony</a:t>
            </a:r>
            <a:r>
              <a:rPr dirty="0" sz="1600" spc="-9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of</a:t>
            </a:r>
            <a:r>
              <a:rPr dirty="0" sz="1600" spc="-9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the</a:t>
            </a:r>
            <a:r>
              <a:rPr dirty="0" sz="1600" spc="-9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Constitution </a:t>
            </a:r>
            <a:r>
              <a:rPr dirty="0" sz="1600" spc="-40">
                <a:solidFill>
                  <a:srgbClr val="333333"/>
                </a:solidFill>
                <a:latin typeface="Lucida Sans"/>
                <a:cs typeface="Lucida Sans"/>
              </a:rPr>
              <a:t>[cite: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2].</a:t>
            </a:r>
            <a:endParaRPr sz="1600">
              <a:latin typeface="Lucida Sans"/>
              <a:cs typeface="Lucida Sans"/>
            </a:endParaRPr>
          </a:p>
          <a:p>
            <a:pPr marL="250190" indent="-140970">
              <a:lnSpc>
                <a:spcPct val="100000"/>
              </a:lnSpc>
              <a:spcBef>
                <a:spcPts val="1390"/>
              </a:spcBef>
              <a:buChar char="•"/>
              <a:tabLst>
                <a:tab pos="250190" algn="l"/>
              </a:tabLst>
            </a:pP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Established</a:t>
            </a:r>
            <a:r>
              <a:rPr dirty="0" sz="1600" spc="-7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the</a:t>
            </a:r>
            <a:r>
              <a:rPr dirty="0" sz="1600" spc="-7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"Doctrine</a:t>
            </a:r>
            <a:r>
              <a:rPr dirty="0" sz="1600" spc="-6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of</a:t>
            </a:r>
            <a:r>
              <a:rPr dirty="0" sz="1600" spc="-7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Harmonious</a:t>
            </a:r>
            <a:r>
              <a:rPr dirty="0" sz="1600" spc="-6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Construction."</a:t>
            </a:r>
            <a:endParaRPr sz="1600">
              <a:latin typeface="Lucida Sans"/>
              <a:cs typeface="Lucida Sans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571500" y="7091762"/>
            <a:ext cx="9549130" cy="9525"/>
          </a:xfrm>
          <a:custGeom>
            <a:avLst/>
            <a:gdLst/>
            <a:ahLst/>
            <a:cxnLst/>
            <a:rect l="l" t="t" r="r" b="b"/>
            <a:pathLst>
              <a:path w="9549130" h="9525">
                <a:moveTo>
                  <a:pt x="9549003" y="9525"/>
                </a:moveTo>
                <a:lnTo>
                  <a:pt x="0" y="9525"/>
                </a:lnTo>
                <a:lnTo>
                  <a:pt x="0" y="0"/>
                </a:lnTo>
                <a:lnTo>
                  <a:pt x="9549003" y="0"/>
                </a:lnTo>
                <a:lnTo>
                  <a:pt x="9549003" y="952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 spc="-20"/>
              <a:t>Slide</a:t>
            </a:r>
            <a:r>
              <a:rPr dirty="0" spc="-30"/>
              <a:t> </a:t>
            </a:r>
            <a:fld id="{81D60167-4931-47E6-BA6A-407CBD079E47}" type="slidenum">
              <a:rPr dirty="0" spc="-35"/>
              <a:t>10</a:t>
            </a:fld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BA</a:t>
            </a:r>
            <a:r>
              <a:rPr dirty="0" spc="-50"/>
              <a:t> </a:t>
            </a:r>
            <a:r>
              <a:rPr dirty="0" spc="-35"/>
              <a:t>2nd</a:t>
            </a:r>
            <a:r>
              <a:rPr dirty="0" spc="-50"/>
              <a:t> </a:t>
            </a:r>
            <a:r>
              <a:rPr dirty="0" spc="-10"/>
              <a:t>Sem:</a:t>
            </a:r>
            <a:r>
              <a:rPr dirty="0" spc="-50"/>
              <a:t> </a:t>
            </a:r>
            <a:r>
              <a:rPr dirty="0" spc="-20"/>
              <a:t>FR</a:t>
            </a:r>
            <a:r>
              <a:rPr dirty="0" spc="-50"/>
              <a:t> </a:t>
            </a:r>
            <a:r>
              <a:rPr dirty="0" spc="-30"/>
              <a:t>vs</a:t>
            </a:r>
            <a:r>
              <a:rPr dirty="0" spc="-50"/>
              <a:t> </a:t>
            </a:r>
            <a:r>
              <a:rPr dirty="0" spc="-20"/>
              <a:t>DPSP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566737" y="1579235"/>
          <a:ext cx="9634855" cy="25253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47900"/>
                <a:gridCol w="3718560"/>
                <a:gridCol w="3582670"/>
              </a:tblGrid>
              <a:tr h="517525"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1160"/>
                        </a:spcBef>
                      </a:pPr>
                      <a:r>
                        <a:rPr dirty="0" sz="1400" spc="-1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Basis</a:t>
                      </a:r>
                      <a:endParaRPr sz="1400">
                        <a:latin typeface="Arial Black"/>
                        <a:cs typeface="Arial Black"/>
                      </a:endParaRPr>
                    </a:p>
                  </a:txBody>
                  <a:tcPr marL="0" marR="0" marB="0" marT="147320">
                    <a:lnB w="9525">
                      <a:solidFill>
                        <a:srgbClr val="E2E8EF"/>
                      </a:solidFill>
                      <a:prstDash val="solid"/>
                    </a:lnB>
                    <a:solidFill>
                      <a:srgbClr val="2B5282"/>
                    </a:solidFill>
                  </a:tcPr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1160"/>
                        </a:spcBef>
                      </a:pPr>
                      <a:r>
                        <a:rPr dirty="0" sz="1400" spc="-7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Fundamental</a:t>
                      </a:r>
                      <a:r>
                        <a:rPr dirty="0" sz="1400" spc="-35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400" spc="-1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Rights</a:t>
                      </a:r>
                      <a:endParaRPr sz="1400">
                        <a:latin typeface="Arial Black"/>
                        <a:cs typeface="Arial Black"/>
                      </a:endParaRPr>
                    </a:p>
                  </a:txBody>
                  <a:tcPr marL="0" marR="0" marB="0" marT="147320">
                    <a:lnB w="9525">
                      <a:solidFill>
                        <a:srgbClr val="E2E8EF"/>
                      </a:solidFill>
                      <a:prstDash val="solid"/>
                    </a:lnB>
                    <a:solidFill>
                      <a:srgbClr val="2B5282"/>
                    </a:solidFill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1160"/>
                        </a:spcBef>
                      </a:pPr>
                      <a:r>
                        <a:rPr dirty="0" sz="1400" spc="-85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Directive</a:t>
                      </a:r>
                      <a:r>
                        <a:rPr dirty="0" sz="1400" spc="-3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400" spc="-1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Principles</a:t>
                      </a:r>
                      <a:endParaRPr sz="1400">
                        <a:latin typeface="Arial Black"/>
                        <a:cs typeface="Arial Black"/>
                      </a:endParaRPr>
                    </a:p>
                  </a:txBody>
                  <a:tcPr marL="0" marR="0" marB="0" marT="147320">
                    <a:lnB w="9525">
                      <a:solidFill>
                        <a:srgbClr val="E2E8EF"/>
                      </a:solidFill>
                      <a:prstDash val="solid"/>
                    </a:lnB>
                    <a:solidFill>
                      <a:srgbClr val="2B5282"/>
                    </a:solidFill>
                  </a:tcPr>
                </a:tc>
              </a:tr>
              <a:tr h="502284"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dirty="0" sz="1300" spc="-1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Justiciability</a:t>
                      </a:r>
                      <a:endParaRPr sz="1300">
                        <a:latin typeface="Lucida Sans"/>
                        <a:cs typeface="Lucida Sans"/>
                      </a:endParaRPr>
                    </a:p>
                  </a:txBody>
                  <a:tcPr marL="0" marR="0" marB="0" marT="149860">
                    <a:lnL w="9525">
                      <a:solidFill>
                        <a:srgbClr val="E2E8EF"/>
                      </a:solidFill>
                      <a:prstDash val="solid"/>
                    </a:lnL>
                    <a:lnR w="9525">
                      <a:solidFill>
                        <a:srgbClr val="E2E8EF"/>
                      </a:solidFill>
                      <a:prstDash val="solid"/>
                    </a:lnR>
                    <a:lnT w="9525">
                      <a:solidFill>
                        <a:srgbClr val="E2E8EF"/>
                      </a:solidFill>
                      <a:prstDash val="solid"/>
                    </a:lnT>
                    <a:lnB w="9525">
                      <a:solidFill>
                        <a:srgbClr val="E2E8E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dirty="0" sz="1300" spc="-2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Enforceable</a:t>
                      </a:r>
                      <a:r>
                        <a:rPr dirty="0" sz="1300" spc="-5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3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by</a:t>
                      </a:r>
                      <a:r>
                        <a:rPr dirty="0" sz="1300" spc="-4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3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Courts</a:t>
                      </a:r>
                      <a:r>
                        <a:rPr dirty="0" sz="1300" spc="-4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3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[cite:</a:t>
                      </a:r>
                      <a:r>
                        <a:rPr dirty="0" sz="1300" spc="-4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2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2]</a:t>
                      </a:r>
                      <a:endParaRPr sz="1300">
                        <a:latin typeface="Lucida Sans"/>
                        <a:cs typeface="Lucida Sans"/>
                      </a:endParaRPr>
                    </a:p>
                  </a:txBody>
                  <a:tcPr marL="0" marR="0" marB="0" marT="149860">
                    <a:lnL w="9525">
                      <a:solidFill>
                        <a:srgbClr val="E2E8EF"/>
                      </a:solidFill>
                      <a:prstDash val="solid"/>
                    </a:lnL>
                    <a:lnR w="9525">
                      <a:solidFill>
                        <a:srgbClr val="E2E8EF"/>
                      </a:solidFill>
                      <a:prstDash val="solid"/>
                    </a:lnR>
                    <a:lnT w="9525">
                      <a:solidFill>
                        <a:srgbClr val="E2E8EF"/>
                      </a:solidFill>
                      <a:prstDash val="solid"/>
                    </a:lnT>
                    <a:lnB w="9525">
                      <a:solidFill>
                        <a:srgbClr val="E2E8E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dirty="0" sz="130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Not</a:t>
                      </a:r>
                      <a:r>
                        <a:rPr dirty="0" sz="1300" spc="-6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2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enforceable</a:t>
                      </a:r>
                      <a:r>
                        <a:rPr dirty="0" sz="1300" spc="-6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3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by</a:t>
                      </a:r>
                      <a:r>
                        <a:rPr dirty="0" sz="1300" spc="-6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3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Courts</a:t>
                      </a:r>
                      <a:r>
                        <a:rPr dirty="0" sz="1300" spc="-6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3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[cite:</a:t>
                      </a:r>
                      <a:r>
                        <a:rPr dirty="0" sz="1300" spc="-6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2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2]</a:t>
                      </a:r>
                      <a:endParaRPr sz="1300">
                        <a:latin typeface="Lucida Sans"/>
                        <a:cs typeface="Lucida Sans"/>
                      </a:endParaRPr>
                    </a:p>
                  </a:txBody>
                  <a:tcPr marL="0" marR="0" marB="0" marT="149860">
                    <a:lnL w="9525">
                      <a:solidFill>
                        <a:srgbClr val="E2E8EF"/>
                      </a:solidFill>
                      <a:prstDash val="solid"/>
                    </a:lnL>
                    <a:lnR w="9525">
                      <a:solidFill>
                        <a:srgbClr val="E2E8EF"/>
                      </a:solidFill>
                      <a:prstDash val="solid"/>
                    </a:lnR>
                    <a:lnT w="9525">
                      <a:solidFill>
                        <a:srgbClr val="E2E8EF"/>
                      </a:solidFill>
                      <a:prstDash val="solid"/>
                    </a:lnT>
                    <a:lnB w="9525">
                      <a:solidFill>
                        <a:srgbClr val="E2E8EF"/>
                      </a:solidFill>
                      <a:prstDash val="solid"/>
                    </a:lnB>
                  </a:tcPr>
                </a:tc>
              </a:tr>
              <a:tr h="501650"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dirty="0" sz="1300" spc="-1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Constraint</a:t>
                      </a:r>
                      <a:endParaRPr sz="1300">
                        <a:latin typeface="Lucida Sans"/>
                        <a:cs typeface="Lucida Sans"/>
                      </a:endParaRPr>
                    </a:p>
                  </a:txBody>
                  <a:tcPr marL="0" marR="0" marB="0" marT="149860">
                    <a:lnL w="9525">
                      <a:solidFill>
                        <a:srgbClr val="E2E8EF"/>
                      </a:solidFill>
                      <a:prstDash val="solid"/>
                    </a:lnL>
                    <a:lnR w="9525">
                      <a:solidFill>
                        <a:srgbClr val="E2E8EF"/>
                      </a:solidFill>
                      <a:prstDash val="solid"/>
                    </a:lnR>
                    <a:lnT w="9525">
                      <a:solidFill>
                        <a:srgbClr val="E2E8EF"/>
                      </a:solidFill>
                      <a:prstDash val="solid"/>
                    </a:lnT>
                    <a:lnB w="9525">
                      <a:solidFill>
                        <a:srgbClr val="E2E8E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dirty="0" sz="1300" spc="-1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Binding</a:t>
                      </a:r>
                      <a:r>
                        <a:rPr dirty="0" sz="1300" spc="-7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1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on</a:t>
                      </a:r>
                      <a:r>
                        <a:rPr dirty="0" sz="1300" spc="-7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the</a:t>
                      </a:r>
                      <a:r>
                        <a:rPr dirty="0" sz="1300" spc="-7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1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state</a:t>
                      </a:r>
                      <a:r>
                        <a:rPr dirty="0" sz="1300" spc="-7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3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[cite:</a:t>
                      </a:r>
                      <a:r>
                        <a:rPr dirty="0" sz="1300" spc="-7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2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2]</a:t>
                      </a:r>
                      <a:endParaRPr sz="1300">
                        <a:latin typeface="Lucida Sans"/>
                        <a:cs typeface="Lucida Sans"/>
                      </a:endParaRPr>
                    </a:p>
                  </a:txBody>
                  <a:tcPr marL="0" marR="0" marB="0" marT="149860">
                    <a:lnL w="9525">
                      <a:solidFill>
                        <a:srgbClr val="E2E8EF"/>
                      </a:solidFill>
                      <a:prstDash val="solid"/>
                    </a:lnL>
                    <a:lnR w="9525">
                      <a:solidFill>
                        <a:srgbClr val="E2E8EF"/>
                      </a:solidFill>
                      <a:prstDash val="solid"/>
                    </a:lnR>
                    <a:lnT w="9525">
                      <a:solidFill>
                        <a:srgbClr val="E2E8EF"/>
                      </a:solidFill>
                      <a:prstDash val="solid"/>
                    </a:lnT>
                    <a:lnB w="9525">
                      <a:solidFill>
                        <a:srgbClr val="E2E8E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dirty="0" sz="1300" spc="-3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Moral/Political</a:t>
                      </a:r>
                      <a:r>
                        <a:rPr dirty="0" sz="1300" spc="-1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2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obligation</a:t>
                      </a:r>
                      <a:r>
                        <a:rPr dirty="0" sz="1300" spc="-1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3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[cite:</a:t>
                      </a:r>
                      <a:r>
                        <a:rPr dirty="0" sz="1300" spc="-1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2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2]</a:t>
                      </a:r>
                      <a:endParaRPr sz="1300">
                        <a:latin typeface="Lucida Sans"/>
                        <a:cs typeface="Lucida Sans"/>
                      </a:endParaRPr>
                    </a:p>
                  </a:txBody>
                  <a:tcPr marL="0" marR="0" marB="0" marT="149860">
                    <a:lnL w="9525">
                      <a:solidFill>
                        <a:srgbClr val="E2E8EF"/>
                      </a:solidFill>
                      <a:prstDash val="solid"/>
                    </a:lnL>
                    <a:lnR w="9525">
                      <a:solidFill>
                        <a:srgbClr val="E2E8EF"/>
                      </a:solidFill>
                      <a:prstDash val="solid"/>
                    </a:lnR>
                    <a:lnT w="9525">
                      <a:solidFill>
                        <a:srgbClr val="E2E8EF"/>
                      </a:solidFill>
                      <a:prstDash val="solid"/>
                    </a:lnT>
                    <a:lnB w="9525">
                      <a:solidFill>
                        <a:srgbClr val="E2E8EF"/>
                      </a:solidFill>
                      <a:prstDash val="solid"/>
                    </a:lnB>
                  </a:tcPr>
                </a:tc>
              </a:tr>
              <a:tr h="501650"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dirty="0" sz="1300" spc="-1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Objective</a:t>
                      </a:r>
                      <a:endParaRPr sz="1300">
                        <a:latin typeface="Lucida Sans"/>
                        <a:cs typeface="Lucida Sans"/>
                      </a:endParaRPr>
                    </a:p>
                  </a:txBody>
                  <a:tcPr marL="0" marR="0" marB="0" marT="149860">
                    <a:lnL w="9525">
                      <a:solidFill>
                        <a:srgbClr val="E2E8EF"/>
                      </a:solidFill>
                      <a:prstDash val="solid"/>
                    </a:lnL>
                    <a:lnR w="9525">
                      <a:solidFill>
                        <a:srgbClr val="E2E8EF"/>
                      </a:solidFill>
                      <a:prstDash val="solid"/>
                    </a:lnR>
                    <a:lnT w="9525">
                      <a:solidFill>
                        <a:srgbClr val="E2E8EF"/>
                      </a:solidFill>
                      <a:prstDash val="solid"/>
                    </a:lnT>
                    <a:lnB w="9525">
                      <a:solidFill>
                        <a:srgbClr val="E2E8E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dirty="0" sz="1300" spc="-2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Political</a:t>
                      </a:r>
                      <a:r>
                        <a:rPr dirty="0" sz="1300" spc="-4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2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Democracy</a:t>
                      </a:r>
                      <a:r>
                        <a:rPr dirty="0" sz="1300" spc="-3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3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[cite:</a:t>
                      </a:r>
                      <a:r>
                        <a:rPr dirty="0" sz="1300" spc="-3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2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2]</a:t>
                      </a:r>
                      <a:endParaRPr sz="1300">
                        <a:latin typeface="Lucida Sans"/>
                        <a:cs typeface="Lucida Sans"/>
                      </a:endParaRPr>
                    </a:p>
                  </a:txBody>
                  <a:tcPr marL="0" marR="0" marB="0" marT="149860">
                    <a:lnL w="9525">
                      <a:solidFill>
                        <a:srgbClr val="E2E8EF"/>
                      </a:solidFill>
                      <a:prstDash val="solid"/>
                    </a:lnL>
                    <a:lnR w="9525">
                      <a:solidFill>
                        <a:srgbClr val="E2E8EF"/>
                      </a:solidFill>
                      <a:prstDash val="solid"/>
                    </a:lnR>
                    <a:lnT w="9525">
                      <a:solidFill>
                        <a:srgbClr val="E2E8EF"/>
                      </a:solidFill>
                      <a:prstDash val="solid"/>
                    </a:lnT>
                    <a:lnB w="9525">
                      <a:solidFill>
                        <a:srgbClr val="E2E8E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dirty="0" sz="1300" spc="-2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Social</a:t>
                      </a:r>
                      <a:r>
                        <a:rPr dirty="0" sz="1300" spc="-5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&amp;</a:t>
                      </a:r>
                      <a:r>
                        <a:rPr dirty="0" sz="1300" spc="-5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2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Economic</a:t>
                      </a:r>
                      <a:r>
                        <a:rPr dirty="0" sz="1300" spc="-5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3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Justice</a:t>
                      </a:r>
                      <a:r>
                        <a:rPr dirty="0" sz="1300" spc="-4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3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[cite:</a:t>
                      </a:r>
                      <a:r>
                        <a:rPr dirty="0" sz="1300" spc="-5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2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2]</a:t>
                      </a:r>
                      <a:endParaRPr sz="1300">
                        <a:latin typeface="Lucida Sans"/>
                        <a:cs typeface="Lucida Sans"/>
                      </a:endParaRPr>
                    </a:p>
                  </a:txBody>
                  <a:tcPr marL="0" marR="0" marB="0" marT="149860">
                    <a:lnL w="9525">
                      <a:solidFill>
                        <a:srgbClr val="E2E8EF"/>
                      </a:solidFill>
                      <a:prstDash val="solid"/>
                    </a:lnL>
                    <a:lnR w="9525">
                      <a:solidFill>
                        <a:srgbClr val="E2E8EF"/>
                      </a:solidFill>
                      <a:prstDash val="solid"/>
                    </a:lnR>
                    <a:lnT w="9525">
                      <a:solidFill>
                        <a:srgbClr val="E2E8EF"/>
                      </a:solidFill>
                      <a:prstDash val="solid"/>
                    </a:lnT>
                    <a:lnB w="9525">
                      <a:solidFill>
                        <a:srgbClr val="E2E8EF"/>
                      </a:solidFill>
                      <a:prstDash val="solid"/>
                    </a:lnB>
                  </a:tcPr>
                </a:tc>
              </a:tr>
              <a:tr h="502284"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dirty="0" sz="1300" spc="-2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Individual</a:t>
                      </a:r>
                      <a:r>
                        <a:rPr dirty="0" sz="1300" spc="-3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vs </a:t>
                      </a:r>
                      <a:r>
                        <a:rPr dirty="0" sz="1300" spc="-1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Society</a:t>
                      </a:r>
                      <a:endParaRPr sz="1300">
                        <a:latin typeface="Lucida Sans"/>
                        <a:cs typeface="Lucida Sans"/>
                      </a:endParaRPr>
                    </a:p>
                  </a:txBody>
                  <a:tcPr marL="0" marR="0" marB="0" marT="149860">
                    <a:lnL w="9525">
                      <a:solidFill>
                        <a:srgbClr val="E2E8EF"/>
                      </a:solidFill>
                      <a:prstDash val="solid"/>
                    </a:lnL>
                    <a:lnR w="9525">
                      <a:solidFill>
                        <a:srgbClr val="E2E8EF"/>
                      </a:solidFill>
                      <a:prstDash val="solid"/>
                    </a:lnR>
                    <a:lnT w="9525">
                      <a:solidFill>
                        <a:srgbClr val="E2E8EF"/>
                      </a:solidFill>
                      <a:prstDash val="solid"/>
                    </a:lnT>
                    <a:lnB w="9525">
                      <a:solidFill>
                        <a:srgbClr val="E2E8E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dirty="0" sz="1300" spc="-3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Focus</a:t>
                      </a:r>
                      <a:r>
                        <a:rPr dirty="0" sz="1300" spc="-6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1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on</a:t>
                      </a:r>
                      <a:r>
                        <a:rPr dirty="0" sz="1300" spc="-6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2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Individual</a:t>
                      </a:r>
                      <a:r>
                        <a:rPr dirty="0" sz="1300" spc="-6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Welfare</a:t>
                      </a:r>
                      <a:r>
                        <a:rPr dirty="0" sz="1300" spc="-6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3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[cite:</a:t>
                      </a:r>
                      <a:r>
                        <a:rPr dirty="0" sz="1300" spc="-6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2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2]</a:t>
                      </a:r>
                      <a:endParaRPr sz="1300">
                        <a:latin typeface="Lucida Sans"/>
                        <a:cs typeface="Lucida Sans"/>
                      </a:endParaRPr>
                    </a:p>
                  </a:txBody>
                  <a:tcPr marL="0" marR="0" marB="0" marT="149860">
                    <a:lnL w="9525">
                      <a:solidFill>
                        <a:srgbClr val="E2E8EF"/>
                      </a:solidFill>
                      <a:prstDash val="solid"/>
                    </a:lnL>
                    <a:lnR w="9525">
                      <a:solidFill>
                        <a:srgbClr val="E2E8EF"/>
                      </a:solidFill>
                      <a:prstDash val="solid"/>
                    </a:lnR>
                    <a:lnT w="9525">
                      <a:solidFill>
                        <a:srgbClr val="E2E8EF"/>
                      </a:solidFill>
                      <a:prstDash val="solid"/>
                    </a:lnT>
                    <a:lnB w="9525">
                      <a:solidFill>
                        <a:srgbClr val="E2E8E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dirty="0" sz="1300" spc="-3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Focus</a:t>
                      </a:r>
                      <a:r>
                        <a:rPr dirty="0" sz="1300" spc="-7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1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on</a:t>
                      </a:r>
                      <a:r>
                        <a:rPr dirty="0" sz="1300" spc="-7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2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Social</a:t>
                      </a:r>
                      <a:r>
                        <a:rPr dirty="0" sz="1300" spc="-7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Welfare</a:t>
                      </a:r>
                      <a:r>
                        <a:rPr dirty="0" sz="1300" spc="-7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3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[cite:</a:t>
                      </a:r>
                      <a:r>
                        <a:rPr dirty="0" sz="1300" spc="-7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2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2]</a:t>
                      </a:r>
                      <a:endParaRPr sz="1300">
                        <a:latin typeface="Lucida Sans"/>
                        <a:cs typeface="Lucida Sans"/>
                      </a:endParaRPr>
                    </a:p>
                  </a:txBody>
                  <a:tcPr marL="0" marR="0" marB="0" marT="149860">
                    <a:lnL w="9525">
                      <a:solidFill>
                        <a:srgbClr val="E2E8EF"/>
                      </a:solidFill>
                      <a:prstDash val="solid"/>
                    </a:lnL>
                    <a:lnR w="9525">
                      <a:solidFill>
                        <a:srgbClr val="E2E8EF"/>
                      </a:solidFill>
                      <a:prstDash val="solid"/>
                    </a:lnR>
                    <a:lnT w="9525">
                      <a:solidFill>
                        <a:srgbClr val="E2E8EF"/>
                      </a:solidFill>
                      <a:prstDash val="solid"/>
                    </a:lnT>
                    <a:lnB w="9525">
                      <a:solidFill>
                        <a:srgbClr val="E2E8EF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" name="object 3" descr=""/>
          <p:cNvSpPr/>
          <p:nvPr/>
        </p:nvSpPr>
        <p:spPr>
          <a:xfrm>
            <a:off x="571500" y="1183945"/>
            <a:ext cx="3830320" cy="19050"/>
          </a:xfrm>
          <a:custGeom>
            <a:avLst/>
            <a:gdLst/>
            <a:ahLst/>
            <a:cxnLst/>
            <a:rect l="l" t="t" r="r" b="b"/>
            <a:pathLst>
              <a:path w="3830320" h="19050">
                <a:moveTo>
                  <a:pt x="3829964" y="19050"/>
                </a:moveTo>
                <a:lnTo>
                  <a:pt x="0" y="19050"/>
                </a:lnTo>
                <a:lnTo>
                  <a:pt x="0" y="0"/>
                </a:lnTo>
                <a:lnTo>
                  <a:pt x="3829964" y="0"/>
                </a:lnTo>
                <a:lnTo>
                  <a:pt x="3829964" y="19050"/>
                </a:lnTo>
                <a:close/>
              </a:path>
            </a:pathLst>
          </a:custGeom>
          <a:solidFill>
            <a:srgbClr val="BDE2F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85"/>
              <a:t>12.</a:t>
            </a:r>
            <a:r>
              <a:rPr dirty="0" spc="-155"/>
              <a:t> </a:t>
            </a:r>
            <a:r>
              <a:rPr dirty="0" spc="-114"/>
              <a:t>Summary</a:t>
            </a:r>
            <a:r>
              <a:rPr dirty="0" spc="-150"/>
              <a:t> </a:t>
            </a:r>
            <a:r>
              <a:rPr dirty="0" spc="-65"/>
              <a:t>of</a:t>
            </a:r>
            <a:r>
              <a:rPr dirty="0" spc="-155"/>
              <a:t> </a:t>
            </a:r>
            <a:r>
              <a:rPr dirty="0" spc="-105"/>
              <a:t>Differences</a:t>
            </a:r>
          </a:p>
        </p:txBody>
      </p:sp>
      <p:sp>
        <p:nvSpPr>
          <p:cNvPr id="5" name="object 5" descr=""/>
          <p:cNvSpPr/>
          <p:nvPr/>
        </p:nvSpPr>
        <p:spPr>
          <a:xfrm>
            <a:off x="571500" y="7091762"/>
            <a:ext cx="9549130" cy="9525"/>
          </a:xfrm>
          <a:custGeom>
            <a:avLst/>
            <a:gdLst/>
            <a:ahLst/>
            <a:cxnLst/>
            <a:rect l="l" t="t" r="r" b="b"/>
            <a:pathLst>
              <a:path w="9549130" h="9525">
                <a:moveTo>
                  <a:pt x="9549003" y="9525"/>
                </a:moveTo>
                <a:lnTo>
                  <a:pt x="0" y="9525"/>
                </a:lnTo>
                <a:lnTo>
                  <a:pt x="0" y="0"/>
                </a:lnTo>
                <a:lnTo>
                  <a:pt x="9549003" y="0"/>
                </a:lnTo>
                <a:lnTo>
                  <a:pt x="9549003" y="952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 spc="-20"/>
              <a:t>Slide</a:t>
            </a:r>
            <a:r>
              <a:rPr dirty="0" spc="-30"/>
              <a:t> </a:t>
            </a:r>
            <a:fld id="{81D60167-4931-47E6-BA6A-407CBD079E47}" type="slidenum">
              <a:rPr dirty="0" spc="-35"/>
              <a:t>10</a:t>
            </a:fld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BA</a:t>
            </a:r>
            <a:r>
              <a:rPr dirty="0" spc="-50"/>
              <a:t> </a:t>
            </a:r>
            <a:r>
              <a:rPr dirty="0" spc="-35"/>
              <a:t>2nd</a:t>
            </a:r>
            <a:r>
              <a:rPr dirty="0" spc="-50"/>
              <a:t> </a:t>
            </a:r>
            <a:r>
              <a:rPr dirty="0" spc="-10"/>
              <a:t>Sem:</a:t>
            </a:r>
            <a:r>
              <a:rPr dirty="0" spc="-50"/>
              <a:t> </a:t>
            </a:r>
            <a:r>
              <a:rPr dirty="0" spc="-20"/>
              <a:t>FR</a:t>
            </a:r>
            <a:r>
              <a:rPr dirty="0" spc="-50"/>
              <a:t> </a:t>
            </a:r>
            <a:r>
              <a:rPr dirty="0" spc="-30"/>
              <a:t>vs</a:t>
            </a:r>
            <a:r>
              <a:rPr dirty="0" spc="-50"/>
              <a:t> </a:t>
            </a:r>
            <a:r>
              <a:rPr dirty="0" spc="-20"/>
              <a:t>DPSP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571500" y="1583997"/>
            <a:ext cx="9549130" cy="935990"/>
            <a:chOff x="571500" y="1583997"/>
            <a:chExt cx="9549130" cy="935990"/>
          </a:xfrm>
        </p:grpSpPr>
        <p:sp>
          <p:nvSpPr>
            <p:cNvPr id="3" name="object 3" descr=""/>
            <p:cNvSpPr/>
            <p:nvPr/>
          </p:nvSpPr>
          <p:spPr>
            <a:xfrm>
              <a:off x="571500" y="1583997"/>
              <a:ext cx="9549130" cy="935990"/>
            </a:xfrm>
            <a:custGeom>
              <a:avLst/>
              <a:gdLst/>
              <a:ahLst/>
              <a:cxnLst/>
              <a:rect l="l" t="t" r="r" b="b"/>
              <a:pathLst>
                <a:path w="9549130" h="935989">
                  <a:moveTo>
                    <a:pt x="9472803" y="935983"/>
                  </a:moveTo>
                  <a:lnTo>
                    <a:pt x="0" y="935983"/>
                  </a:lnTo>
                  <a:lnTo>
                    <a:pt x="0" y="0"/>
                  </a:lnTo>
                  <a:lnTo>
                    <a:pt x="9472803" y="0"/>
                  </a:lnTo>
                  <a:lnTo>
                    <a:pt x="9502390" y="6012"/>
                  </a:lnTo>
                  <a:lnTo>
                    <a:pt x="9526619" y="22383"/>
                  </a:lnTo>
                  <a:lnTo>
                    <a:pt x="9542990" y="46612"/>
                  </a:lnTo>
                  <a:lnTo>
                    <a:pt x="9549003" y="76200"/>
                  </a:lnTo>
                  <a:lnTo>
                    <a:pt x="9549003" y="859783"/>
                  </a:lnTo>
                  <a:lnTo>
                    <a:pt x="9542990" y="889370"/>
                  </a:lnTo>
                  <a:lnTo>
                    <a:pt x="9526619" y="913599"/>
                  </a:lnTo>
                  <a:lnTo>
                    <a:pt x="9502390" y="929971"/>
                  </a:lnTo>
                  <a:lnTo>
                    <a:pt x="9472803" y="935983"/>
                  </a:lnTo>
                  <a:close/>
                </a:path>
              </a:pathLst>
            </a:custGeom>
            <a:solidFill>
              <a:srgbClr val="EBF7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571500" y="1583997"/>
              <a:ext cx="47625" cy="935990"/>
            </a:xfrm>
            <a:custGeom>
              <a:avLst/>
              <a:gdLst/>
              <a:ahLst/>
              <a:cxnLst/>
              <a:rect l="l" t="t" r="r" b="b"/>
              <a:pathLst>
                <a:path w="47625" h="935989">
                  <a:moveTo>
                    <a:pt x="47625" y="935983"/>
                  </a:moveTo>
                  <a:lnTo>
                    <a:pt x="0" y="935983"/>
                  </a:lnTo>
                  <a:lnTo>
                    <a:pt x="0" y="0"/>
                  </a:lnTo>
                  <a:lnTo>
                    <a:pt x="47625" y="0"/>
                  </a:lnTo>
                  <a:lnTo>
                    <a:pt x="47625" y="935983"/>
                  </a:lnTo>
                  <a:close/>
                </a:path>
              </a:pathLst>
            </a:custGeom>
            <a:solidFill>
              <a:srgbClr val="3182CD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 descr=""/>
          <p:cNvSpPr/>
          <p:nvPr/>
        </p:nvSpPr>
        <p:spPr>
          <a:xfrm>
            <a:off x="571500" y="1183945"/>
            <a:ext cx="1999614" cy="19050"/>
          </a:xfrm>
          <a:custGeom>
            <a:avLst/>
            <a:gdLst/>
            <a:ahLst/>
            <a:cxnLst/>
            <a:rect l="l" t="t" r="r" b="b"/>
            <a:pathLst>
              <a:path w="1999614" h="19050">
                <a:moveTo>
                  <a:pt x="1999354" y="19050"/>
                </a:moveTo>
                <a:lnTo>
                  <a:pt x="0" y="19050"/>
                </a:lnTo>
                <a:lnTo>
                  <a:pt x="0" y="0"/>
                </a:lnTo>
                <a:lnTo>
                  <a:pt x="1999354" y="0"/>
                </a:lnTo>
                <a:lnTo>
                  <a:pt x="1999354" y="19050"/>
                </a:lnTo>
                <a:close/>
              </a:path>
            </a:pathLst>
          </a:custGeom>
          <a:solidFill>
            <a:srgbClr val="BDE2F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85"/>
              <a:t>13.</a:t>
            </a:r>
            <a:r>
              <a:rPr dirty="0" spc="-160"/>
              <a:t> </a:t>
            </a:r>
            <a:r>
              <a:rPr dirty="0" spc="-130"/>
              <a:t>Conclusion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667685" y="1671085"/>
            <a:ext cx="9305290" cy="20923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3980" marR="254000">
              <a:lnSpc>
                <a:spcPct val="133300"/>
              </a:lnSpc>
              <a:spcBef>
                <a:spcPts val="100"/>
              </a:spcBef>
            </a:pP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"Fundamental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5">
                <a:solidFill>
                  <a:srgbClr val="333333"/>
                </a:solidFill>
                <a:latin typeface="Lucida Sans"/>
                <a:cs typeface="Lucida Sans"/>
              </a:rPr>
              <a:t>Rights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and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5">
                <a:solidFill>
                  <a:srgbClr val="333333"/>
                </a:solidFill>
                <a:latin typeface="Lucida Sans"/>
                <a:cs typeface="Lucida Sans"/>
              </a:rPr>
              <a:t>Directive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Principles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are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55">
                <a:solidFill>
                  <a:srgbClr val="333333"/>
                </a:solidFill>
                <a:latin typeface="Lucida Sans"/>
                <a:cs typeface="Lucida Sans"/>
              </a:rPr>
              <a:t>like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the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two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wheels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of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a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5">
                <a:solidFill>
                  <a:srgbClr val="333333"/>
                </a:solidFill>
                <a:latin typeface="Lucida Sans"/>
                <a:cs typeface="Lucida Sans"/>
              </a:rPr>
              <a:t>chariot,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both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equally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important</a:t>
            </a:r>
            <a:r>
              <a:rPr dirty="0" sz="1600" spc="-9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for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the</a:t>
            </a:r>
            <a:r>
              <a:rPr dirty="0" sz="1600" spc="-9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movement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of</a:t>
            </a:r>
            <a:r>
              <a:rPr dirty="0" sz="1600" spc="-9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the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nation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toward</a:t>
            </a:r>
            <a:r>
              <a:rPr dirty="0" sz="1600" spc="-9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0">
                <a:solidFill>
                  <a:srgbClr val="333333"/>
                </a:solidFill>
                <a:latin typeface="Lucida Sans"/>
                <a:cs typeface="Lucida Sans"/>
              </a:rPr>
              <a:t>justice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and</a:t>
            </a:r>
            <a:r>
              <a:rPr dirty="0" sz="1600" spc="-9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equality."</a:t>
            </a:r>
            <a:endParaRPr sz="160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  <a:spcBef>
                <a:spcPts val="840"/>
              </a:spcBef>
            </a:pPr>
            <a:endParaRPr sz="1600">
              <a:latin typeface="Lucida Sans"/>
              <a:cs typeface="Lucida Sans"/>
            </a:endParaRPr>
          </a:p>
          <a:p>
            <a:pPr marL="141605" marR="112395" indent="-141605">
              <a:lnSpc>
                <a:spcPct val="133300"/>
              </a:lnSpc>
              <a:buChar char="•"/>
              <a:tabLst>
                <a:tab pos="141605" algn="l"/>
              </a:tabLst>
            </a:pP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While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0">
                <a:solidFill>
                  <a:srgbClr val="333333"/>
                </a:solidFill>
                <a:latin typeface="Lucida Sans"/>
                <a:cs typeface="Lucida Sans"/>
              </a:rPr>
              <a:t>FRs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protect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the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0">
                <a:solidFill>
                  <a:srgbClr val="333333"/>
                </a:solidFill>
                <a:latin typeface="Lucida Sans"/>
                <a:cs typeface="Lucida Sans"/>
              </a:rPr>
              <a:t>individual's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current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0">
                <a:solidFill>
                  <a:srgbClr val="333333"/>
                </a:solidFill>
                <a:latin typeface="Lucida Sans"/>
                <a:cs typeface="Lucida Sans"/>
              </a:rPr>
              <a:t>rights,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DPSPs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represent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the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goals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the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nation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hopes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to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achieve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in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the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future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0">
                <a:solidFill>
                  <a:srgbClr val="333333"/>
                </a:solidFill>
                <a:latin typeface="Lucida Sans"/>
                <a:cs typeface="Lucida Sans"/>
              </a:rPr>
              <a:t>[cite: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2].</a:t>
            </a:r>
            <a:endParaRPr sz="1600">
              <a:latin typeface="Lucida Sans"/>
              <a:cs typeface="Lucida Sans"/>
            </a:endParaRPr>
          </a:p>
          <a:p>
            <a:pPr marL="141605" indent="-140970">
              <a:lnSpc>
                <a:spcPct val="100000"/>
              </a:lnSpc>
              <a:spcBef>
                <a:spcPts val="1390"/>
              </a:spcBef>
              <a:buChar char="•"/>
              <a:tabLst>
                <a:tab pos="141605" algn="l"/>
              </a:tabLst>
            </a:pP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Modern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Indian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jurisprudence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treats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them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as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80">
                <a:solidFill>
                  <a:srgbClr val="333333"/>
                </a:solidFill>
                <a:latin typeface="Arial Black"/>
                <a:cs typeface="Arial Black"/>
              </a:rPr>
              <a:t>complementary</a:t>
            </a:r>
            <a:r>
              <a:rPr dirty="0" sz="1600" spc="-10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rather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than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contradictory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0">
                <a:solidFill>
                  <a:srgbClr val="333333"/>
                </a:solidFill>
                <a:latin typeface="Lucida Sans"/>
                <a:cs typeface="Lucida Sans"/>
              </a:rPr>
              <a:t>[cite: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2].</a:t>
            </a:r>
            <a:endParaRPr sz="1600">
              <a:latin typeface="Lucida Sans"/>
              <a:cs typeface="Lucida Sans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571500" y="7091762"/>
            <a:ext cx="9549130" cy="9525"/>
          </a:xfrm>
          <a:custGeom>
            <a:avLst/>
            <a:gdLst/>
            <a:ahLst/>
            <a:cxnLst/>
            <a:rect l="l" t="t" r="r" b="b"/>
            <a:pathLst>
              <a:path w="9549130" h="9525">
                <a:moveTo>
                  <a:pt x="9549003" y="9525"/>
                </a:moveTo>
                <a:lnTo>
                  <a:pt x="0" y="9525"/>
                </a:lnTo>
                <a:lnTo>
                  <a:pt x="0" y="0"/>
                </a:lnTo>
                <a:lnTo>
                  <a:pt x="9549003" y="0"/>
                </a:lnTo>
                <a:lnTo>
                  <a:pt x="9549003" y="952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 spc="-20"/>
              <a:t>Slide</a:t>
            </a:r>
            <a:r>
              <a:rPr dirty="0" spc="-30"/>
              <a:t> </a:t>
            </a:r>
            <a:fld id="{81D60167-4931-47E6-BA6A-407CBD079E47}" type="slidenum">
              <a:rPr dirty="0" spc="-35"/>
              <a:t>10</a:t>
            </a:fld>
          </a:p>
        </p:txBody>
      </p:sp>
      <p:sp>
        <p:nvSpPr>
          <p:cNvPr id="10" name="object 1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BA</a:t>
            </a:r>
            <a:r>
              <a:rPr dirty="0" spc="-50"/>
              <a:t> </a:t>
            </a:r>
            <a:r>
              <a:rPr dirty="0" spc="-35"/>
              <a:t>2nd</a:t>
            </a:r>
            <a:r>
              <a:rPr dirty="0" spc="-50"/>
              <a:t> </a:t>
            </a:r>
            <a:r>
              <a:rPr dirty="0" spc="-10"/>
              <a:t>Sem:</a:t>
            </a:r>
            <a:r>
              <a:rPr dirty="0" spc="-50"/>
              <a:t> </a:t>
            </a:r>
            <a:r>
              <a:rPr dirty="0" spc="-20"/>
              <a:t>FR</a:t>
            </a:r>
            <a:r>
              <a:rPr dirty="0" spc="-50"/>
              <a:t> </a:t>
            </a:r>
            <a:r>
              <a:rPr dirty="0" spc="-30"/>
              <a:t>vs</a:t>
            </a:r>
            <a:r>
              <a:rPr dirty="0" spc="-50"/>
              <a:t> </a:t>
            </a:r>
            <a:r>
              <a:rPr dirty="0" spc="-20"/>
              <a:t>DPSP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71500" y="1183945"/>
            <a:ext cx="2964815" cy="19050"/>
          </a:xfrm>
          <a:custGeom>
            <a:avLst/>
            <a:gdLst/>
            <a:ahLst/>
            <a:cxnLst/>
            <a:rect l="l" t="t" r="r" b="b"/>
            <a:pathLst>
              <a:path w="2964815" h="19050">
                <a:moveTo>
                  <a:pt x="2964665" y="19050"/>
                </a:moveTo>
                <a:lnTo>
                  <a:pt x="0" y="19050"/>
                </a:lnTo>
                <a:lnTo>
                  <a:pt x="0" y="0"/>
                </a:lnTo>
                <a:lnTo>
                  <a:pt x="2964665" y="0"/>
                </a:lnTo>
                <a:lnTo>
                  <a:pt x="2964665" y="19050"/>
                </a:lnTo>
                <a:close/>
              </a:path>
            </a:pathLst>
          </a:custGeom>
          <a:solidFill>
            <a:srgbClr val="BDE2F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58800" y="762356"/>
            <a:ext cx="2990215" cy="36068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65"/>
              <a:t>1.</a:t>
            </a:r>
            <a:r>
              <a:rPr dirty="0" spc="-150"/>
              <a:t> </a:t>
            </a:r>
            <a:r>
              <a:rPr dirty="0" spc="-135"/>
              <a:t>Context</a:t>
            </a:r>
            <a:r>
              <a:rPr dirty="0" spc="-150"/>
              <a:t> </a:t>
            </a:r>
            <a:r>
              <a:rPr dirty="0" spc="-90"/>
              <a:t>and</a:t>
            </a:r>
            <a:r>
              <a:rPr dirty="0" spc="-145"/>
              <a:t> </a:t>
            </a:r>
            <a:r>
              <a:rPr dirty="0" spc="-30"/>
              <a:t>Origin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667685" y="1622196"/>
            <a:ext cx="9392920" cy="21805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1605" indent="-140970">
              <a:lnSpc>
                <a:spcPct val="100000"/>
              </a:lnSpc>
              <a:spcBef>
                <a:spcPts val="100"/>
              </a:spcBef>
              <a:buChar char="•"/>
              <a:tabLst>
                <a:tab pos="141605" algn="l"/>
              </a:tabLst>
            </a:pPr>
            <a:r>
              <a:rPr dirty="0" sz="1600" spc="-45">
                <a:solidFill>
                  <a:srgbClr val="333333"/>
                </a:solidFill>
                <a:latin typeface="Lucida Sans"/>
                <a:cs typeface="Lucida Sans"/>
              </a:rPr>
              <a:t>The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Indian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5">
                <a:solidFill>
                  <a:srgbClr val="333333"/>
                </a:solidFill>
                <a:latin typeface="Lucida Sans"/>
                <a:cs typeface="Lucida Sans"/>
              </a:rPr>
              <a:t>Constitution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5">
                <a:solidFill>
                  <a:srgbClr val="333333"/>
                </a:solidFill>
                <a:latin typeface="Lucida Sans"/>
                <a:cs typeface="Lucida Sans"/>
              </a:rPr>
              <a:t>aims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to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ensure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both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5">
                <a:solidFill>
                  <a:srgbClr val="333333"/>
                </a:solidFill>
                <a:latin typeface="Lucida Sans"/>
                <a:cs typeface="Lucida Sans"/>
              </a:rPr>
              <a:t>individual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liberty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and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0">
                <a:solidFill>
                  <a:srgbClr val="333333"/>
                </a:solidFill>
                <a:latin typeface="Lucida Sans"/>
                <a:cs typeface="Lucida Sans"/>
              </a:rPr>
              <a:t>social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justice.</a:t>
            </a:r>
            <a:endParaRPr sz="1600">
              <a:latin typeface="Lucida Sans"/>
              <a:cs typeface="Lucida Sans"/>
            </a:endParaRPr>
          </a:p>
          <a:p>
            <a:pPr marL="141605" marR="5080" indent="-141605">
              <a:lnSpc>
                <a:spcPct val="133300"/>
              </a:lnSpc>
              <a:spcBef>
                <a:spcPts val="750"/>
              </a:spcBef>
              <a:buFont typeface="Lucida Sans"/>
              <a:buChar char="•"/>
              <a:tabLst>
                <a:tab pos="141605" algn="l"/>
              </a:tabLst>
            </a:pPr>
            <a:r>
              <a:rPr dirty="0" sz="1600" spc="-70">
                <a:solidFill>
                  <a:srgbClr val="333333"/>
                </a:solidFill>
                <a:latin typeface="Arial Black"/>
                <a:cs typeface="Arial Black"/>
              </a:rPr>
              <a:t>Fundamental</a:t>
            </a:r>
            <a:r>
              <a:rPr dirty="0" sz="1600" spc="-105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dirty="0" sz="1600" spc="-90">
                <a:solidFill>
                  <a:srgbClr val="333333"/>
                </a:solidFill>
                <a:latin typeface="Arial Black"/>
                <a:cs typeface="Arial Black"/>
              </a:rPr>
              <a:t>Rights</a:t>
            </a:r>
            <a:r>
              <a:rPr dirty="0" sz="1600" spc="-105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dirty="0" sz="1600" spc="-135">
                <a:solidFill>
                  <a:srgbClr val="333333"/>
                </a:solidFill>
                <a:latin typeface="Arial Black"/>
                <a:cs typeface="Arial Black"/>
              </a:rPr>
              <a:t>(FR):</a:t>
            </a:r>
            <a:r>
              <a:rPr dirty="0" sz="1600" spc="-10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Located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in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Part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75">
                <a:solidFill>
                  <a:srgbClr val="333333"/>
                </a:solidFill>
                <a:latin typeface="Lucida Sans"/>
                <a:cs typeface="Lucida Sans"/>
              </a:rPr>
              <a:t>III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5">
                <a:solidFill>
                  <a:srgbClr val="333333"/>
                </a:solidFill>
                <a:latin typeface="Lucida Sans"/>
                <a:cs typeface="Lucida Sans"/>
              </a:rPr>
              <a:t>(Articles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12-35).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Inspired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50">
                <a:solidFill>
                  <a:srgbClr val="333333"/>
                </a:solidFill>
                <a:latin typeface="Lucida Sans"/>
                <a:cs typeface="Lucida Sans"/>
              </a:rPr>
              <a:t>by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the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'Bill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of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Rights'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of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the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US</a:t>
            </a:r>
            <a:r>
              <a:rPr dirty="0" sz="1600" spc="-6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5">
                <a:solidFill>
                  <a:srgbClr val="333333"/>
                </a:solidFill>
                <a:latin typeface="Lucida Sans"/>
                <a:cs typeface="Lucida Sans"/>
              </a:rPr>
              <a:t>Constitution</a:t>
            </a:r>
            <a:r>
              <a:rPr dirty="0" sz="1600" spc="-6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0">
                <a:solidFill>
                  <a:srgbClr val="333333"/>
                </a:solidFill>
                <a:latin typeface="Lucida Sans"/>
                <a:cs typeface="Lucida Sans"/>
              </a:rPr>
              <a:t>[cite:</a:t>
            </a:r>
            <a:r>
              <a:rPr dirty="0" sz="1600" spc="-6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2].</a:t>
            </a:r>
            <a:endParaRPr sz="1600">
              <a:latin typeface="Lucida Sans"/>
              <a:cs typeface="Lucida Sans"/>
            </a:endParaRPr>
          </a:p>
          <a:p>
            <a:pPr marL="141605" marR="85090" indent="-141605">
              <a:lnSpc>
                <a:spcPct val="133300"/>
              </a:lnSpc>
              <a:spcBef>
                <a:spcPts val="750"/>
              </a:spcBef>
              <a:buFont typeface="Lucida Sans"/>
              <a:buChar char="•"/>
              <a:tabLst>
                <a:tab pos="141605" algn="l"/>
              </a:tabLst>
            </a:pPr>
            <a:r>
              <a:rPr dirty="0" sz="1600" spc="-95">
                <a:solidFill>
                  <a:srgbClr val="333333"/>
                </a:solidFill>
                <a:latin typeface="Arial Black"/>
                <a:cs typeface="Arial Black"/>
              </a:rPr>
              <a:t>Directive</a:t>
            </a:r>
            <a:r>
              <a:rPr dirty="0" sz="1600" spc="-105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dirty="0" sz="1600" spc="-100">
                <a:solidFill>
                  <a:srgbClr val="333333"/>
                </a:solidFill>
                <a:latin typeface="Arial Black"/>
                <a:cs typeface="Arial Black"/>
              </a:rPr>
              <a:t>Principles </a:t>
            </a:r>
            <a:r>
              <a:rPr dirty="0" sz="1600" spc="-135">
                <a:solidFill>
                  <a:srgbClr val="333333"/>
                </a:solidFill>
                <a:latin typeface="Arial Black"/>
                <a:cs typeface="Arial Black"/>
              </a:rPr>
              <a:t>(DPSP):</a:t>
            </a:r>
            <a:r>
              <a:rPr dirty="0" sz="1600" spc="-105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Located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in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Part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IV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5">
                <a:solidFill>
                  <a:srgbClr val="333333"/>
                </a:solidFill>
                <a:latin typeface="Lucida Sans"/>
                <a:cs typeface="Lucida Sans"/>
              </a:rPr>
              <a:t>(Articles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36-51).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Inspired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50">
                <a:solidFill>
                  <a:srgbClr val="333333"/>
                </a:solidFill>
                <a:latin typeface="Lucida Sans"/>
                <a:cs typeface="Lucida Sans"/>
              </a:rPr>
              <a:t>by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the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Irish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Constitution </a:t>
            </a:r>
            <a:r>
              <a:rPr dirty="0" sz="1600" spc="-40">
                <a:solidFill>
                  <a:srgbClr val="333333"/>
                </a:solidFill>
                <a:latin typeface="Lucida Sans"/>
                <a:cs typeface="Lucida Sans"/>
              </a:rPr>
              <a:t>[cite: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2].</a:t>
            </a:r>
            <a:endParaRPr sz="1600">
              <a:latin typeface="Lucida Sans"/>
              <a:cs typeface="Lucida Sans"/>
            </a:endParaRPr>
          </a:p>
          <a:p>
            <a:pPr marL="141605" indent="-140970">
              <a:lnSpc>
                <a:spcPct val="100000"/>
              </a:lnSpc>
              <a:spcBef>
                <a:spcPts val="1390"/>
              </a:spcBef>
              <a:buChar char="•"/>
              <a:tabLst>
                <a:tab pos="141605" algn="l"/>
              </a:tabLst>
            </a:pP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Granville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5">
                <a:solidFill>
                  <a:srgbClr val="333333"/>
                </a:solidFill>
                <a:latin typeface="Lucida Sans"/>
                <a:cs typeface="Lucida Sans"/>
              </a:rPr>
              <a:t>Austin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referred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to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these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two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5">
                <a:solidFill>
                  <a:srgbClr val="333333"/>
                </a:solidFill>
                <a:latin typeface="Lucida Sans"/>
                <a:cs typeface="Lucida Sans"/>
              </a:rPr>
              <a:t>sections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as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the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"Conscience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of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the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Constitution"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0">
                <a:solidFill>
                  <a:srgbClr val="333333"/>
                </a:solidFill>
                <a:latin typeface="Lucida Sans"/>
                <a:cs typeface="Lucida Sans"/>
              </a:rPr>
              <a:t>[cite: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2].</a:t>
            </a:r>
            <a:endParaRPr sz="1600">
              <a:latin typeface="Lucida Sans"/>
              <a:cs typeface="Lucida Sans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571500" y="7091762"/>
            <a:ext cx="9549130" cy="9525"/>
          </a:xfrm>
          <a:custGeom>
            <a:avLst/>
            <a:gdLst/>
            <a:ahLst/>
            <a:cxnLst/>
            <a:rect l="l" t="t" r="r" b="b"/>
            <a:pathLst>
              <a:path w="9549130" h="9525">
                <a:moveTo>
                  <a:pt x="9549003" y="9525"/>
                </a:moveTo>
                <a:lnTo>
                  <a:pt x="0" y="9525"/>
                </a:lnTo>
                <a:lnTo>
                  <a:pt x="0" y="0"/>
                </a:lnTo>
                <a:lnTo>
                  <a:pt x="9549003" y="0"/>
                </a:lnTo>
                <a:lnTo>
                  <a:pt x="9549003" y="952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 spc="-20"/>
              <a:t>Slide</a:t>
            </a:r>
            <a:r>
              <a:rPr dirty="0" spc="-30"/>
              <a:t> </a:t>
            </a:r>
            <a:fld id="{81D60167-4931-47E6-BA6A-407CBD079E47}" type="slidenum">
              <a:rPr dirty="0" spc="-35"/>
              <a:t>10</a:t>
            </a:fld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BA</a:t>
            </a:r>
            <a:r>
              <a:rPr dirty="0" spc="-50"/>
              <a:t> </a:t>
            </a:r>
            <a:r>
              <a:rPr dirty="0" spc="-35"/>
              <a:t>2nd</a:t>
            </a:r>
            <a:r>
              <a:rPr dirty="0" spc="-50"/>
              <a:t> </a:t>
            </a:r>
            <a:r>
              <a:rPr dirty="0" spc="-10"/>
              <a:t>Sem:</a:t>
            </a:r>
            <a:r>
              <a:rPr dirty="0" spc="-50"/>
              <a:t> </a:t>
            </a:r>
            <a:r>
              <a:rPr dirty="0" spc="-20"/>
              <a:t>FR</a:t>
            </a:r>
            <a:r>
              <a:rPr dirty="0" spc="-50"/>
              <a:t> </a:t>
            </a:r>
            <a:r>
              <a:rPr dirty="0" spc="-30"/>
              <a:t>vs</a:t>
            </a:r>
            <a:r>
              <a:rPr dirty="0" spc="-50"/>
              <a:t> </a:t>
            </a:r>
            <a:r>
              <a:rPr dirty="0" spc="-20"/>
              <a:t>DPSP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71500" y="1183945"/>
            <a:ext cx="4406900" cy="19050"/>
          </a:xfrm>
          <a:custGeom>
            <a:avLst/>
            <a:gdLst/>
            <a:ahLst/>
            <a:cxnLst/>
            <a:rect l="l" t="t" r="r" b="b"/>
            <a:pathLst>
              <a:path w="4406900" h="19050">
                <a:moveTo>
                  <a:pt x="4406322" y="19050"/>
                </a:moveTo>
                <a:lnTo>
                  <a:pt x="0" y="19050"/>
                </a:lnTo>
                <a:lnTo>
                  <a:pt x="0" y="0"/>
                </a:lnTo>
                <a:lnTo>
                  <a:pt x="4406322" y="0"/>
                </a:lnTo>
                <a:lnTo>
                  <a:pt x="4406322" y="19050"/>
                </a:lnTo>
                <a:close/>
              </a:path>
            </a:pathLst>
          </a:custGeom>
          <a:solidFill>
            <a:srgbClr val="BDE2F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65"/>
              <a:t>2.</a:t>
            </a:r>
            <a:r>
              <a:rPr dirty="0" spc="-140"/>
              <a:t> </a:t>
            </a:r>
            <a:r>
              <a:rPr dirty="0" spc="-65"/>
              <a:t>Defining</a:t>
            </a:r>
            <a:r>
              <a:rPr dirty="0" spc="-140"/>
              <a:t> </a:t>
            </a:r>
            <a:r>
              <a:rPr dirty="0" spc="-90"/>
              <a:t>Fundamental</a:t>
            </a:r>
            <a:r>
              <a:rPr dirty="0" spc="-140"/>
              <a:t> </a:t>
            </a:r>
            <a:r>
              <a:rPr dirty="0" spc="-110"/>
              <a:t>Rights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558800" y="1540916"/>
            <a:ext cx="9084310" cy="2044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33300"/>
              </a:lnSpc>
              <a:spcBef>
                <a:spcPts val="100"/>
              </a:spcBef>
            </a:pP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Fundamental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5">
                <a:solidFill>
                  <a:srgbClr val="333333"/>
                </a:solidFill>
                <a:latin typeface="Lucida Sans"/>
                <a:cs typeface="Lucida Sans"/>
              </a:rPr>
              <a:t>Rights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are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the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0">
                <a:solidFill>
                  <a:srgbClr val="333333"/>
                </a:solidFill>
                <a:latin typeface="Lucida Sans"/>
                <a:cs typeface="Lucida Sans"/>
              </a:rPr>
              <a:t>basic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human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rights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guaranteed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to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5">
                <a:solidFill>
                  <a:srgbClr val="333333"/>
                </a:solidFill>
                <a:latin typeface="Lucida Sans"/>
                <a:cs typeface="Lucida Sans"/>
              </a:rPr>
              <a:t>all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55">
                <a:solidFill>
                  <a:srgbClr val="333333"/>
                </a:solidFill>
                <a:latin typeface="Lucida Sans"/>
                <a:cs typeface="Lucida Sans"/>
              </a:rPr>
              <a:t>citizens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of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India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regardless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of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race,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place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of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5">
                <a:solidFill>
                  <a:srgbClr val="333333"/>
                </a:solidFill>
                <a:latin typeface="Lucida Sans"/>
                <a:cs typeface="Lucida Sans"/>
              </a:rPr>
              <a:t>birth,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0">
                <a:solidFill>
                  <a:srgbClr val="333333"/>
                </a:solidFill>
                <a:latin typeface="Lucida Sans"/>
                <a:cs typeface="Lucida Sans"/>
              </a:rPr>
              <a:t>religion,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0">
                <a:solidFill>
                  <a:srgbClr val="333333"/>
                </a:solidFill>
                <a:latin typeface="Lucida Sans"/>
                <a:cs typeface="Lucida Sans"/>
              </a:rPr>
              <a:t>caste,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or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gender.</a:t>
            </a:r>
            <a:endParaRPr sz="160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  <a:spcBef>
                <a:spcPts val="355"/>
              </a:spcBef>
            </a:pPr>
            <a:endParaRPr sz="1600">
              <a:latin typeface="Lucida Sans"/>
              <a:cs typeface="Lucida Sans"/>
            </a:endParaRPr>
          </a:p>
          <a:p>
            <a:pPr marL="250190" indent="-140970">
              <a:lnSpc>
                <a:spcPct val="100000"/>
              </a:lnSpc>
              <a:buChar char="•"/>
              <a:tabLst>
                <a:tab pos="250190" algn="l"/>
              </a:tabLst>
            </a:pPr>
            <a:r>
              <a:rPr dirty="0" sz="1600" spc="-45">
                <a:solidFill>
                  <a:srgbClr val="333333"/>
                </a:solidFill>
                <a:latin typeface="Lucida Sans"/>
                <a:cs typeface="Lucida Sans"/>
              </a:rPr>
              <a:t>They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are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enforceable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50">
                <a:solidFill>
                  <a:srgbClr val="333333"/>
                </a:solidFill>
                <a:latin typeface="Lucida Sans"/>
                <a:cs typeface="Lucida Sans"/>
              </a:rPr>
              <a:t>by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the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0">
                <a:solidFill>
                  <a:srgbClr val="333333"/>
                </a:solidFill>
                <a:latin typeface="Lucida Sans"/>
                <a:cs typeface="Lucida Sans"/>
              </a:rPr>
              <a:t>courts,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5">
                <a:solidFill>
                  <a:srgbClr val="333333"/>
                </a:solidFill>
                <a:latin typeface="Lucida Sans"/>
                <a:cs typeface="Lucida Sans"/>
              </a:rPr>
              <a:t>subject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to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5">
                <a:solidFill>
                  <a:srgbClr val="333333"/>
                </a:solidFill>
                <a:latin typeface="Lucida Sans"/>
                <a:cs typeface="Lucida Sans"/>
              </a:rPr>
              <a:t>specific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restrictions.</a:t>
            </a:r>
            <a:endParaRPr sz="1600">
              <a:latin typeface="Lucida Sans"/>
              <a:cs typeface="Lucida Sans"/>
            </a:endParaRPr>
          </a:p>
          <a:p>
            <a:pPr marL="250190" indent="-140970">
              <a:lnSpc>
                <a:spcPct val="100000"/>
              </a:lnSpc>
              <a:spcBef>
                <a:spcPts val="1390"/>
              </a:spcBef>
              <a:buFont typeface="Lucida Sans"/>
              <a:buChar char="•"/>
              <a:tabLst>
                <a:tab pos="250190" algn="l"/>
              </a:tabLst>
            </a:pPr>
            <a:r>
              <a:rPr dirty="0" sz="1600" spc="-90">
                <a:solidFill>
                  <a:srgbClr val="333333"/>
                </a:solidFill>
                <a:latin typeface="Arial Black"/>
                <a:cs typeface="Arial Black"/>
              </a:rPr>
              <a:t>Purpose:</a:t>
            </a:r>
            <a:r>
              <a:rPr dirty="0" sz="1600" spc="-11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dirty="0" sz="1600" spc="-140">
                <a:solidFill>
                  <a:srgbClr val="333333"/>
                </a:solidFill>
                <a:latin typeface="Lucida Sans"/>
                <a:cs typeface="Lucida Sans"/>
              </a:rPr>
              <a:t>To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protect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5">
                <a:solidFill>
                  <a:srgbClr val="333333"/>
                </a:solidFill>
                <a:latin typeface="Lucida Sans"/>
                <a:cs typeface="Lucida Sans"/>
              </a:rPr>
              <a:t>individuals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from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the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arbitrary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50">
                <a:solidFill>
                  <a:srgbClr val="333333"/>
                </a:solidFill>
                <a:latin typeface="Lucida Sans"/>
                <a:cs typeface="Lucida Sans"/>
              </a:rPr>
              <a:t>exercise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of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state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power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0">
                <a:solidFill>
                  <a:srgbClr val="333333"/>
                </a:solidFill>
                <a:latin typeface="Lucida Sans"/>
                <a:cs typeface="Lucida Sans"/>
              </a:rPr>
              <a:t>[cite: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2].</a:t>
            </a:r>
            <a:endParaRPr sz="1600">
              <a:latin typeface="Lucida Sans"/>
              <a:cs typeface="Lucida Sans"/>
            </a:endParaRPr>
          </a:p>
          <a:p>
            <a:pPr marL="250190" indent="-140970">
              <a:lnSpc>
                <a:spcPct val="100000"/>
              </a:lnSpc>
              <a:spcBef>
                <a:spcPts val="1390"/>
              </a:spcBef>
              <a:buChar char="•"/>
              <a:tabLst>
                <a:tab pos="250190" algn="l"/>
              </a:tabLst>
            </a:pPr>
            <a:r>
              <a:rPr dirty="0" sz="1600" spc="-45">
                <a:solidFill>
                  <a:srgbClr val="333333"/>
                </a:solidFill>
                <a:latin typeface="Lucida Sans"/>
                <a:cs typeface="Lucida Sans"/>
              </a:rPr>
              <a:t>They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5">
                <a:solidFill>
                  <a:srgbClr val="333333"/>
                </a:solidFill>
                <a:latin typeface="Lucida Sans"/>
                <a:cs typeface="Lucida Sans"/>
              </a:rPr>
              <a:t>establish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95">
                <a:solidFill>
                  <a:srgbClr val="333333"/>
                </a:solidFill>
                <a:latin typeface="Arial Black"/>
                <a:cs typeface="Arial Black"/>
              </a:rPr>
              <a:t>Political </a:t>
            </a:r>
            <a:r>
              <a:rPr dirty="0" sz="1600" spc="-114">
                <a:solidFill>
                  <a:srgbClr val="333333"/>
                </a:solidFill>
                <a:latin typeface="Arial Black"/>
                <a:cs typeface="Arial Black"/>
              </a:rPr>
              <a:t>Democracy</a:t>
            </a:r>
            <a:r>
              <a:rPr dirty="0" sz="1600" spc="-10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in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the</a:t>
            </a:r>
            <a:r>
              <a:rPr dirty="0" sz="1600" spc="-7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country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0">
                <a:solidFill>
                  <a:srgbClr val="333333"/>
                </a:solidFill>
                <a:latin typeface="Lucida Sans"/>
                <a:cs typeface="Lucida Sans"/>
              </a:rPr>
              <a:t>[cite: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2].</a:t>
            </a:r>
            <a:endParaRPr sz="1600">
              <a:latin typeface="Lucida Sans"/>
              <a:cs typeface="Lucida Sans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571500" y="7091762"/>
            <a:ext cx="9549130" cy="9525"/>
          </a:xfrm>
          <a:custGeom>
            <a:avLst/>
            <a:gdLst/>
            <a:ahLst/>
            <a:cxnLst/>
            <a:rect l="l" t="t" r="r" b="b"/>
            <a:pathLst>
              <a:path w="9549130" h="9525">
                <a:moveTo>
                  <a:pt x="9549003" y="9525"/>
                </a:moveTo>
                <a:lnTo>
                  <a:pt x="0" y="9525"/>
                </a:lnTo>
                <a:lnTo>
                  <a:pt x="0" y="0"/>
                </a:lnTo>
                <a:lnTo>
                  <a:pt x="9549003" y="0"/>
                </a:lnTo>
                <a:lnTo>
                  <a:pt x="9549003" y="952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 spc="-20"/>
              <a:t>Slide</a:t>
            </a:r>
            <a:r>
              <a:rPr dirty="0" spc="-30"/>
              <a:t> </a:t>
            </a:r>
            <a:fld id="{81D60167-4931-47E6-BA6A-407CBD079E47}" type="slidenum">
              <a:rPr dirty="0" spc="-35"/>
              <a:t>10</a:t>
            </a:fld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BA</a:t>
            </a:r>
            <a:r>
              <a:rPr dirty="0" spc="-50"/>
              <a:t> </a:t>
            </a:r>
            <a:r>
              <a:rPr dirty="0" spc="-35"/>
              <a:t>2nd</a:t>
            </a:r>
            <a:r>
              <a:rPr dirty="0" spc="-50"/>
              <a:t> </a:t>
            </a:r>
            <a:r>
              <a:rPr dirty="0" spc="-10"/>
              <a:t>Sem:</a:t>
            </a:r>
            <a:r>
              <a:rPr dirty="0" spc="-50"/>
              <a:t> </a:t>
            </a:r>
            <a:r>
              <a:rPr dirty="0" spc="-20"/>
              <a:t>FR</a:t>
            </a:r>
            <a:r>
              <a:rPr dirty="0" spc="-50"/>
              <a:t> </a:t>
            </a:r>
            <a:r>
              <a:rPr dirty="0" spc="-30"/>
              <a:t>vs</a:t>
            </a:r>
            <a:r>
              <a:rPr dirty="0" spc="-50"/>
              <a:t> </a:t>
            </a:r>
            <a:r>
              <a:rPr dirty="0" spc="-20"/>
              <a:t>DPSP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71500" y="1183945"/>
            <a:ext cx="5244465" cy="19050"/>
          </a:xfrm>
          <a:custGeom>
            <a:avLst/>
            <a:gdLst/>
            <a:ahLst/>
            <a:cxnLst/>
            <a:rect l="l" t="t" r="r" b="b"/>
            <a:pathLst>
              <a:path w="5244465" h="19050">
                <a:moveTo>
                  <a:pt x="5243979" y="19050"/>
                </a:moveTo>
                <a:lnTo>
                  <a:pt x="0" y="19050"/>
                </a:lnTo>
                <a:lnTo>
                  <a:pt x="0" y="0"/>
                </a:lnTo>
                <a:lnTo>
                  <a:pt x="5243979" y="0"/>
                </a:lnTo>
                <a:lnTo>
                  <a:pt x="5243979" y="19050"/>
                </a:lnTo>
                <a:close/>
              </a:path>
            </a:pathLst>
          </a:custGeom>
          <a:solidFill>
            <a:srgbClr val="BDE2F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65"/>
              <a:t>3.</a:t>
            </a:r>
            <a:r>
              <a:rPr dirty="0" spc="-140"/>
              <a:t> </a:t>
            </a:r>
            <a:r>
              <a:rPr dirty="0" spc="-65"/>
              <a:t>Defining</a:t>
            </a:r>
            <a:r>
              <a:rPr dirty="0" spc="-140"/>
              <a:t> </a:t>
            </a:r>
            <a:r>
              <a:rPr dirty="0" spc="-125"/>
              <a:t>Directive</a:t>
            </a:r>
            <a:r>
              <a:rPr dirty="0" spc="-135"/>
              <a:t> Principles</a:t>
            </a:r>
            <a:r>
              <a:rPr dirty="0" spc="-140"/>
              <a:t> (DPSP)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558800" y="1540916"/>
            <a:ext cx="9519285" cy="2044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33300"/>
              </a:lnSpc>
              <a:spcBef>
                <a:spcPts val="100"/>
              </a:spcBef>
            </a:pP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DPSPs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are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guidelines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or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5">
                <a:solidFill>
                  <a:srgbClr val="333333"/>
                </a:solidFill>
                <a:latin typeface="Lucida Sans"/>
                <a:cs typeface="Lucida Sans"/>
              </a:rPr>
              <a:t>principles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given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to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the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central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and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state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governments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of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India,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to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be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5">
                <a:solidFill>
                  <a:srgbClr val="333333"/>
                </a:solidFill>
                <a:latin typeface="Lucida Sans"/>
                <a:cs typeface="Lucida Sans"/>
              </a:rPr>
              <a:t>kept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in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mind</a:t>
            </a:r>
            <a:r>
              <a:rPr dirty="0" sz="1600" spc="-9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while</a:t>
            </a:r>
            <a:r>
              <a:rPr dirty="0" sz="1600" spc="-9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framing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laws</a:t>
            </a:r>
            <a:r>
              <a:rPr dirty="0" sz="1600" spc="-9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and</a:t>
            </a:r>
            <a:r>
              <a:rPr dirty="0" sz="1600" spc="-9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policies.</a:t>
            </a:r>
            <a:endParaRPr sz="160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  <a:spcBef>
                <a:spcPts val="355"/>
              </a:spcBef>
            </a:pPr>
            <a:endParaRPr sz="1600">
              <a:latin typeface="Lucida Sans"/>
              <a:cs typeface="Lucida Sans"/>
            </a:endParaRPr>
          </a:p>
          <a:p>
            <a:pPr marL="250190" indent="-140970">
              <a:lnSpc>
                <a:spcPct val="100000"/>
              </a:lnSpc>
              <a:buChar char="•"/>
              <a:tabLst>
                <a:tab pos="250190" algn="l"/>
              </a:tabLst>
            </a:pPr>
            <a:r>
              <a:rPr dirty="0" sz="1600" spc="-45">
                <a:solidFill>
                  <a:srgbClr val="333333"/>
                </a:solidFill>
                <a:latin typeface="Lucida Sans"/>
                <a:cs typeface="Lucida Sans"/>
              </a:rPr>
              <a:t>They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are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0">
                <a:solidFill>
                  <a:srgbClr val="333333"/>
                </a:solidFill>
                <a:latin typeface="Lucida Sans"/>
                <a:cs typeface="Lucida Sans"/>
              </a:rPr>
              <a:t>non-</a:t>
            </a:r>
            <a:r>
              <a:rPr dirty="0" sz="1600" spc="-35">
                <a:solidFill>
                  <a:srgbClr val="333333"/>
                </a:solidFill>
                <a:latin typeface="Lucida Sans"/>
                <a:cs typeface="Lucida Sans"/>
              </a:rPr>
              <a:t>justiciable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in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nature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0">
                <a:solidFill>
                  <a:srgbClr val="333333"/>
                </a:solidFill>
                <a:latin typeface="Lucida Sans"/>
                <a:cs typeface="Lucida Sans"/>
              </a:rPr>
              <a:t>[cite: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2].</a:t>
            </a:r>
            <a:endParaRPr sz="1600">
              <a:latin typeface="Lucida Sans"/>
              <a:cs typeface="Lucida Sans"/>
            </a:endParaRPr>
          </a:p>
          <a:p>
            <a:pPr marL="250190" indent="-140970">
              <a:lnSpc>
                <a:spcPct val="100000"/>
              </a:lnSpc>
              <a:spcBef>
                <a:spcPts val="1390"/>
              </a:spcBef>
              <a:buFont typeface="Lucida Sans"/>
              <a:buChar char="•"/>
              <a:tabLst>
                <a:tab pos="250190" algn="l"/>
              </a:tabLst>
            </a:pPr>
            <a:r>
              <a:rPr dirty="0" sz="1600" spc="-90">
                <a:solidFill>
                  <a:srgbClr val="333333"/>
                </a:solidFill>
                <a:latin typeface="Arial Black"/>
                <a:cs typeface="Arial Black"/>
              </a:rPr>
              <a:t>Purpose:</a:t>
            </a:r>
            <a:r>
              <a:rPr dirty="0" sz="1600" spc="-11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dirty="0" sz="1600" spc="-140">
                <a:solidFill>
                  <a:srgbClr val="333333"/>
                </a:solidFill>
                <a:latin typeface="Lucida Sans"/>
                <a:cs typeface="Lucida Sans"/>
              </a:rPr>
              <a:t>To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create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a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'Welfare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State'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50">
                <a:solidFill>
                  <a:srgbClr val="333333"/>
                </a:solidFill>
                <a:latin typeface="Lucida Sans"/>
                <a:cs typeface="Lucida Sans"/>
              </a:rPr>
              <a:t>by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promoting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0">
                <a:solidFill>
                  <a:srgbClr val="333333"/>
                </a:solidFill>
                <a:latin typeface="Lucida Sans"/>
                <a:cs typeface="Lucida Sans"/>
              </a:rPr>
              <a:t>social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and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economic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0">
                <a:solidFill>
                  <a:srgbClr val="333333"/>
                </a:solidFill>
                <a:latin typeface="Lucida Sans"/>
                <a:cs typeface="Lucida Sans"/>
              </a:rPr>
              <a:t>justice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0">
                <a:solidFill>
                  <a:srgbClr val="333333"/>
                </a:solidFill>
                <a:latin typeface="Lucida Sans"/>
                <a:cs typeface="Lucida Sans"/>
              </a:rPr>
              <a:t>[cite: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2].</a:t>
            </a:r>
            <a:endParaRPr sz="1600">
              <a:latin typeface="Lucida Sans"/>
              <a:cs typeface="Lucida Sans"/>
            </a:endParaRPr>
          </a:p>
          <a:p>
            <a:pPr marL="250190" indent="-140970">
              <a:lnSpc>
                <a:spcPct val="100000"/>
              </a:lnSpc>
              <a:spcBef>
                <a:spcPts val="1390"/>
              </a:spcBef>
              <a:buChar char="•"/>
              <a:tabLst>
                <a:tab pos="250190" algn="l"/>
              </a:tabLst>
            </a:pPr>
            <a:r>
              <a:rPr dirty="0" sz="1600" spc="-45">
                <a:solidFill>
                  <a:srgbClr val="333333"/>
                </a:solidFill>
                <a:latin typeface="Lucida Sans"/>
                <a:cs typeface="Lucida Sans"/>
              </a:rPr>
              <a:t>They</a:t>
            </a:r>
            <a:r>
              <a:rPr dirty="0" sz="1600" spc="-7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5">
                <a:solidFill>
                  <a:srgbClr val="333333"/>
                </a:solidFill>
                <a:latin typeface="Lucida Sans"/>
                <a:cs typeface="Lucida Sans"/>
              </a:rPr>
              <a:t>establish</a:t>
            </a:r>
            <a:r>
              <a:rPr dirty="0" sz="1600" spc="-6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40">
                <a:solidFill>
                  <a:srgbClr val="333333"/>
                </a:solidFill>
                <a:latin typeface="Arial Black"/>
                <a:cs typeface="Arial Black"/>
              </a:rPr>
              <a:t>Social</a:t>
            </a:r>
            <a:r>
              <a:rPr dirty="0" sz="1600" spc="-95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dirty="0" sz="1600" spc="-55">
                <a:solidFill>
                  <a:srgbClr val="333333"/>
                </a:solidFill>
                <a:latin typeface="Arial Black"/>
                <a:cs typeface="Arial Black"/>
              </a:rPr>
              <a:t>and</a:t>
            </a:r>
            <a:r>
              <a:rPr dirty="0" sz="1600" spc="-95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dirty="0" sz="1600" spc="-135">
                <a:solidFill>
                  <a:srgbClr val="333333"/>
                </a:solidFill>
                <a:latin typeface="Arial Black"/>
                <a:cs typeface="Arial Black"/>
              </a:rPr>
              <a:t>Economic</a:t>
            </a:r>
            <a:r>
              <a:rPr dirty="0" sz="1600" spc="-9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dirty="0" sz="1600" spc="-114">
                <a:solidFill>
                  <a:srgbClr val="333333"/>
                </a:solidFill>
                <a:latin typeface="Arial Black"/>
                <a:cs typeface="Arial Black"/>
              </a:rPr>
              <a:t>Democracy</a:t>
            </a:r>
            <a:r>
              <a:rPr dirty="0" sz="1600" spc="-95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dirty="0" sz="1600" spc="-40">
                <a:solidFill>
                  <a:srgbClr val="333333"/>
                </a:solidFill>
                <a:latin typeface="Lucida Sans"/>
                <a:cs typeface="Lucida Sans"/>
              </a:rPr>
              <a:t>[cite:</a:t>
            </a:r>
            <a:r>
              <a:rPr dirty="0" sz="1600" spc="-6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2].</a:t>
            </a:r>
            <a:endParaRPr sz="1600">
              <a:latin typeface="Lucida Sans"/>
              <a:cs typeface="Lucida Sans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571500" y="7091762"/>
            <a:ext cx="9549130" cy="9525"/>
          </a:xfrm>
          <a:custGeom>
            <a:avLst/>
            <a:gdLst/>
            <a:ahLst/>
            <a:cxnLst/>
            <a:rect l="l" t="t" r="r" b="b"/>
            <a:pathLst>
              <a:path w="9549130" h="9525">
                <a:moveTo>
                  <a:pt x="9549003" y="9525"/>
                </a:moveTo>
                <a:lnTo>
                  <a:pt x="0" y="9525"/>
                </a:lnTo>
                <a:lnTo>
                  <a:pt x="0" y="0"/>
                </a:lnTo>
                <a:lnTo>
                  <a:pt x="9549003" y="0"/>
                </a:lnTo>
                <a:lnTo>
                  <a:pt x="9549003" y="952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 spc="-20"/>
              <a:t>Slide</a:t>
            </a:r>
            <a:r>
              <a:rPr dirty="0" spc="-30"/>
              <a:t> </a:t>
            </a:r>
            <a:fld id="{81D60167-4931-47E6-BA6A-407CBD079E47}" type="slidenum">
              <a:rPr dirty="0" spc="-35"/>
              <a:t>10</a:t>
            </a:fld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BA</a:t>
            </a:r>
            <a:r>
              <a:rPr dirty="0" spc="-50"/>
              <a:t> </a:t>
            </a:r>
            <a:r>
              <a:rPr dirty="0" spc="-35"/>
              <a:t>2nd</a:t>
            </a:r>
            <a:r>
              <a:rPr dirty="0" spc="-50"/>
              <a:t> </a:t>
            </a:r>
            <a:r>
              <a:rPr dirty="0" spc="-10"/>
              <a:t>Sem:</a:t>
            </a:r>
            <a:r>
              <a:rPr dirty="0" spc="-50"/>
              <a:t> </a:t>
            </a:r>
            <a:r>
              <a:rPr dirty="0" spc="-20"/>
              <a:t>FR</a:t>
            </a:r>
            <a:r>
              <a:rPr dirty="0" spc="-50"/>
              <a:t> </a:t>
            </a:r>
            <a:r>
              <a:rPr dirty="0" spc="-30"/>
              <a:t>vs</a:t>
            </a:r>
            <a:r>
              <a:rPr dirty="0" spc="-50"/>
              <a:t> </a:t>
            </a:r>
            <a:r>
              <a:rPr dirty="0" spc="-20"/>
              <a:t>DPSP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571500" y="1583997"/>
            <a:ext cx="9549130" cy="935990"/>
            <a:chOff x="571500" y="1583997"/>
            <a:chExt cx="9549130" cy="935990"/>
          </a:xfrm>
        </p:grpSpPr>
        <p:sp>
          <p:nvSpPr>
            <p:cNvPr id="3" name="object 3" descr=""/>
            <p:cNvSpPr/>
            <p:nvPr/>
          </p:nvSpPr>
          <p:spPr>
            <a:xfrm>
              <a:off x="571500" y="1583997"/>
              <a:ext cx="9549130" cy="935990"/>
            </a:xfrm>
            <a:custGeom>
              <a:avLst/>
              <a:gdLst/>
              <a:ahLst/>
              <a:cxnLst/>
              <a:rect l="l" t="t" r="r" b="b"/>
              <a:pathLst>
                <a:path w="9549130" h="935989">
                  <a:moveTo>
                    <a:pt x="9472803" y="935983"/>
                  </a:moveTo>
                  <a:lnTo>
                    <a:pt x="0" y="935983"/>
                  </a:lnTo>
                  <a:lnTo>
                    <a:pt x="0" y="0"/>
                  </a:lnTo>
                  <a:lnTo>
                    <a:pt x="9472803" y="0"/>
                  </a:lnTo>
                  <a:lnTo>
                    <a:pt x="9502390" y="6012"/>
                  </a:lnTo>
                  <a:lnTo>
                    <a:pt x="9526619" y="22383"/>
                  </a:lnTo>
                  <a:lnTo>
                    <a:pt x="9542990" y="46612"/>
                  </a:lnTo>
                  <a:lnTo>
                    <a:pt x="9549003" y="76200"/>
                  </a:lnTo>
                  <a:lnTo>
                    <a:pt x="9549003" y="859783"/>
                  </a:lnTo>
                  <a:lnTo>
                    <a:pt x="9542990" y="889370"/>
                  </a:lnTo>
                  <a:lnTo>
                    <a:pt x="9526619" y="913599"/>
                  </a:lnTo>
                  <a:lnTo>
                    <a:pt x="9502390" y="929971"/>
                  </a:lnTo>
                  <a:lnTo>
                    <a:pt x="9472803" y="935983"/>
                  </a:lnTo>
                  <a:close/>
                </a:path>
              </a:pathLst>
            </a:custGeom>
            <a:solidFill>
              <a:srgbClr val="EBF7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571500" y="1583997"/>
              <a:ext cx="47625" cy="935990"/>
            </a:xfrm>
            <a:custGeom>
              <a:avLst/>
              <a:gdLst/>
              <a:ahLst/>
              <a:cxnLst/>
              <a:rect l="l" t="t" r="r" b="b"/>
              <a:pathLst>
                <a:path w="47625" h="935989">
                  <a:moveTo>
                    <a:pt x="47625" y="935983"/>
                  </a:moveTo>
                  <a:lnTo>
                    <a:pt x="0" y="935983"/>
                  </a:lnTo>
                  <a:lnTo>
                    <a:pt x="0" y="0"/>
                  </a:lnTo>
                  <a:lnTo>
                    <a:pt x="47625" y="0"/>
                  </a:lnTo>
                  <a:lnTo>
                    <a:pt x="47625" y="935983"/>
                  </a:lnTo>
                  <a:close/>
                </a:path>
              </a:pathLst>
            </a:custGeom>
            <a:solidFill>
              <a:srgbClr val="3182CD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5" name="object 5" descr=""/>
          <p:cNvGrpSpPr/>
          <p:nvPr/>
        </p:nvGrpSpPr>
        <p:grpSpPr>
          <a:xfrm>
            <a:off x="571500" y="2662856"/>
            <a:ext cx="9549130" cy="935990"/>
            <a:chOff x="571500" y="2662856"/>
            <a:chExt cx="9549130" cy="935990"/>
          </a:xfrm>
        </p:grpSpPr>
        <p:sp>
          <p:nvSpPr>
            <p:cNvPr id="6" name="object 6" descr=""/>
            <p:cNvSpPr/>
            <p:nvPr/>
          </p:nvSpPr>
          <p:spPr>
            <a:xfrm>
              <a:off x="571500" y="2662856"/>
              <a:ext cx="9549130" cy="935990"/>
            </a:xfrm>
            <a:custGeom>
              <a:avLst/>
              <a:gdLst/>
              <a:ahLst/>
              <a:cxnLst/>
              <a:rect l="l" t="t" r="r" b="b"/>
              <a:pathLst>
                <a:path w="9549130" h="935989">
                  <a:moveTo>
                    <a:pt x="9472803" y="935993"/>
                  </a:moveTo>
                  <a:lnTo>
                    <a:pt x="0" y="935993"/>
                  </a:lnTo>
                  <a:lnTo>
                    <a:pt x="0" y="0"/>
                  </a:lnTo>
                  <a:lnTo>
                    <a:pt x="9472803" y="0"/>
                  </a:lnTo>
                  <a:lnTo>
                    <a:pt x="9502390" y="6012"/>
                  </a:lnTo>
                  <a:lnTo>
                    <a:pt x="9526619" y="22383"/>
                  </a:lnTo>
                  <a:lnTo>
                    <a:pt x="9542990" y="46612"/>
                  </a:lnTo>
                  <a:lnTo>
                    <a:pt x="9549003" y="76200"/>
                  </a:lnTo>
                  <a:lnTo>
                    <a:pt x="9549003" y="859793"/>
                  </a:lnTo>
                  <a:lnTo>
                    <a:pt x="9542990" y="889380"/>
                  </a:lnTo>
                  <a:lnTo>
                    <a:pt x="9526619" y="913609"/>
                  </a:lnTo>
                  <a:lnTo>
                    <a:pt x="9502390" y="929980"/>
                  </a:lnTo>
                  <a:lnTo>
                    <a:pt x="9472803" y="935993"/>
                  </a:lnTo>
                  <a:close/>
                </a:path>
              </a:pathLst>
            </a:custGeom>
            <a:solidFill>
              <a:srgbClr val="EFFFF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571500" y="2662856"/>
              <a:ext cx="47625" cy="935990"/>
            </a:xfrm>
            <a:custGeom>
              <a:avLst/>
              <a:gdLst/>
              <a:ahLst/>
              <a:cxnLst/>
              <a:rect l="l" t="t" r="r" b="b"/>
              <a:pathLst>
                <a:path w="47625" h="935989">
                  <a:moveTo>
                    <a:pt x="47625" y="935993"/>
                  </a:moveTo>
                  <a:lnTo>
                    <a:pt x="0" y="935993"/>
                  </a:lnTo>
                  <a:lnTo>
                    <a:pt x="0" y="0"/>
                  </a:lnTo>
                  <a:lnTo>
                    <a:pt x="47625" y="0"/>
                  </a:lnTo>
                  <a:lnTo>
                    <a:pt x="47625" y="935993"/>
                  </a:lnTo>
                  <a:close/>
                </a:path>
              </a:pathLst>
            </a:custGeom>
            <a:solidFill>
              <a:srgbClr val="38A169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/>
          <p:nvPr/>
        </p:nvSpPr>
        <p:spPr>
          <a:xfrm>
            <a:off x="571500" y="1183945"/>
            <a:ext cx="3793490" cy="19050"/>
          </a:xfrm>
          <a:custGeom>
            <a:avLst/>
            <a:gdLst/>
            <a:ahLst/>
            <a:cxnLst/>
            <a:rect l="l" t="t" r="r" b="b"/>
            <a:pathLst>
              <a:path w="3793490" h="19050">
                <a:moveTo>
                  <a:pt x="3793378" y="19050"/>
                </a:moveTo>
                <a:lnTo>
                  <a:pt x="0" y="19050"/>
                </a:lnTo>
                <a:lnTo>
                  <a:pt x="0" y="0"/>
                </a:lnTo>
                <a:lnTo>
                  <a:pt x="3793378" y="0"/>
                </a:lnTo>
                <a:lnTo>
                  <a:pt x="3793378" y="19050"/>
                </a:lnTo>
                <a:close/>
              </a:path>
            </a:pathLst>
          </a:custGeom>
          <a:solidFill>
            <a:srgbClr val="BDE2F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558800" y="762356"/>
            <a:ext cx="3818890" cy="36068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65"/>
              <a:t>4.</a:t>
            </a:r>
            <a:r>
              <a:rPr dirty="0" spc="-150"/>
              <a:t> </a:t>
            </a:r>
            <a:r>
              <a:rPr dirty="0" spc="-70"/>
              <a:t>Major</a:t>
            </a:r>
            <a:r>
              <a:rPr dirty="0" spc="-145"/>
              <a:t> </a:t>
            </a:r>
            <a:r>
              <a:rPr dirty="0" spc="-110"/>
              <a:t>Difference:</a:t>
            </a:r>
            <a:r>
              <a:rPr dirty="0" spc="-145"/>
              <a:t> </a:t>
            </a:r>
            <a:r>
              <a:rPr dirty="0" spc="-45"/>
              <a:t>Nature</a:t>
            </a:r>
          </a:p>
        </p:txBody>
      </p:sp>
      <p:sp>
        <p:nvSpPr>
          <p:cNvPr id="10" name="object 10" descr=""/>
          <p:cNvSpPr txBox="1"/>
          <p:nvPr/>
        </p:nvSpPr>
        <p:spPr>
          <a:xfrm>
            <a:off x="749300" y="1671085"/>
            <a:ext cx="9169400" cy="17545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33300"/>
              </a:lnSpc>
              <a:spcBef>
                <a:spcPts val="100"/>
              </a:spcBef>
            </a:pPr>
            <a:r>
              <a:rPr dirty="0" sz="1600" spc="-70">
                <a:solidFill>
                  <a:srgbClr val="333333"/>
                </a:solidFill>
                <a:latin typeface="Arial Black"/>
                <a:cs typeface="Arial Black"/>
              </a:rPr>
              <a:t>Fundamental</a:t>
            </a:r>
            <a:r>
              <a:rPr dirty="0" sz="1600" spc="-105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dirty="0" sz="1600" spc="-90">
                <a:solidFill>
                  <a:srgbClr val="333333"/>
                </a:solidFill>
                <a:latin typeface="Arial Black"/>
                <a:cs typeface="Arial Black"/>
              </a:rPr>
              <a:t>Rights</a:t>
            </a:r>
            <a:r>
              <a:rPr dirty="0" sz="1600" spc="-105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are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generally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"Negative"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in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character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as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they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place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5">
                <a:solidFill>
                  <a:srgbClr val="333333"/>
                </a:solidFill>
                <a:latin typeface="Lucida Sans"/>
                <a:cs typeface="Lucida Sans"/>
              </a:rPr>
              <a:t>limitations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on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the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state </a:t>
            </a:r>
            <a:r>
              <a:rPr dirty="0" sz="1600" spc="-55">
                <a:solidFill>
                  <a:srgbClr val="333333"/>
                </a:solidFill>
                <a:latin typeface="Lucida Sans"/>
                <a:cs typeface="Lucida Sans"/>
              </a:rPr>
              <a:t>(e.g.,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the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State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shall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not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5">
                <a:solidFill>
                  <a:srgbClr val="333333"/>
                </a:solidFill>
                <a:latin typeface="Lucida Sans"/>
                <a:cs typeface="Lucida Sans"/>
              </a:rPr>
              <a:t>discriminate)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0">
                <a:solidFill>
                  <a:srgbClr val="333333"/>
                </a:solidFill>
                <a:latin typeface="Lucida Sans"/>
                <a:cs typeface="Lucida Sans"/>
              </a:rPr>
              <a:t>[cite: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2].</a:t>
            </a:r>
            <a:endParaRPr sz="160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  <a:spcBef>
                <a:spcPts val="1490"/>
              </a:spcBef>
            </a:pPr>
            <a:endParaRPr sz="1600">
              <a:latin typeface="Lucida Sans"/>
              <a:cs typeface="Lucida Sans"/>
            </a:endParaRPr>
          </a:p>
          <a:p>
            <a:pPr marL="12700" marR="516890">
              <a:lnSpc>
                <a:spcPct val="133300"/>
              </a:lnSpc>
            </a:pPr>
            <a:r>
              <a:rPr dirty="0" sz="1600" spc="-95">
                <a:solidFill>
                  <a:srgbClr val="333333"/>
                </a:solidFill>
                <a:latin typeface="Arial Black"/>
                <a:cs typeface="Arial Black"/>
              </a:rPr>
              <a:t>Directive</a:t>
            </a:r>
            <a:r>
              <a:rPr dirty="0" sz="1600" spc="-114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dirty="0" sz="1600" spc="-100">
                <a:solidFill>
                  <a:srgbClr val="333333"/>
                </a:solidFill>
                <a:latin typeface="Arial Black"/>
                <a:cs typeface="Arial Black"/>
              </a:rPr>
              <a:t>Principles</a:t>
            </a:r>
            <a:r>
              <a:rPr dirty="0" sz="1600" spc="-114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are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"Positive"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in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character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as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they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require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the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state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to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perform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certain </a:t>
            </a:r>
            <a:r>
              <a:rPr dirty="0" sz="1600" spc="-35">
                <a:solidFill>
                  <a:srgbClr val="333333"/>
                </a:solidFill>
                <a:latin typeface="Lucida Sans"/>
                <a:cs typeface="Lucida Sans"/>
              </a:rPr>
              <a:t>actions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55">
                <a:solidFill>
                  <a:srgbClr val="333333"/>
                </a:solidFill>
                <a:latin typeface="Lucida Sans"/>
                <a:cs typeface="Lucida Sans"/>
              </a:rPr>
              <a:t>(e.g.,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the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State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shall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5">
                <a:solidFill>
                  <a:srgbClr val="333333"/>
                </a:solidFill>
                <a:latin typeface="Lucida Sans"/>
                <a:cs typeface="Lucida Sans"/>
              </a:rPr>
              <a:t>provide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free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education)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0">
                <a:solidFill>
                  <a:srgbClr val="333333"/>
                </a:solidFill>
                <a:latin typeface="Lucida Sans"/>
                <a:cs typeface="Lucida Sans"/>
              </a:rPr>
              <a:t>[cite: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2].</a:t>
            </a:r>
            <a:endParaRPr sz="1600">
              <a:latin typeface="Lucida Sans"/>
              <a:cs typeface="Lucida Sans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571500" y="7091762"/>
            <a:ext cx="9549130" cy="9525"/>
          </a:xfrm>
          <a:custGeom>
            <a:avLst/>
            <a:gdLst/>
            <a:ahLst/>
            <a:cxnLst/>
            <a:rect l="l" t="t" r="r" b="b"/>
            <a:pathLst>
              <a:path w="9549130" h="9525">
                <a:moveTo>
                  <a:pt x="9549003" y="9525"/>
                </a:moveTo>
                <a:lnTo>
                  <a:pt x="0" y="9525"/>
                </a:lnTo>
                <a:lnTo>
                  <a:pt x="0" y="0"/>
                </a:lnTo>
                <a:lnTo>
                  <a:pt x="9549003" y="0"/>
                </a:lnTo>
                <a:lnTo>
                  <a:pt x="9549003" y="952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 spc="-20"/>
              <a:t>Slide</a:t>
            </a:r>
            <a:r>
              <a:rPr dirty="0" spc="-30"/>
              <a:t> </a:t>
            </a:r>
            <a:fld id="{81D60167-4931-47E6-BA6A-407CBD079E47}" type="slidenum">
              <a:rPr dirty="0" spc="-35"/>
              <a:t>10</a:t>
            </a:fld>
          </a:p>
        </p:txBody>
      </p:sp>
      <p:sp>
        <p:nvSpPr>
          <p:cNvPr id="13" name="object 1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BA</a:t>
            </a:r>
            <a:r>
              <a:rPr dirty="0" spc="-50"/>
              <a:t> </a:t>
            </a:r>
            <a:r>
              <a:rPr dirty="0" spc="-35"/>
              <a:t>2nd</a:t>
            </a:r>
            <a:r>
              <a:rPr dirty="0" spc="-50"/>
              <a:t> </a:t>
            </a:r>
            <a:r>
              <a:rPr dirty="0" spc="-10"/>
              <a:t>Sem:</a:t>
            </a:r>
            <a:r>
              <a:rPr dirty="0" spc="-50"/>
              <a:t> </a:t>
            </a:r>
            <a:r>
              <a:rPr dirty="0" spc="-20"/>
              <a:t>FR</a:t>
            </a:r>
            <a:r>
              <a:rPr dirty="0" spc="-50"/>
              <a:t> </a:t>
            </a:r>
            <a:r>
              <a:rPr dirty="0" spc="-30"/>
              <a:t>vs</a:t>
            </a:r>
            <a:r>
              <a:rPr dirty="0" spc="-50"/>
              <a:t> </a:t>
            </a:r>
            <a:r>
              <a:rPr dirty="0" spc="-20"/>
              <a:t>DPSP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566737" y="1579235"/>
          <a:ext cx="9634855" cy="25253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02530"/>
                <a:gridCol w="4545964"/>
              </a:tblGrid>
              <a:tr h="517525"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1160"/>
                        </a:spcBef>
                      </a:pPr>
                      <a:r>
                        <a:rPr dirty="0" sz="1400" spc="-7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Fundamental</a:t>
                      </a:r>
                      <a:r>
                        <a:rPr dirty="0" sz="1400" spc="-6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400" spc="-8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Rights</a:t>
                      </a:r>
                      <a:r>
                        <a:rPr dirty="0" sz="1400" spc="-55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400" spc="-75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(Part</a:t>
                      </a:r>
                      <a:r>
                        <a:rPr dirty="0" sz="1400" spc="-55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400" spc="-2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III)</a:t>
                      </a:r>
                      <a:endParaRPr sz="1400">
                        <a:latin typeface="Arial Black"/>
                        <a:cs typeface="Arial Black"/>
                      </a:endParaRPr>
                    </a:p>
                  </a:txBody>
                  <a:tcPr marL="0" marR="0" marB="0" marT="147320">
                    <a:lnB w="9525">
                      <a:solidFill>
                        <a:srgbClr val="E2E8EF"/>
                      </a:solidFill>
                      <a:prstDash val="solid"/>
                    </a:lnB>
                    <a:solidFill>
                      <a:srgbClr val="2B5282"/>
                    </a:solidFill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1160"/>
                        </a:spcBef>
                      </a:pPr>
                      <a:r>
                        <a:rPr dirty="0" sz="1400" spc="-85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Directive</a:t>
                      </a:r>
                      <a:r>
                        <a:rPr dirty="0" sz="1400" spc="-5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400" spc="-9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Principles</a:t>
                      </a:r>
                      <a:r>
                        <a:rPr dirty="0" sz="1400" spc="-45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400" spc="-75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(Part</a:t>
                      </a:r>
                      <a:r>
                        <a:rPr dirty="0" sz="1400" spc="-45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400" spc="-25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IV)</a:t>
                      </a:r>
                      <a:endParaRPr sz="1400">
                        <a:latin typeface="Arial Black"/>
                        <a:cs typeface="Arial Black"/>
                      </a:endParaRPr>
                    </a:p>
                  </a:txBody>
                  <a:tcPr marL="0" marR="0" marB="0" marT="147320">
                    <a:lnB w="9525">
                      <a:solidFill>
                        <a:srgbClr val="E2E8EF"/>
                      </a:solidFill>
                      <a:prstDash val="solid"/>
                    </a:lnB>
                    <a:solidFill>
                      <a:srgbClr val="2B5282"/>
                    </a:solidFill>
                  </a:tcPr>
                </a:tc>
              </a:tr>
              <a:tr h="766445">
                <a:tc>
                  <a:txBody>
                    <a:bodyPr/>
                    <a:lstStyle/>
                    <a:p>
                      <a:pPr marL="118745" marR="111760">
                        <a:lnSpc>
                          <a:spcPct val="133300"/>
                        </a:lnSpc>
                        <a:spcBef>
                          <a:spcPts val="660"/>
                        </a:spcBef>
                      </a:pPr>
                      <a:r>
                        <a:rPr dirty="0" sz="1300" spc="-110">
                          <a:solidFill>
                            <a:srgbClr val="333333"/>
                          </a:solidFill>
                          <a:latin typeface="Arial Black"/>
                          <a:cs typeface="Arial Black"/>
                        </a:rPr>
                        <a:t>Justiciable:</a:t>
                      </a:r>
                      <a:r>
                        <a:rPr dirty="0" sz="1300" spc="-80">
                          <a:solidFill>
                            <a:srgbClr val="333333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300" spc="-5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Citizens </a:t>
                      </a:r>
                      <a:r>
                        <a:rPr dirty="0" sz="1300" spc="-1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can</a:t>
                      </a:r>
                      <a:r>
                        <a:rPr dirty="0" sz="1300" spc="-5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2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approach</a:t>
                      </a:r>
                      <a:r>
                        <a:rPr dirty="0" sz="1300" spc="-5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the</a:t>
                      </a:r>
                      <a:r>
                        <a:rPr dirty="0" sz="1300" spc="-5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1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Supreme</a:t>
                      </a:r>
                      <a:r>
                        <a:rPr dirty="0" sz="1300" spc="-5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3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Court</a:t>
                      </a:r>
                      <a:r>
                        <a:rPr dirty="0" sz="1300" spc="-5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4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(Art</a:t>
                      </a:r>
                      <a:r>
                        <a:rPr dirty="0" sz="1300" spc="-5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2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32) </a:t>
                      </a:r>
                      <a:r>
                        <a:rPr dirty="0" sz="130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or</a:t>
                      </a:r>
                      <a:r>
                        <a:rPr dirty="0" sz="1300" spc="-6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2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High</a:t>
                      </a:r>
                      <a:r>
                        <a:rPr dirty="0" sz="1300" spc="-6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3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Court</a:t>
                      </a:r>
                      <a:r>
                        <a:rPr dirty="0" sz="1300" spc="-6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4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(Art</a:t>
                      </a:r>
                      <a:r>
                        <a:rPr dirty="0" sz="1300" spc="-6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7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226)</a:t>
                      </a:r>
                      <a:r>
                        <a:rPr dirty="0" sz="1300" spc="-6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3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if</a:t>
                      </a:r>
                      <a:r>
                        <a:rPr dirty="0" sz="1300" spc="-6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2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these</a:t>
                      </a:r>
                      <a:r>
                        <a:rPr dirty="0" sz="1300" spc="-6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are</a:t>
                      </a:r>
                      <a:r>
                        <a:rPr dirty="0" sz="1300" spc="-6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2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violated</a:t>
                      </a:r>
                      <a:r>
                        <a:rPr dirty="0" sz="1300" spc="-6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3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[cite:</a:t>
                      </a:r>
                      <a:r>
                        <a:rPr dirty="0" sz="1300" spc="-6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2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2].</a:t>
                      </a:r>
                      <a:endParaRPr sz="1300">
                        <a:latin typeface="Lucida Sans"/>
                        <a:cs typeface="Lucida Sans"/>
                      </a:endParaRPr>
                    </a:p>
                  </a:txBody>
                  <a:tcPr marL="0" marR="0" marB="0" marT="83820">
                    <a:lnL w="9525">
                      <a:solidFill>
                        <a:srgbClr val="E2E8EF"/>
                      </a:solidFill>
                      <a:prstDash val="solid"/>
                    </a:lnL>
                    <a:lnR w="9525">
                      <a:solidFill>
                        <a:srgbClr val="E2E8EF"/>
                      </a:solidFill>
                      <a:prstDash val="solid"/>
                    </a:lnR>
                    <a:lnT w="9525">
                      <a:solidFill>
                        <a:srgbClr val="E2E8EF"/>
                      </a:solidFill>
                      <a:prstDash val="solid"/>
                    </a:lnT>
                    <a:lnB w="9525">
                      <a:solidFill>
                        <a:srgbClr val="E2E8E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8745" marR="433070">
                        <a:lnSpc>
                          <a:spcPct val="133300"/>
                        </a:lnSpc>
                        <a:spcBef>
                          <a:spcPts val="660"/>
                        </a:spcBef>
                      </a:pPr>
                      <a:r>
                        <a:rPr dirty="0" sz="1300" spc="-105">
                          <a:solidFill>
                            <a:srgbClr val="333333"/>
                          </a:solidFill>
                          <a:latin typeface="Arial Black"/>
                          <a:cs typeface="Arial Black"/>
                        </a:rPr>
                        <a:t>Non-</a:t>
                      </a:r>
                      <a:r>
                        <a:rPr dirty="0" sz="1300" spc="-90">
                          <a:solidFill>
                            <a:srgbClr val="333333"/>
                          </a:solidFill>
                          <a:latin typeface="Arial Black"/>
                          <a:cs typeface="Arial Black"/>
                        </a:rPr>
                        <a:t>Justiciable:</a:t>
                      </a:r>
                      <a:r>
                        <a:rPr dirty="0" sz="1300" spc="-75">
                          <a:solidFill>
                            <a:srgbClr val="333333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300" spc="-5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Citizens </a:t>
                      </a:r>
                      <a:r>
                        <a:rPr dirty="0" sz="1300" spc="-2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cannot</a:t>
                      </a:r>
                      <a:r>
                        <a:rPr dirty="0" sz="1300" spc="-4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1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go</a:t>
                      </a:r>
                      <a:r>
                        <a:rPr dirty="0" sz="1300" spc="-5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2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to</a:t>
                      </a:r>
                      <a:r>
                        <a:rPr dirty="0" sz="1300" spc="-5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2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court</a:t>
                      </a:r>
                      <a:r>
                        <a:rPr dirty="0" sz="1300" spc="-4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2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for</a:t>
                      </a:r>
                      <a:r>
                        <a:rPr dirty="0" sz="1300" spc="-5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2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the </a:t>
                      </a:r>
                      <a:r>
                        <a:rPr dirty="0" sz="1300" spc="-2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non-implementation</a:t>
                      </a:r>
                      <a:r>
                        <a:rPr dirty="0" sz="1300" spc="-3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of </a:t>
                      </a:r>
                      <a:r>
                        <a:rPr dirty="0" sz="1300" spc="-2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these</a:t>
                      </a:r>
                      <a:r>
                        <a:rPr dirty="0" sz="1300" spc="-3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3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principles [cite: </a:t>
                      </a:r>
                      <a:r>
                        <a:rPr dirty="0" sz="1300" spc="-2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2].</a:t>
                      </a:r>
                      <a:endParaRPr sz="1300">
                        <a:latin typeface="Lucida Sans"/>
                        <a:cs typeface="Lucida Sans"/>
                      </a:endParaRPr>
                    </a:p>
                  </a:txBody>
                  <a:tcPr marL="0" marR="0" marB="0" marT="83820">
                    <a:lnL w="9525">
                      <a:solidFill>
                        <a:srgbClr val="E2E8EF"/>
                      </a:solidFill>
                      <a:prstDash val="solid"/>
                    </a:lnL>
                    <a:lnR w="9525">
                      <a:solidFill>
                        <a:srgbClr val="E2E8EF"/>
                      </a:solidFill>
                      <a:prstDash val="solid"/>
                    </a:lnR>
                    <a:lnT w="9525">
                      <a:solidFill>
                        <a:srgbClr val="E2E8EF"/>
                      </a:solidFill>
                      <a:prstDash val="solid"/>
                    </a:lnT>
                    <a:lnB w="9525">
                      <a:solidFill>
                        <a:srgbClr val="E2E8EF"/>
                      </a:solidFill>
                      <a:prstDash val="solid"/>
                    </a:lnB>
                  </a:tcPr>
                </a:tc>
              </a:tr>
              <a:tr h="766445"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dirty="0" sz="1300" spc="-3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Courts</a:t>
                      </a:r>
                      <a:r>
                        <a:rPr dirty="0" sz="1300" spc="-6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are</a:t>
                      </a:r>
                      <a:r>
                        <a:rPr dirty="0" sz="1300" spc="-6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2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legally</a:t>
                      </a:r>
                      <a:r>
                        <a:rPr dirty="0" sz="1300" spc="-6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2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bound</a:t>
                      </a:r>
                      <a:r>
                        <a:rPr dirty="0" sz="1300" spc="-6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2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to</a:t>
                      </a:r>
                      <a:r>
                        <a:rPr dirty="0" sz="1300" spc="-6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2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enforce</a:t>
                      </a:r>
                      <a:r>
                        <a:rPr dirty="0" sz="1300" spc="-6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1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them</a:t>
                      </a:r>
                      <a:r>
                        <a:rPr dirty="0" sz="1300" spc="-6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3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[cite:</a:t>
                      </a:r>
                      <a:r>
                        <a:rPr dirty="0" sz="1300" spc="-6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2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2].</a:t>
                      </a:r>
                      <a:endParaRPr sz="1300">
                        <a:latin typeface="Lucida Sans"/>
                        <a:cs typeface="Lucida Sans"/>
                      </a:endParaRPr>
                    </a:p>
                  </a:txBody>
                  <a:tcPr marL="0" marR="0" marB="0" marT="149860">
                    <a:lnL w="9525">
                      <a:solidFill>
                        <a:srgbClr val="E2E8EF"/>
                      </a:solidFill>
                      <a:prstDash val="solid"/>
                    </a:lnL>
                    <a:lnR w="9525">
                      <a:solidFill>
                        <a:srgbClr val="E2E8EF"/>
                      </a:solidFill>
                      <a:prstDash val="solid"/>
                    </a:lnR>
                    <a:lnT w="9525">
                      <a:solidFill>
                        <a:srgbClr val="E2E8EF"/>
                      </a:solidFill>
                      <a:prstDash val="solid"/>
                    </a:lnT>
                    <a:lnB w="9525">
                      <a:solidFill>
                        <a:srgbClr val="E2E8E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8745" marR="330200">
                        <a:lnSpc>
                          <a:spcPct val="133300"/>
                        </a:lnSpc>
                        <a:spcBef>
                          <a:spcPts val="660"/>
                        </a:spcBef>
                      </a:pPr>
                      <a:r>
                        <a:rPr dirty="0" sz="1300" spc="-3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Courts</a:t>
                      </a:r>
                      <a:r>
                        <a:rPr dirty="0" sz="1300" spc="-6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2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cannot</a:t>
                      </a:r>
                      <a:r>
                        <a:rPr dirty="0" sz="1300" spc="-5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2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compel</a:t>
                      </a:r>
                      <a:r>
                        <a:rPr dirty="0" sz="1300" spc="-5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the</a:t>
                      </a:r>
                      <a:r>
                        <a:rPr dirty="0" sz="1300" spc="-5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2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government</a:t>
                      </a:r>
                      <a:r>
                        <a:rPr dirty="0" sz="1300" spc="-5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2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to</a:t>
                      </a:r>
                      <a:r>
                        <a:rPr dirty="0" sz="1300" spc="-5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1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implement them</a:t>
                      </a:r>
                      <a:r>
                        <a:rPr dirty="0" sz="1300" spc="-6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3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[cite:</a:t>
                      </a:r>
                      <a:r>
                        <a:rPr dirty="0" sz="1300" spc="-60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1300" spc="-25">
                          <a:solidFill>
                            <a:srgbClr val="333333"/>
                          </a:solidFill>
                          <a:latin typeface="Lucida Sans"/>
                          <a:cs typeface="Lucida Sans"/>
                        </a:rPr>
                        <a:t>2].</a:t>
                      </a:r>
                      <a:endParaRPr sz="1300">
                        <a:latin typeface="Lucida Sans"/>
                        <a:cs typeface="Lucida Sans"/>
                      </a:endParaRPr>
                    </a:p>
                  </a:txBody>
                  <a:tcPr marL="0" marR="0" marB="0" marT="83820">
                    <a:lnL w="9525">
                      <a:solidFill>
                        <a:srgbClr val="E2E8EF"/>
                      </a:solidFill>
                      <a:prstDash val="solid"/>
                    </a:lnL>
                    <a:lnR w="9525">
                      <a:solidFill>
                        <a:srgbClr val="E2E8EF"/>
                      </a:solidFill>
                      <a:prstDash val="solid"/>
                    </a:lnR>
                    <a:lnT w="9525">
                      <a:solidFill>
                        <a:srgbClr val="E2E8EF"/>
                      </a:solidFill>
                      <a:prstDash val="solid"/>
                    </a:lnT>
                    <a:lnB w="9525">
                      <a:solidFill>
                        <a:srgbClr val="E2E8EF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" name="object 3" descr=""/>
          <p:cNvSpPr/>
          <p:nvPr/>
        </p:nvSpPr>
        <p:spPr>
          <a:xfrm>
            <a:off x="571500" y="1183945"/>
            <a:ext cx="4538345" cy="19050"/>
          </a:xfrm>
          <a:custGeom>
            <a:avLst/>
            <a:gdLst/>
            <a:ahLst/>
            <a:cxnLst/>
            <a:rect l="l" t="t" r="r" b="b"/>
            <a:pathLst>
              <a:path w="4538345" h="19050">
                <a:moveTo>
                  <a:pt x="4537948" y="19050"/>
                </a:moveTo>
                <a:lnTo>
                  <a:pt x="0" y="19050"/>
                </a:lnTo>
                <a:lnTo>
                  <a:pt x="0" y="0"/>
                </a:lnTo>
                <a:lnTo>
                  <a:pt x="4537948" y="0"/>
                </a:lnTo>
                <a:lnTo>
                  <a:pt x="4537948" y="19050"/>
                </a:lnTo>
                <a:close/>
              </a:path>
            </a:pathLst>
          </a:custGeom>
          <a:solidFill>
            <a:srgbClr val="BDE2F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65"/>
              <a:t>5.</a:t>
            </a:r>
            <a:r>
              <a:rPr dirty="0" spc="-150"/>
              <a:t> </a:t>
            </a:r>
            <a:r>
              <a:rPr dirty="0" spc="-70"/>
              <a:t>Major</a:t>
            </a:r>
            <a:r>
              <a:rPr dirty="0" spc="-145"/>
              <a:t> </a:t>
            </a:r>
            <a:r>
              <a:rPr dirty="0" spc="-110"/>
              <a:t>Difference:</a:t>
            </a:r>
            <a:r>
              <a:rPr dirty="0" spc="-145"/>
              <a:t> </a:t>
            </a:r>
            <a:r>
              <a:rPr dirty="0" spc="-140"/>
              <a:t>Justiciability</a:t>
            </a:r>
          </a:p>
        </p:txBody>
      </p:sp>
      <p:sp>
        <p:nvSpPr>
          <p:cNvPr id="5" name="object 5" descr=""/>
          <p:cNvSpPr/>
          <p:nvPr/>
        </p:nvSpPr>
        <p:spPr>
          <a:xfrm>
            <a:off x="571500" y="7091762"/>
            <a:ext cx="9549130" cy="9525"/>
          </a:xfrm>
          <a:custGeom>
            <a:avLst/>
            <a:gdLst/>
            <a:ahLst/>
            <a:cxnLst/>
            <a:rect l="l" t="t" r="r" b="b"/>
            <a:pathLst>
              <a:path w="9549130" h="9525">
                <a:moveTo>
                  <a:pt x="9549003" y="9525"/>
                </a:moveTo>
                <a:lnTo>
                  <a:pt x="0" y="9525"/>
                </a:lnTo>
                <a:lnTo>
                  <a:pt x="0" y="0"/>
                </a:lnTo>
                <a:lnTo>
                  <a:pt x="9549003" y="0"/>
                </a:lnTo>
                <a:lnTo>
                  <a:pt x="9549003" y="952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 spc="-20"/>
              <a:t>Slide</a:t>
            </a:r>
            <a:r>
              <a:rPr dirty="0" spc="-30"/>
              <a:t> </a:t>
            </a:r>
            <a:fld id="{81D60167-4931-47E6-BA6A-407CBD079E47}" type="slidenum">
              <a:rPr dirty="0" spc="-35"/>
              <a:t>10</a:t>
            </a:fld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BA</a:t>
            </a:r>
            <a:r>
              <a:rPr dirty="0" spc="-50"/>
              <a:t> </a:t>
            </a:r>
            <a:r>
              <a:rPr dirty="0" spc="-35"/>
              <a:t>2nd</a:t>
            </a:r>
            <a:r>
              <a:rPr dirty="0" spc="-50"/>
              <a:t> </a:t>
            </a:r>
            <a:r>
              <a:rPr dirty="0" spc="-10"/>
              <a:t>Sem:</a:t>
            </a:r>
            <a:r>
              <a:rPr dirty="0" spc="-50"/>
              <a:t> </a:t>
            </a:r>
            <a:r>
              <a:rPr dirty="0" spc="-20"/>
              <a:t>FR</a:t>
            </a:r>
            <a:r>
              <a:rPr dirty="0" spc="-50"/>
              <a:t> </a:t>
            </a:r>
            <a:r>
              <a:rPr dirty="0" spc="-30"/>
              <a:t>vs</a:t>
            </a:r>
            <a:r>
              <a:rPr dirty="0" spc="-50"/>
              <a:t> </a:t>
            </a:r>
            <a:r>
              <a:rPr dirty="0" spc="-20"/>
              <a:t>DPSP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71500" y="1183945"/>
            <a:ext cx="3460115" cy="19050"/>
          </a:xfrm>
          <a:custGeom>
            <a:avLst/>
            <a:gdLst/>
            <a:ahLst/>
            <a:cxnLst/>
            <a:rect l="l" t="t" r="r" b="b"/>
            <a:pathLst>
              <a:path w="3460115" h="19050">
                <a:moveTo>
                  <a:pt x="3459508" y="19050"/>
                </a:moveTo>
                <a:lnTo>
                  <a:pt x="0" y="19050"/>
                </a:lnTo>
                <a:lnTo>
                  <a:pt x="0" y="0"/>
                </a:lnTo>
                <a:lnTo>
                  <a:pt x="3459508" y="0"/>
                </a:lnTo>
                <a:lnTo>
                  <a:pt x="3459508" y="19050"/>
                </a:lnTo>
                <a:close/>
              </a:path>
            </a:pathLst>
          </a:custGeom>
          <a:solidFill>
            <a:srgbClr val="BDE2F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58800" y="762356"/>
            <a:ext cx="3485515" cy="36068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65"/>
              <a:t>6.</a:t>
            </a:r>
            <a:r>
              <a:rPr dirty="0" spc="-150"/>
              <a:t> </a:t>
            </a:r>
            <a:r>
              <a:rPr dirty="0" spc="-130"/>
              <a:t>Article</a:t>
            </a:r>
            <a:r>
              <a:rPr dirty="0" spc="-150"/>
              <a:t> </a:t>
            </a:r>
            <a:r>
              <a:rPr dirty="0" spc="-204"/>
              <a:t>32</a:t>
            </a:r>
            <a:r>
              <a:rPr dirty="0" spc="-150"/>
              <a:t> </a:t>
            </a:r>
            <a:r>
              <a:rPr dirty="0" spc="-170"/>
              <a:t>vs.</a:t>
            </a:r>
            <a:r>
              <a:rPr dirty="0" spc="-150"/>
              <a:t> </a:t>
            </a:r>
            <a:r>
              <a:rPr dirty="0" spc="-130"/>
              <a:t>Article</a:t>
            </a:r>
            <a:r>
              <a:rPr dirty="0" spc="-150"/>
              <a:t> </a:t>
            </a:r>
            <a:r>
              <a:rPr dirty="0" spc="-100"/>
              <a:t>37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667685" y="1540916"/>
            <a:ext cx="9443720" cy="1841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1605" marR="5080" indent="-141605">
              <a:lnSpc>
                <a:spcPct val="133300"/>
              </a:lnSpc>
              <a:spcBef>
                <a:spcPts val="100"/>
              </a:spcBef>
              <a:buFont typeface="Lucida Sans"/>
              <a:buChar char="•"/>
              <a:tabLst>
                <a:tab pos="141605" algn="l"/>
              </a:tabLst>
            </a:pPr>
            <a:r>
              <a:rPr dirty="0" sz="1600" spc="-100">
                <a:solidFill>
                  <a:srgbClr val="333333"/>
                </a:solidFill>
                <a:latin typeface="Arial Black"/>
                <a:cs typeface="Arial Black"/>
              </a:rPr>
              <a:t>Article</a:t>
            </a:r>
            <a:r>
              <a:rPr dirty="0" sz="1600" spc="-105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dirty="0" sz="1600" spc="-135">
                <a:solidFill>
                  <a:srgbClr val="333333"/>
                </a:solidFill>
                <a:latin typeface="Arial Black"/>
                <a:cs typeface="Arial Black"/>
              </a:rPr>
              <a:t>32:</a:t>
            </a:r>
            <a:r>
              <a:rPr dirty="0" sz="1600" spc="-105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Grants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the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right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to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5">
                <a:solidFill>
                  <a:srgbClr val="333333"/>
                </a:solidFill>
                <a:latin typeface="Lucida Sans"/>
                <a:cs typeface="Lucida Sans"/>
              </a:rPr>
              <a:t>constitutional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remedies.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It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makes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0">
                <a:solidFill>
                  <a:srgbClr val="333333"/>
                </a:solidFill>
                <a:latin typeface="Lucida Sans"/>
                <a:cs typeface="Lucida Sans"/>
              </a:rPr>
              <a:t>FRs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real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and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enforceable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through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writs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55">
                <a:solidFill>
                  <a:srgbClr val="333333"/>
                </a:solidFill>
                <a:latin typeface="Lucida Sans"/>
                <a:cs typeface="Lucida Sans"/>
              </a:rPr>
              <a:t>like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Mandamus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and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Habeas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0">
                <a:solidFill>
                  <a:srgbClr val="333333"/>
                </a:solidFill>
                <a:latin typeface="Lucida Sans"/>
                <a:cs typeface="Lucida Sans"/>
              </a:rPr>
              <a:t>Corpus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0">
                <a:solidFill>
                  <a:srgbClr val="333333"/>
                </a:solidFill>
                <a:latin typeface="Lucida Sans"/>
                <a:cs typeface="Lucida Sans"/>
              </a:rPr>
              <a:t>[cite: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2].</a:t>
            </a:r>
            <a:endParaRPr sz="1600">
              <a:latin typeface="Lucida Sans"/>
              <a:cs typeface="Lucida Sans"/>
            </a:endParaRPr>
          </a:p>
          <a:p>
            <a:pPr marL="141605" indent="-140970">
              <a:lnSpc>
                <a:spcPct val="100000"/>
              </a:lnSpc>
              <a:spcBef>
                <a:spcPts val="1390"/>
              </a:spcBef>
              <a:buFont typeface="Lucida Sans"/>
              <a:buChar char="•"/>
              <a:tabLst>
                <a:tab pos="141605" algn="l"/>
              </a:tabLst>
            </a:pPr>
            <a:r>
              <a:rPr dirty="0" sz="1600" spc="-100">
                <a:solidFill>
                  <a:srgbClr val="333333"/>
                </a:solidFill>
                <a:latin typeface="Arial Black"/>
                <a:cs typeface="Arial Black"/>
              </a:rPr>
              <a:t>Article</a:t>
            </a:r>
            <a:r>
              <a:rPr dirty="0" sz="1600" spc="-105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dirty="0" sz="1600" spc="-135">
                <a:solidFill>
                  <a:srgbClr val="333333"/>
                </a:solidFill>
                <a:latin typeface="Arial Black"/>
                <a:cs typeface="Arial Black"/>
              </a:rPr>
              <a:t>37:</a:t>
            </a:r>
            <a:r>
              <a:rPr dirty="0" sz="1600" spc="-105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dirty="0" sz="1600" spc="-55">
                <a:solidFill>
                  <a:srgbClr val="333333"/>
                </a:solidFill>
                <a:latin typeface="Lucida Sans"/>
                <a:cs typeface="Lucida Sans"/>
              </a:rPr>
              <a:t>Explicitly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states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that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DPSPs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are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not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enforceable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50">
                <a:solidFill>
                  <a:srgbClr val="333333"/>
                </a:solidFill>
                <a:latin typeface="Lucida Sans"/>
                <a:cs typeface="Lucida Sans"/>
              </a:rPr>
              <a:t>by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any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court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0">
                <a:solidFill>
                  <a:srgbClr val="333333"/>
                </a:solidFill>
                <a:latin typeface="Lucida Sans"/>
                <a:cs typeface="Lucida Sans"/>
              </a:rPr>
              <a:t>[cite: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2].</a:t>
            </a:r>
            <a:endParaRPr sz="1600">
              <a:latin typeface="Lucida Sans"/>
              <a:cs typeface="Lucida Sans"/>
            </a:endParaRPr>
          </a:p>
          <a:p>
            <a:pPr marL="141605" marR="509270" indent="-141605">
              <a:lnSpc>
                <a:spcPct val="133300"/>
              </a:lnSpc>
              <a:spcBef>
                <a:spcPts val="750"/>
              </a:spcBef>
              <a:buChar char="•"/>
              <a:tabLst>
                <a:tab pos="141605" algn="l"/>
              </a:tabLst>
            </a:pPr>
            <a:r>
              <a:rPr dirty="0" sz="1600" spc="-55">
                <a:solidFill>
                  <a:srgbClr val="333333"/>
                </a:solidFill>
                <a:latin typeface="Lucida Sans"/>
                <a:cs typeface="Lucida Sans"/>
              </a:rPr>
              <a:t>However,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0">
                <a:solidFill>
                  <a:srgbClr val="333333"/>
                </a:solidFill>
                <a:latin typeface="Lucida Sans"/>
                <a:cs typeface="Lucida Sans"/>
              </a:rPr>
              <a:t>Art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10">
                <a:solidFill>
                  <a:srgbClr val="333333"/>
                </a:solidFill>
                <a:latin typeface="Lucida Sans"/>
                <a:cs typeface="Lucida Sans"/>
              </a:rPr>
              <a:t>37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0">
                <a:solidFill>
                  <a:srgbClr val="333333"/>
                </a:solidFill>
                <a:latin typeface="Lucida Sans"/>
                <a:cs typeface="Lucida Sans"/>
              </a:rPr>
              <a:t>also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states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that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these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5">
                <a:solidFill>
                  <a:srgbClr val="333333"/>
                </a:solidFill>
                <a:latin typeface="Lucida Sans"/>
                <a:cs typeface="Lucida Sans"/>
              </a:rPr>
              <a:t>principles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are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55">
                <a:solidFill>
                  <a:srgbClr val="333333"/>
                </a:solidFill>
                <a:latin typeface="Arial Black"/>
                <a:cs typeface="Arial Black"/>
              </a:rPr>
              <a:t>fundamental</a:t>
            </a:r>
            <a:r>
              <a:rPr dirty="0" sz="1600" spc="-10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dirty="0" sz="1600" spc="-40">
                <a:solidFill>
                  <a:srgbClr val="333333"/>
                </a:solidFill>
                <a:latin typeface="Arial Black"/>
                <a:cs typeface="Arial Black"/>
              </a:rPr>
              <a:t>in</a:t>
            </a:r>
            <a:r>
              <a:rPr dirty="0" sz="1600" spc="-10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dirty="0" sz="1600" spc="-60">
                <a:solidFill>
                  <a:srgbClr val="333333"/>
                </a:solidFill>
                <a:latin typeface="Arial Black"/>
                <a:cs typeface="Arial Black"/>
              </a:rPr>
              <a:t>the</a:t>
            </a:r>
            <a:r>
              <a:rPr dirty="0" sz="1600" spc="-10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dirty="0" sz="1600" spc="-85">
                <a:solidFill>
                  <a:srgbClr val="333333"/>
                </a:solidFill>
                <a:latin typeface="Arial Black"/>
                <a:cs typeface="Arial Black"/>
              </a:rPr>
              <a:t>governance</a:t>
            </a:r>
            <a:r>
              <a:rPr dirty="0" sz="1600" spc="-10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of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the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country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0">
                <a:solidFill>
                  <a:srgbClr val="333333"/>
                </a:solidFill>
                <a:latin typeface="Lucida Sans"/>
                <a:cs typeface="Lucida Sans"/>
              </a:rPr>
              <a:t>[cite: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2].</a:t>
            </a:r>
            <a:endParaRPr sz="1600">
              <a:latin typeface="Lucida Sans"/>
              <a:cs typeface="Lucida Sans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571500" y="7091762"/>
            <a:ext cx="9549130" cy="9525"/>
          </a:xfrm>
          <a:custGeom>
            <a:avLst/>
            <a:gdLst/>
            <a:ahLst/>
            <a:cxnLst/>
            <a:rect l="l" t="t" r="r" b="b"/>
            <a:pathLst>
              <a:path w="9549130" h="9525">
                <a:moveTo>
                  <a:pt x="9549003" y="9525"/>
                </a:moveTo>
                <a:lnTo>
                  <a:pt x="0" y="9525"/>
                </a:lnTo>
                <a:lnTo>
                  <a:pt x="0" y="0"/>
                </a:lnTo>
                <a:lnTo>
                  <a:pt x="9549003" y="0"/>
                </a:lnTo>
                <a:lnTo>
                  <a:pt x="9549003" y="952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 spc="-20"/>
              <a:t>Slide</a:t>
            </a:r>
            <a:r>
              <a:rPr dirty="0" spc="-30"/>
              <a:t> </a:t>
            </a:r>
            <a:fld id="{81D60167-4931-47E6-BA6A-407CBD079E47}" type="slidenum">
              <a:rPr dirty="0" spc="-35"/>
              <a:t>10</a:t>
            </a:fld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BA</a:t>
            </a:r>
            <a:r>
              <a:rPr dirty="0" spc="-50"/>
              <a:t> </a:t>
            </a:r>
            <a:r>
              <a:rPr dirty="0" spc="-35"/>
              <a:t>2nd</a:t>
            </a:r>
            <a:r>
              <a:rPr dirty="0" spc="-50"/>
              <a:t> </a:t>
            </a:r>
            <a:r>
              <a:rPr dirty="0" spc="-10"/>
              <a:t>Sem:</a:t>
            </a:r>
            <a:r>
              <a:rPr dirty="0" spc="-50"/>
              <a:t> </a:t>
            </a:r>
            <a:r>
              <a:rPr dirty="0" spc="-20"/>
              <a:t>FR</a:t>
            </a:r>
            <a:r>
              <a:rPr dirty="0" spc="-50"/>
              <a:t> </a:t>
            </a:r>
            <a:r>
              <a:rPr dirty="0" spc="-30"/>
              <a:t>vs</a:t>
            </a:r>
            <a:r>
              <a:rPr dirty="0" spc="-50"/>
              <a:t> </a:t>
            </a:r>
            <a:r>
              <a:rPr dirty="0" spc="-20"/>
              <a:t>DPSP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71500" y="1183945"/>
            <a:ext cx="2685415" cy="19050"/>
          </a:xfrm>
          <a:custGeom>
            <a:avLst/>
            <a:gdLst/>
            <a:ahLst/>
            <a:cxnLst/>
            <a:rect l="l" t="t" r="r" b="b"/>
            <a:pathLst>
              <a:path w="2685415" h="19050">
                <a:moveTo>
                  <a:pt x="2684992" y="19050"/>
                </a:moveTo>
                <a:lnTo>
                  <a:pt x="0" y="19050"/>
                </a:lnTo>
                <a:lnTo>
                  <a:pt x="0" y="0"/>
                </a:lnTo>
                <a:lnTo>
                  <a:pt x="2684992" y="0"/>
                </a:lnTo>
                <a:lnTo>
                  <a:pt x="2684992" y="19050"/>
                </a:lnTo>
                <a:close/>
              </a:path>
            </a:pathLst>
          </a:custGeom>
          <a:solidFill>
            <a:srgbClr val="BDE2F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65"/>
              <a:t>7.</a:t>
            </a:r>
            <a:r>
              <a:rPr dirty="0" spc="-160"/>
              <a:t> </a:t>
            </a:r>
            <a:r>
              <a:rPr dirty="0" spc="-135"/>
              <a:t>Legal</a:t>
            </a:r>
            <a:r>
              <a:rPr dirty="0" spc="-155"/>
              <a:t> </a:t>
            </a:r>
            <a:r>
              <a:rPr dirty="0" spc="-140"/>
              <a:t>Supremacy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667685" y="1540916"/>
            <a:ext cx="9351645" cy="1841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1605" marR="5080" indent="-141605">
              <a:lnSpc>
                <a:spcPct val="133300"/>
              </a:lnSpc>
              <a:spcBef>
                <a:spcPts val="100"/>
              </a:spcBef>
              <a:buChar char="•"/>
              <a:tabLst>
                <a:tab pos="141605" algn="l"/>
              </a:tabLst>
            </a:pP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Fundamental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5">
                <a:solidFill>
                  <a:srgbClr val="333333"/>
                </a:solidFill>
                <a:latin typeface="Lucida Sans"/>
                <a:cs typeface="Lucida Sans"/>
              </a:rPr>
              <a:t>Rights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have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0">
                <a:solidFill>
                  <a:srgbClr val="333333"/>
                </a:solidFill>
                <a:latin typeface="Arial Black"/>
                <a:cs typeface="Arial Black"/>
              </a:rPr>
              <a:t>Legal</a:t>
            </a:r>
            <a:r>
              <a:rPr dirty="0" sz="1600" spc="-114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dirty="0" sz="1600" spc="-95">
                <a:solidFill>
                  <a:srgbClr val="333333"/>
                </a:solidFill>
                <a:latin typeface="Arial Black"/>
                <a:cs typeface="Arial Black"/>
              </a:rPr>
              <a:t>Primacy</a:t>
            </a:r>
            <a:r>
              <a:rPr dirty="0" sz="1600" spc="-95">
                <a:solidFill>
                  <a:srgbClr val="333333"/>
                </a:solidFill>
                <a:latin typeface="Lucida Sans"/>
                <a:cs typeface="Lucida Sans"/>
              </a:rPr>
              <a:t>.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5">
                <a:solidFill>
                  <a:srgbClr val="333333"/>
                </a:solidFill>
                <a:latin typeface="Lucida Sans"/>
                <a:cs typeface="Lucida Sans"/>
              </a:rPr>
              <a:t>Any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law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that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violates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0">
                <a:solidFill>
                  <a:srgbClr val="333333"/>
                </a:solidFill>
                <a:latin typeface="Lucida Sans"/>
                <a:cs typeface="Lucida Sans"/>
              </a:rPr>
              <a:t>FRs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can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be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declared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null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and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void </a:t>
            </a:r>
            <a:r>
              <a:rPr dirty="0" sz="1600" spc="-50">
                <a:solidFill>
                  <a:srgbClr val="333333"/>
                </a:solidFill>
                <a:latin typeface="Lucida Sans"/>
                <a:cs typeface="Lucida Sans"/>
              </a:rPr>
              <a:t>by</a:t>
            </a:r>
            <a:r>
              <a:rPr dirty="0" sz="1600" spc="-9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the</a:t>
            </a:r>
            <a:r>
              <a:rPr dirty="0" sz="1600" spc="-114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judiciary.</a:t>
            </a:r>
            <a:endParaRPr sz="1600">
              <a:latin typeface="Lucida Sans"/>
              <a:cs typeface="Lucida Sans"/>
            </a:endParaRPr>
          </a:p>
          <a:p>
            <a:pPr marL="141605" indent="-140970">
              <a:lnSpc>
                <a:spcPct val="100000"/>
              </a:lnSpc>
              <a:spcBef>
                <a:spcPts val="1390"/>
              </a:spcBef>
              <a:buChar char="•"/>
              <a:tabLst>
                <a:tab pos="141605" algn="l"/>
              </a:tabLst>
            </a:pP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DPSPs</a:t>
            </a:r>
            <a:r>
              <a:rPr dirty="0" sz="1600" spc="-7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have</a:t>
            </a:r>
            <a:r>
              <a:rPr dirty="0" sz="1600" spc="-7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55">
                <a:solidFill>
                  <a:srgbClr val="333333"/>
                </a:solidFill>
                <a:latin typeface="Arial Black"/>
                <a:cs typeface="Arial Black"/>
              </a:rPr>
              <a:t>Moral</a:t>
            </a:r>
            <a:r>
              <a:rPr dirty="0" sz="1600" spc="-95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dirty="0" sz="1600" spc="-55">
                <a:solidFill>
                  <a:srgbClr val="333333"/>
                </a:solidFill>
                <a:latin typeface="Arial Black"/>
                <a:cs typeface="Arial Black"/>
              </a:rPr>
              <a:t>and</a:t>
            </a:r>
            <a:r>
              <a:rPr dirty="0" sz="1600" spc="-95">
                <a:solidFill>
                  <a:srgbClr val="333333"/>
                </a:solidFill>
                <a:latin typeface="Arial Black"/>
                <a:cs typeface="Arial Black"/>
              </a:rPr>
              <a:t> Political</a:t>
            </a:r>
            <a:r>
              <a:rPr dirty="0" sz="1600" spc="-9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dirty="0" sz="1600" spc="-110">
                <a:solidFill>
                  <a:srgbClr val="333333"/>
                </a:solidFill>
                <a:latin typeface="Arial Black"/>
                <a:cs typeface="Arial Black"/>
              </a:rPr>
              <a:t>Sanctions</a:t>
            </a:r>
            <a:r>
              <a:rPr dirty="0" sz="1600" spc="-95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behind</a:t>
            </a:r>
            <a:r>
              <a:rPr dirty="0" sz="1600" spc="-7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them</a:t>
            </a:r>
            <a:r>
              <a:rPr dirty="0" sz="1600" spc="-7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0">
                <a:solidFill>
                  <a:srgbClr val="333333"/>
                </a:solidFill>
                <a:latin typeface="Lucida Sans"/>
                <a:cs typeface="Lucida Sans"/>
              </a:rPr>
              <a:t>[cite:</a:t>
            </a:r>
            <a:r>
              <a:rPr dirty="0" sz="1600" spc="-7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2].</a:t>
            </a:r>
            <a:endParaRPr sz="1600">
              <a:latin typeface="Lucida Sans"/>
              <a:cs typeface="Lucida Sans"/>
            </a:endParaRPr>
          </a:p>
          <a:p>
            <a:pPr marL="141605" marR="563880" indent="-141605">
              <a:lnSpc>
                <a:spcPct val="133300"/>
              </a:lnSpc>
              <a:spcBef>
                <a:spcPts val="750"/>
              </a:spcBef>
              <a:buChar char="•"/>
              <a:tabLst>
                <a:tab pos="141605" algn="l"/>
              </a:tabLst>
            </a:pP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While</a:t>
            </a:r>
            <a:r>
              <a:rPr dirty="0" sz="1600" spc="-9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the</a:t>
            </a:r>
            <a:r>
              <a:rPr dirty="0" sz="1600" spc="-9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government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cannot</a:t>
            </a:r>
            <a:r>
              <a:rPr dirty="0" sz="1600" spc="-9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be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sued</a:t>
            </a:r>
            <a:r>
              <a:rPr dirty="0" sz="1600" spc="-9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for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ignoring</a:t>
            </a:r>
            <a:r>
              <a:rPr dirty="0" sz="1600" spc="-9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DPSPs,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0">
                <a:solidFill>
                  <a:srgbClr val="333333"/>
                </a:solidFill>
                <a:latin typeface="Lucida Sans"/>
                <a:cs typeface="Lucida Sans"/>
              </a:rPr>
              <a:t>it</a:t>
            </a:r>
            <a:r>
              <a:rPr dirty="0" sz="1600" spc="-9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55">
                <a:solidFill>
                  <a:srgbClr val="333333"/>
                </a:solidFill>
                <a:latin typeface="Lucida Sans"/>
                <a:cs typeface="Lucida Sans"/>
              </a:rPr>
              <a:t>is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answerable</a:t>
            </a:r>
            <a:r>
              <a:rPr dirty="0" sz="1600" spc="-9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to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the</a:t>
            </a:r>
            <a:r>
              <a:rPr dirty="0" sz="1600" spc="-9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people</a:t>
            </a:r>
            <a:r>
              <a:rPr dirty="0" sz="1600" spc="-9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in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elections.</a:t>
            </a:r>
            <a:endParaRPr sz="1600">
              <a:latin typeface="Lucida Sans"/>
              <a:cs typeface="Lucida Sans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571500" y="7091762"/>
            <a:ext cx="9549130" cy="9525"/>
          </a:xfrm>
          <a:custGeom>
            <a:avLst/>
            <a:gdLst/>
            <a:ahLst/>
            <a:cxnLst/>
            <a:rect l="l" t="t" r="r" b="b"/>
            <a:pathLst>
              <a:path w="9549130" h="9525">
                <a:moveTo>
                  <a:pt x="9549003" y="9525"/>
                </a:moveTo>
                <a:lnTo>
                  <a:pt x="0" y="9525"/>
                </a:lnTo>
                <a:lnTo>
                  <a:pt x="0" y="0"/>
                </a:lnTo>
                <a:lnTo>
                  <a:pt x="9549003" y="0"/>
                </a:lnTo>
                <a:lnTo>
                  <a:pt x="9549003" y="952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 spc="-20"/>
              <a:t>Slide</a:t>
            </a:r>
            <a:r>
              <a:rPr dirty="0" spc="-30"/>
              <a:t> </a:t>
            </a:r>
            <a:fld id="{81D60167-4931-47E6-BA6A-407CBD079E47}" type="slidenum">
              <a:rPr dirty="0" spc="-35"/>
              <a:t>10</a:t>
            </a:fld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BA</a:t>
            </a:r>
            <a:r>
              <a:rPr dirty="0" spc="-50"/>
              <a:t> </a:t>
            </a:r>
            <a:r>
              <a:rPr dirty="0" spc="-35"/>
              <a:t>2nd</a:t>
            </a:r>
            <a:r>
              <a:rPr dirty="0" spc="-50"/>
              <a:t> </a:t>
            </a:r>
            <a:r>
              <a:rPr dirty="0" spc="-10"/>
              <a:t>Sem:</a:t>
            </a:r>
            <a:r>
              <a:rPr dirty="0" spc="-50"/>
              <a:t> </a:t>
            </a:r>
            <a:r>
              <a:rPr dirty="0" spc="-20"/>
              <a:t>FR</a:t>
            </a:r>
            <a:r>
              <a:rPr dirty="0" spc="-50"/>
              <a:t> </a:t>
            </a:r>
            <a:r>
              <a:rPr dirty="0" spc="-30"/>
              <a:t>vs</a:t>
            </a:r>
            <a:r>
              <a:rPr dirty="0" spc="-50"/>
              <a:t> </a:t>
            </a:r>
            <a:r>
              <a:rPr dirty="0" spc="-20"/>
              <a:t>DPSP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71500" y="1183945"/>
            <a:ext cx="3452495" cy="19050"/>
          </a:xfrm>
          <a:custGeom>
            <a:avLst/>
            <a:gdLst/>
            <a:ahLst/>
            <a:cxnLst/>
            <a:rect l="l" t="t" r="r" b="b"/>
            <a:pathLst>
              <a:path w="3452495" h="19050">
                <a:moveTo>
                  <a:pt x="3452488" y="19050"/>
                </a:moveTo>
                <a:lnTo>
                  <a:pt x="0" y="19050"/>
                </a:lnTo>
                <a:lnTo>
                  <a:pt x="0" y="0"/>
                </a:lnTo>
                <a:lnTo>
                  <a:pt x="3452488" y="0"/>
                </a:lnTo>
                <a:lnTo>
                  <a:pt x="3452488" y="19050"/>
                </a:lnTo>
                <a:close/>
              </a:path>
            </a:pathLst>
          </a:custGeom>
          <a:solidFill>
            <a:srgbClr val="BDE2F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58800" y="762356"/>
            <a:ext cx="3478529" cy="36068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65"/>
              <a:t>8.</a:t>
            </a:r>
            <a:r>
              <a:rPr dirty="0" spc="-125"/>
              <a:t> </a:t>
            </a:r>
            <a:r>
              <a:rPr dirty="0" spc="-150"/>
              <a:t>Classification</a:t>
            </a:r>
            <a:r>
              <a:rPr dirty="0" spc="-120"/>
              <a:t> </a:t>
            </a:r>
            <a:r>
              <a:rPr dirty="0" spc="-65"/>
              <a:t>of</a:t>
            </a:r>
            <a:r>
              <a:rPr dirty="0" spc="-120"/>
              <a:t> </a:t>
            </a:r>
            <a:r>
              <a:rPr dirty="0" spc="-185"/>
              <a:t>DPSPs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558800" y="1622196"/>
            <a:ext cx="9114790" cy="1963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Unlike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55">
                <a:solidFill>
                  <a:srgbClr val="333333"/>
                </a:solidFill>
                <a:latin typeface="Lucida Sans"/>
                <a:cs typeface="Lucida Sans"/>
              </a:rPr>
              <a:t>FRs,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DPSPs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are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broadly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0">
                <a:solidFill>
                  <a:srgbClr val="333333"/>
                </a:solidFill>
                <a:latin typeface="Lucida Sans"/>
                <a:cs typeface="Lucida Sans"/>
              </a:rPr>
              <a:t>categorized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into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three</a:t>
            </a:r>
            <a:r>
              <a:rPr dirty="0" sz="1600" spc="-8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5">
                <a:solidFill>
                  <a:srgbClr val="333333"/>
                </a:solidFill>
                <a:latin typeface="Lucida Sans"/>
                <a:cs typeface="Lucida Sans"/>
              </a:rPr>
              <a:t>types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based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on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their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ideology:</a:t>
            </a:r>
            <a:endParaRPr sz="160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  <a:spcBef>
                <a:spcPts val="355"/>
              </a:spcBef>
            </a:pPr>
            <a:endParaRPr sz="1600">
              <a:latin typeface="Lucida Sans"/>
              <a:cs typeface="Lucida Sans"/>
            </a:endParaRPr>
          </a:p>
          <a:p>
            <a:pPr marL="250190" indent="-140970">
              <a:lnSpc>
                <a:spcPct val="100000"/>
              </a:lnSpc>
              <a:buFont typeface="Lucida Sans"/>
              <a:buChar char="•"/>
              <a:tabLst>
                <a:tab pos="250190" algn="l"/>
              </a:tabLst>
            </a:pPr>
            <a:r>
              <a:rPr dirty="0" sz="1600" spc="-130">
                <a:solidFill>
                  <a:srgbClr val="333333"/>
                </a:solidFill>
                <a:latin typeface="Arial Black"/>
                <a:cs typeface="Arial Black"/>
              </a:rPr>
              <a:t>Socialistic</a:t>
            </a:r>
            <a:r>
              <a:rPr dirty="0" sz="1600" spc="-105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dirty="0" sz="1600" spc="-100">
                <a:solidFill>
                  <a:srgbClr val="333333"/>
                </a:solidFill>
                <a:latin typeface="Arial Black"/>
                <a:cs typeface="Arial Black"/>
              </a:rPr>
              <a:t>Principles: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Aimed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at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0">
                <a:solidFill>
                  <a:srgbClr val="333333"/>
                </a:solidFill>
                <a:latin typeface="Lucida Sans"/>
                <a:cs typeface="Lucida Sans"/>
              </a:rPr>
              <a:t>social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and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economic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0">
                <a:solidFill>
                  <a:srgbClr val="333333"/>
                </a:solidFill>
                <a:latin typeface="Lucida Sans"/>
                <a:cs typeface="Lucida Sans"/>
              </a:rPr>
              <a:t>justice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55">
                <a:solidFill>
                  <a:srgbClr val="333333"/>
                </a:solidFill>
                <a:latin typeface="Lucida Sans"/>
                <a:cs typeface="Lucida Sans"/>
              </a:rPr>
              <a:t>(e.g.,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0">
                <a:solidFill>
                  <a:srgbClr val="333333"/>
                </a:solidFill>
                <a:latin typeface="Lucida Sans"/>
                <a:cs typeface="Lucida Sans"/>
              </a:rPr>
              <a:t>Art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0">
                <a:solidFill>
                  <a:srgbClr val="333333"/>
                </a:solidFill>
                <a:latin typeface="Lucida Sans"/>
                <a:cs typeface="Lucida Sans"/>
              </a:rPr>
              <a:t>38,</a:t>
            </a:r>
            <a:r>
              <a:rPr dirty="0" sz="1600" spc="-8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0">
                <a:solidFill>
                  <a:srgbClr val="333333"/>
                </a:solidFill>
                <a:latin typeface="Lucida Sans"/>
                <a:cs typeface="Lucida Sans"/>
              </a:rPr>
              <a:t>39,</a:t>
            </a:r>
            <a:r>
              <a:rPr dirty="0" sz="1600" spc="-7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41).</a:t>
            </a:r>
            <a:endParaRPr sz="1600">
              <a:latin typeface="Lucida Sans"/>
              <a:cs typeface="Lucida Sans"/>
            </a:endParaRPr>
          </a:p>
          <a:p>
            <a:pPr marL="250825" marR="424180" indent="-141605">
              <a:lnSpc>
                <a:spcPct val="133300"/>
              </a:lnSpc>
              <a:spcBef>
                <a:spcPts val="750"/>
              </a:spcBef>
              <a:buFont typeface="Lucida Sans"/>
              <a:buChar char="•"/>
              <a:tabLst>
                <a:tab pos="250825" algn="l"/>
              </a:tabLst>
            </a:pPr>
            <a:r>
              <a:rPr dirty="0" sz="1600" spc="-80">
                <a:solidFill>
                  <a:srgbClr val="333333"/>
                </a:solidFill>
                <a:latin typeface="Arial Black"/>
                <a:cs typeface="Arial Black"/>
              </a:rPr>
              <a:t>Gandhian</a:t>
            </a:r>
            <a:r>
              <a:rPr dirty="0" sz="1600" spc="-95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dirty="0" sz="1600" spc="-100">
                <a:solidFill>
                  <a:srgbClr val="333333"/>
                </a:solidFill>
                <a:latin typeface="Arial Black"/>
                <a:cs typeface="Arial Black"/>
              </a:rPr>
              <a:t>Principles:</a:t>
            </a:r>
            <a:r>
              <a:rPr dirty="0" sz="1600" spc="-95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Based</a:t>
            </a:r>
            <a:r>
              <a:rPr dirty="0" sz="1600" spc="-6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on</a:t>
            </a:r>
            <a:r>
              <a:rPr dirty="0" sz="1600" spc="-7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Gandhi's</a:t>
            </a:r>
            <a:r>
              <a:rPr dirty="0" sz="1600" spc="-7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program</a:t>
            </a:r>
            <a:r>
              <a:rPr dirty="0" sz="1600" spc="-6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of</a:t>
            </a:r>
            <a:r>
              <a:rPr dirty="0" sz="1600" spc="-7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0">
                <a:solidFill>
                  <a:srgbClr val="333333"/>
                </a:solidFill>
                <a:latin typeface="Lucida Sans"/>
                <a:cs typeface="Lucida Sans"/>
              </a:rPr>
              <a:t>reconstruction</a:t>
            </a:r>
            <a:r>
              <a:rPr dirty="0" sz="1600" spc="-6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55">
                <a:solidFill>
                  <a:srgbClr val="333333"/>
                </a:solidFill>
                <a:latin typeface="Lucida Sans"/>
                <a:cs typeface="Lucida Sans"/>
              </a:rPr>
              <a:t>(e.g.,</a:t>
            </a:r>
            <a:r>
              <a:rPr dirty="0" sz="1600" spc="-7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0">
                <a:solidFill>
                  <a:srgbClr val="333333"/>
                </a:solidFill>
                <a:latin typeface="Lucida Sans"/>
                <a:cs typeface="Lucida Sans"/>
              </a:rPr>
              <a:t>Art</a:t>
            </a:r>
            <a:r>
              <a:rPr dirty="0" sz="1600" spc="-7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10">
                <a:solidFill>
                  <a:srgbClr val="333333"/>
                </a:solidFill>
                <a:latin typeface="Lucida Sans"/>
                <a:cs typeface="Lucida Sans"/>
              </a:rPr>
              <a:t>40</a:t>
            </a:r>
            <a:r>
              <a:rPr dirty="0" sz="1600" spc="-6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-</a:t>
            </a:r>
            <a:r>
              <a:rPr dirty="0" sz="1600" spc="-7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Village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Panchayats,</a:t>
            </a:r>
            <a:r>
              <a:rPr dirty="0" sz="1600" spc="-7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0">
                <a:solidFill>
                  <a:srgbClr val="333333"/>
                </a:solidFill>
                <a:latin typeface="Lucida Sans"/>
                <a:cs typeface="Lucida Sans"/>
              </a:rPr>
              <a:t>Art</a:t>
            </a:r>
            <a:r>
              <a:rPr dirty="0" sz="1600" spc="-6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0">
                <a:solidFill>
                  <a:srgbClr val="333333"/>
                </a:solidFill>
                <a:latin typeface="Lucida Sans"/>
                <a:cs typeface="Lucida Sans"/>
              </a:rPr>
              <a:t>43,</a:t>
            </a:r>
            <a:r>
              <a:rPr dirty="0" sz="1600" spc="-7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46).</a:t>
            </a:r>
            <a:endParaRPr sz="1600">
              <a:latin typeface="Lucida Sans"/>
              <a:cs typeface="Lucida Sans"/>
            </a:endParaRPr>
          </a:p>
          <a:p>
            <a:pPr marL="250190" indent="-140970">
              <a:lnSpc>
                <a:spcPct val="100000"/>
              </a:lnSpc>
              <a:spcBef>
                <a:spcPts val="1390"/>
              </a:spcBef>
              <a:buFont typeface="Lucida Sans"/>
              <a:buChar char="•"/>
              <a:tabLst>
                <a:tab pos="250190" algn="l"/>
              </a:tabLst>
            </a:pPr>
            <a:r>
              <a:rPr dirty="0" sz="1600" spc="-85">
                <a:solidFill>
                  <a:srgbClr val="333333"/>
                </a:solidFill>
                <a:latin typeface="Arial Black"/>
                <a:cs typeface="Arial Black"/>
              </a:rPr>
              <a:t>Liberal-</a:t>
            </a:r>
            <a:r>
              <a:rPr dirty="0" sz="1600" spc="-75">
                <a:solidFill>
                  <a:srgbClr val="333333"/>
                </a:solidFill>
                <a:latin typeface="Arial Black"/>
                <a:cs typeface="Arial Black"/>
              </a:rPr>
              <a:t>Intellectual</a:t>
            </a:r>
            <a:r>
              <a:rPr dirty="0" sz="1600" spc="-85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dirty="0" sz="1600" spc="-100">
                <a:solidFill>
                  <a:srgbClr val="333333"/>
                </a:solidFill>
                <a:latin typeface="Arial Black"/>
                <a:cs typeface="Arial Black"/>
              </a:rPr>
              <a:t>Principles:</a:t>
            </a:r>
            <a:r>
              <a:rPr dirty="0" sz="1600" spc="-85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Based</a:t>
            </a:r>
            <a:r>
              <a:rPr dirty="0" sz="1600" spc="-6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on</a:t>
            </a:r>
            <a:r>
              <a:rPr dirty="0" sz="1600" spc="-6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35">
                <a:solidFill>
                  <a:srgbClr val="333333"/>
                </a:solidFill>
                <a:latin typeface="Lucida Sans"/>
                <a:cs typeface="Lucida Sans"/>
              </a:rPr>
              <a:t>liberalism</a:t>
            </a:r>
            <a:r>
              <a:rPr dirty="0" sz="1600" spc="-6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55">
                <a:solidFill>
                  <a:srgbClr val="333333"/>
                </a:solidFill>
                <a:latin typeface="Lucida Sans"/>
                <a:cs typeface="Lucida Sans"/>
              </a:rPr>
              <a:t>(e.g.,</a:t>
            </a:r>
            <a:r>
              <a:rPr dirty="0" sz="1600" spc="-6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0">
                <a:solidFill>
                  <a:srgbClr val="333333"/>
                </a:solidFill>
                <a:latin typeface="Lucida Sans"/>
                <a:cs typeface="Lucida Sans"/>
              </a:rPr>
              <a:t>Art</a:t>
            </a:r>
            <a:r>
              <a:rPr dirty="0" sz="1600" spc="-5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10">
                <a:solidFill>
                  <a:srgbClr val="333333"/>
                </a:solidFill>
                <a:latin typeface="Lucida Sans"/>
                <a:cs typeface="Lucida Sans"/>
              </a:rPr>
              <a:t>44</a:t>
            </a:r>
            <a:r>
              <a:rPr dirty="0" sz="1600" spc="-6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>
                <a:solidFill>
                  <a:srgbClr val="333333"/>
                </a:solidFill>
                <a:latin typeface="Lucida Sans"/>
                <a:cs typeface="Lucida Sans"/>
              </a:rPr>
              <a:t>-</a:t>
            </a:r>
            <a:r>
              <a:rPr dirty="0" sz="1600" spc="-6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10">
                <a:solidFill>
                  <a:srgbClr val="333333"/>
                </a:solidFill>
                <a:latin typeface="Lucida Sans"/>
                <a:cs typeface="Lucida Sans"/>
              </a:rPr>
              <a:t>Uniform</a:t>
            </a:r>
            <a:r>
              <a:rPr dirty="0" sz="1600" spc="-6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55">
                <a:solidFill>
                  <a:srgbClr val="333333"/>
                </a:solidFill>
                <a:latin typeface="Lucida Sans"/>
                <a:cs typeface="Lucida Sans"/>
              </a:rPr>
              <a:t>Civil</a:t>
            </a:r>
            <a:r>
              <a:rPr dirty="0" sz="1600" spc="-6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55">
                <a:solidFill>
                  <a:srgbClr val="333333"/>
                </a:solidFill>
                <a:latin typeface="Lucida Sans"/>
                <a:cs typeface="Lucida Sans"/>
              </a:rPr>
              <a:t>Code,</a:t>
            </a:r>
            <a:r>
              <a:rPr dirty="0" sz="1600" spc="-60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40">
                <a:solidFill>
                  <a:srgbClr val="333333"/>
                </a:solidFill>
                <a:latin typeface="Lucida Sans"/>
                <a:cs typeface="Lucida Sans"/>
              </a:rPr>
              <a:t>Art</a:t>
            </a:r>
            <a:r>
              <a:rPr dirty="0" sz="1600" spc="-55">
                <a:solidFill>
                  <a:srgbClr val="333333"/>
                </a:solidFill>
                <a:latin typeface="Lucida Sans"/>
                <a:cs typeface="Lucida Sans"/>
              </a:rPr>
              <a:t> </a:t>
            </a:r>
            <a:r>
              <a:rPr dirty="0" sz="1600" spc="-20">
                <a:solidFill>
                  <a:srgbClr val="333333"/>
                </a:solidFill>
                <a:latin typeface="Lucida Sans"/>
                <a:cs typeface="Lucida Sans"/>
              </a:rPr>
              <a:t>50).</a:t>
            </a:r>
            <a:endParaRPr sz="1600">
              <a:latin typeface="Lucida Sans"/>
              <a:cs typeface="Lucida Sans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571500" y="7091762"/>
            <a:ext cx="9549130" cy="9525"/>
          </a:xfrm>
          <a:custGeom>
            <a:avLst/>
            <a:gdLst/>
            <a:ahLst/>
            <a:cxnLst/>
            <a:rect l="l" t="t" r="r" b="b"/>
            <a:pathLst>
              <a:path w="9549130" h="9525">
                <a:moveTo>
                  <a:pt x="9549003" y="9525"/>
                </a:moveTo>
                <a:lnTo>
                  <a:pt x="0" y="9525"/>
                </a:lnTo>
                <a:lnTo>
                  <a:pt x="0" y="0"/>
                </a:lnTo>
                <a:lnTo>
                  <a:pt x="9549003" y="0"/>
                </a:lnTo>
                <a:lnTo>
                  <a:pt x="9549003" y="952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 spc="-20"/>
              <a:t>Slide</a:t>
            </a:r>
            <a:r>
              <a:rPr dirty="0" spc="-30"/>
              <a:t> </a:t>
            </a:r>
            <a:fld id="{81D60167-4931-47E6-BA6A-407CBD079E47}" type="slidenum">
              <a:rPr dirty="0" spc="-35"/>
              <a:t>10</a:t>
            </a:fld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BA</a:t>
            </a:r>
            <a:r>
              <a:rPr dirty="0" spc="-50"/>
              <a:t> </a:t>
            </a:r>
            <a:r>
              <a:rPr dirty="0" spc="-35"/>
              <a:t>2nd</a:t>
            </a:r>
            <a:r>
              <a:rPr dirty="0" spc="-50"/>
              <a:t> </a:t>
            </a:r>
            <a:r>
              <a:rPr dirty="0" spc="-10"/>
              <a:t>Sem:</a:t>
            </a:r>
            <a:r>
              <a:rPr dirty="0" spc="-50"/>
              <a:t> </a:t>
            </a:r>
            <a:r>
              <a:rPr dirty="0" spc="-20"/>
              <a:t>FR</a:t>
            </a:r>
            <a:r>
              <a:rPr dirty="0" spc="-50"/>
              <a:t> </a:t>
            </a:r>
            <a:r>
              <a:rPr dirty="0" spc="-30"/>
              <a:t>vs</a:t>
            </a:r>
            <a:r>
              <a:rPr dirty="0" spc="-50"/>
              <a:t> </a:t>
            </a:r>
            <a:r>
              <a:rPr dirty="0" spc="-20"/>
              <a:t>DPSP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2026-05-21T16:56:07Z</dcterms:created>
  <dcterms:modified xsi:type="dcterms:W3CDTF">2026-05-21T16:56:07Z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2026-05-21T00:00:00Z</vt:filetime>
  </property>
  <property fmtid="{D5CDD505-2E9C-101B-9397-08002B2CF9AE}" pid="3" name="LastSaved">
    <vt:filetime>2026-05-21T00:00:00Z</vt:filetime>
  </property>
  <property fmtid="{D5CDD505-2E9C-101B-9397-08002B2CF9AE}" pid="4" name="Producer">
    <vt:lpwstr>3-Heights(TM) PDF Security Shell 4.8.25.2 (http://www.pdf-tools.com)</vt:lpwstr>
  </property>
</Properties>
</file>